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9" r:id="rId3"/>
    <p:sldMasterId id="2147483661" r:id="rId4"/>
    <p:sldMasterId id="2147483663" r:id="rId5"/>
  </p:sldMasterIdLst>
  <p:notesMasterIdLst>
    <p:notesMasterId r:id="rId28"/>
  </p:notesMasterIdLst>
  <p:handoutMasterIdLst>
    <p:handoutMasterId r:id="rId29"/>
  </p:handoutMasterIdLst>
  <p:sldIdLst>
    <p:sldId id="738" r:id="rId6"/>
    <p:sldId id="716" r:id="rId7"/>
    <p:sldId id="717" r:id="rId8"/>
    <p:sldId id="720" r:id="rId9"/>
    <p:sldId id="722" r:id="rId10"/>
    <p:sldId id="721" r:id="rId11"/>
    <p:sldId id="723" r:id="rId12"/>
    <p:sldId id="724" r:id="rId13"/>
    <p:sldId id="725" r:id="rId14"/>
    <p:sldId id="726" r:id="rId15"/>
    <p:sldId id="727" r:id="rId16"/>
    <p:sldId id="729" r:id="rId17"/>
    <p:sldId id="728" r:id="rId18"/>
    <p:sldId id="730" r:id="rId19"/>
    <p:sldId id="731" r:id="rId20"/>
    <p:sldId id="732" r:id="rId21"/>
    <p:sldId id="733" r:id="rId22"/>
    <p:sldId id="734" r:id="rId23"/>
    <p:sldId id="735" r:id="rId24"/>
    <p:sldId id="736" r:id="rId25"/>
    <p:sldId id="737" r:id="rId26"/>
    <p:sldId id="693" r:id="rId27"/>
  </p:sldIdLst>
  <p:sldSz cx="10287000" cy="7240588"/>
  <p:notesSz cx="6858000" cy="9947275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0063" indent="-42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01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1775" indent="-13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1838" indent="-173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pos="231">
          <p15:clr>
            <a:srgbClr val="A4A3A4"/>
          </p15:clr>
        </p15:guide>
        <p15:guide id="5" pos="6257">
          <p15:clr>
            <a:srgbClr val="A4A3A4"/>
          </p15:clr>
        </p15:guide>
        <p15:guide id="6" pos="3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3"/>
    <a:srgbClr val="B6CBE4"/>
    <a:srgbClr val="9900CC"/>
    <a:srgbClr val="AFDAE7"/>
    <a:srgbClr val="0000FF"/>
    <a:srgbClr val="602E04"/>
    <a:srgbClr val="4BAAC8"/>
    <a:srgbClr val="C2E2EC"/>
    <a:srgbClr val="0E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97422" autoAdjust="0"/>
  </p:normalViewPr>
  <p:slideViewPr>
    <p:cSldViewPr snapToGrid="0" showGuides="1">
      <p:cViewPr varScale="1">
        <p:scale>
          <a:sx n="106" d="100"/>
          <a:sy n="106" d="100"/>
        </p:scale>
        <p:origin x="1662" y="114"/>
      </p:cViewPr>
      <p:guideLst>
        <p:guide orient="horz" pos="2471"/>
        <p:guide orient="horz" pos="4020"/>
        <p:guide orient="horz" pos="4241"/>
        <p:guide pos="231"/>
        <p:guide pos="6257"/>
        <p:guide pos="320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10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720712277415488E-3"/>
          <c:y val="1.3586956521739135E-2"/>
          <c:w val="0.98031865042174249"/>
          <c:h val="0.88858695652173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1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3766</c:v>
                </c:pt>
                <c:pt idx="1">
                  <c:v>3713.1</c:v>
                </c:pt>
                <c:pt idx="2">
                  <c:v>3799.9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BB4-451F-B188-92B32D7CE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3785</c:v>
                </c:pt>
                <c:pt idx="1">
                  <c:v>3738.1</c:v>
                </c:pt>
                <c:pt idx="2">
                  <c:v>3824.9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BB4-451F-B188-92B32D7CEF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chemeClr val="accent3"/>
              </a:contourClr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Sheet1!$B$4:$D$4</c:f>
              <c:numCache>
                <c:formatCode>#\ ##0.0</c:formatCode>
                <c:ptCount val="3"/>
                <c:pt idx="0">
                  <c:v>19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BBB4-451F-B188-92B32D7C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25"/>
        <c:shape val="box"/>
        <c:axId val="209422464"/>
        <c:axId val="7930528"/>
        <c:axId val="0"/>
      </c:bar3DChart>
      <c:catAx>
        <c:axId val="2094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305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930528"/>
        <c:scaling>
          <c:orientation val="minMax"/>
          <c:max val="3000"/>
          <c:min val="0"/>
        </c:scaling>
        <c:delete val="0"/>
        <c:axPos val="l"/>
        <c:numFmt formatCode="#\ 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22464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225E-2"/>
          <c:y val="2.8663448235392363E-2"/>
          <c:w val="0.96289595356071456"/>
          <c:h val="0.63146643391208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805836012375497E-2"/>
                  <c:y val="-7.8173040641979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675E-3"/>
                  <c:y val="-2.08461441711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2021 год</c:v>
                </c:pt>
                <c:pt idx="2">
                  <c:v>2022-2024 годы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8.6</c:v>
                </c:pt>
                <c:pt idx="1">
                  <c:v>34.5</c:v>
                </c:pt>
                <c:pt idx="2">
                  <c:v>36.4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85311272"/>
        <c:axId val="85311664"/>
        <c:axId val="0"/>
      </c:bar3DChart>
      <c:catAx>
        <c:axId val="8531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311664"/>
        <c:crosses val="autoZero"/>
        <c:auto val="1"/>
        <c:lblAlgn val="ctr"/>
        <c:lblOffset val="100"/>
        <c:noMultiLvlLbl val="0"/>
      </c:catAx>
      <c:valAx>
        <c:axId val="8531166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8531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225E-2"/>
          <c:y val="2.8663448235392363E-2"/>
          <c:w val="0.96289595356071456"/>
          <c:h val="0.63146643391208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805836012375497E-2"/>
                  <c:y val="-7.8173040641979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675E-3"/>
                  <c:y val="-2.08461441711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88.9</c:v>
                </c:pt>
                <c:pt idx="1">
                  <c:v>97.1</c:v>
                </c:pt>
                <c:pt idx="2">
                  <c:v>133.80000000000001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85312448"/>
        <c:axId val="85312056"/>
        <c:axId val="0"/>
      </c:bar3DChart>
      <c:catAx>
        <c:axId val="8531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312056"/>
        <c:crosses val="autoZero"/>
        <c:auto val="1"/>
        <c:lblAlgn val="ctr"/>
        <c:lblOffset val="100"/>
        <c:noMultiLvlLbl val="0"/>
      </c:catAx>
      <c:valAx>
        <c:axId val="8531205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853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58119555804841E-2"/>
          <c:y val="2.4827489134986655E-2"/>
          <c:w val="0.68210715151117363"/>
          <c:h val="0.83996174437982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2772.3</c:v>
                </c:pt>
                <c:pt idx="1">
                  <c:v>2707.1</c:v>
                </c:pt>
                <c:pt idx="2">
                  <c:v>2730.6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993.7</c:v>
                </c:pt>
                <c:pt idx="1">
                  <c:v>1006</c:v>
                </c:pt>
                <c:pt idx="2">
                  <c:v>1069.2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gapDepth val="225"/>
        <c:shape val="cylinder"/>
        <c:axId val="7931312"/>
        <c:axId val="7931704"/>
        <c:axId val="0"/>
      </c:bar3DChart>
      <c:catAx>
        <c:axId val="793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1704"/>
        <c:crosses val="autoZero"/>
        <c:auto val="1"/>
        <c:lblAlgn val="ctr"/>
        <c:lblOffset val="100"/>
        <c:noMultiLvlLbl val="0"/>
      </c:catAx>
      <c:valAx>
        <c:axId val="793170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793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32508053764477E-2"/>
          <c:y val="0.9290055450231206"/>
          <c:w val="0.89999997586525449"/>
          <c:h val="7.0994454976879812E-2"/>
        </c:manualLayout>
      </c:layout>
      <c:overlay val="1"/>
      <c:spPr>
        <a:effectLst/>
      </c:spPr>
      <c:txPr>
        <a:bodyPr/>
        <a:lstStyle/>
        <a:p>
          <a:pPr>
            <a:defRPr b="1" cap="none" spc="0">
              <a:ln w="0"/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58119555804841E-2"/>
          <c:y val="2.4827489134986655E-2"/>
          <c:w val="0.68210715151117363"/>
          <c:h val="0.83996174437982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1302252930199464E-3"/>
                  <c:y val="-1.011478613404803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953379395299309E-3"/>
                  <c:y val="-1.011478613404803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953379395299309E-3"/>
                  <c:y val="-1.011478613404803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77.599999999999994</c:v>
                </c:pt>
                <c:pt idx="1">
                  <c:v>77.5</c:v>
                </c:pt>
                <c:pt idx="2">
                  <c:v>78.400000000000006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79300690929486E-2"/>
                  <c:y val="-5.517219807774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27894262784901E-2"/>
                  <c:y val="-5.517219807774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25563232549863E-2"/>
                  <c:y val="-2.758609903887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916.1</c:v>
                </c:pt>
                <c:pt idx="1">
                  <c:v>928.5</c:v>
                </c:pt>
                <c:pt idx="2">
                  <c:v>990.8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gapDepth val="225"/>
        <c:shape val="cylinder"/>
        <c:axId val="7932488"/>
        <c:axId val="7932880"/>
        <c:axId val="0"/>
      </c:bar3DChart>
      <c:catAx>
        <c:axId val="7932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2880"/>
        <c:crosses val="autoZero"/>
        <c:auto val="1"/>
        <c:lblAlgn val="ctr"/>
        <c:lblOffset val="100"/>
        <c:noMultiLvlLbl val="0"/>
      </c:catAx>
      <c:valAx>
        <c:axId val="793288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7932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32508053764477E-2"/>
          <c:y val="0.9290055450231206"/>
          <c:w val="0.89999997586525449"/>
          <c:h val="7.0994454976879812E-2"/>
        </c:manualLayout>
      </c:layout>
      <c:overlay val="1"/>
      <c:spPr>
        <a:effectLst/>
      </c:spPr>
      <c:txPr>
        <a:bodyPr/>
        <a:lstStyle/>
        <a:p>
          <a:pPr>
            <a:defRPr b="1" cap="none" spc="0">
              <a:ln w="0"/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225E-2"/>
          <c:y val="1.3878524550811205E-2"/>
          <c:w val="0.96289595356071456"/>
          <c:h val="0.6906062503303330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805832957954768E-2"/>
                  <c:y val="2.6057680213993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675E-3"/>
                  <c:y val="-2.08461441711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имущества, находящегося в муниципальной собственности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679.2</c:v>
                </c:pt>
                <c:pt idx="1">
                  <c:v>144</c:v>
                </c:pt>
                <c:pt idx="2">
                  <c:v>68.7</c:v>
                </c:pt>
                <c:pt idx="3">
                  <c:v>50.5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7934056"/>
        <c:axId val="85542912"/>
        <c:axId val="0"/>
      </c:bar3DChart>
      <c:catAx>
        <c:axId val="793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542912"/>
        <c:crosses val="autoZero"/>
        <c:auto val="1"/>
        <c:lblAlgn val="ctr"/>
        <c:lblOffset val="100"/>
        <c:noMultiLvlLbl val="0"/>
      </c:catAx>
      <c:valAx>
        <c:axId val="855429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793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scene3d>
              <a:camera prst="orthographicFront"/>
              <a:lightRig rig="harsh" dir="t"/>
            </a:scene3d>
            <a:sp3d prstMaterial="flat">
              <a:bevelT w="1270000" h="1270000"/>
              <a:bevelB w="1270000" h="1270000"/>
            </a:sp3d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cene3d>
                <a:camera prst="orthographicFront"/>
                <a:lightRig rig="harsh" dir="t"/>
              </a:scene3d>
              <a:sp3d prstMaterial="flat">
                <a:bevelT w="1270000" h="1270000"/>
                <a:bevelB w="1270000" h="1270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  <a:scene3d>
                <a:camera prst="orthographicFront"/>
                <a:lightRig rig="harsh" dir="t"/>
              </a:scene3d>
              <a:sp3d prstMaterial="flat">
                <a:bevelT w="1270000" h="1270000"/>
                <a:bevelB w="1270000" h="1270000"/>
              </a:sp3d>
            </c:spPr>
          </c:dPt>
          <c:dLbls>
            <c:dLbl>
              <c:idx val="0"/>
              <c:layout>
                <c:manualLayout>
                  <c:x val="5.661236931235139E-2"/>
                  <c:y val="-3.8698917344462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12369312351453E-2"/>
                  <c:y val="-3.86989173444619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Субсидии, субвенции, 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823.4</c:v>
                </c:pt>
                <c:pt idx="1">
                  <c:v>1948.9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38"/>
        <c:holeSize val="4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48855583183195E-2"/>
          <c:y val="0.77918661850350057"/>
          <c:w val="0.97007144748467333"/>
          <c:h val="0.14986536636498671"/>
        </c:manualLayout>
      </c:layout>
      <c:overlay val="0"/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225E-2"/>
          <c:y val="2.8663448235392363E-2"/>
          <c:w val="0.96289595356071456"/>
          <c:h val="0.63146643391208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805832957954768E-2"/>
                  <c:y val="2.6057680213993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675E-3"/>
                  <c:y val="-2.08461441711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2021 год (уточненный)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19.2</c:v>
                </c:pt>
                <c:pt idx="1">
                  <c:v>29.2</c:v>
                </c:pt>
                <c:pt idx="2">
                  <c:v>38.5</c:v>
                </c:pt>
                <c:pt idx="3">
                  <c:v>36.6</c:v>
                </c:pt>
                <c:pt idx="4">
                  <c:v>34.6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87152704"/>
        <c:axId val="87153096"/>
        <c:axId val="0"/>
      </c:bar3DChart>
      <c:catAx>
        <c:axId val="871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153096"/>
        <c:crosses val="autoZero"/>
        <c:auto val="1"/>
        <c:lblAlgn val="ctr"/>
        <c:lblOffset val="100"/>
        <c:noMultiLvlLbl val="0"/>
      </c:catAx>
      <c:valAx>
        <c:axId val="871530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871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61760437457478"/>
          <c:y val="0.23699421643091304"/>
          <c:w val="0.61207685269902534"/>
          <c:h val="0.51252408477841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548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76-443B-BD12-EED479F9AD93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6-443B-BD12-EED479F9AD93}"/>
              </c:ext>
            </c:extLst>
          </c:dPt>
          <c:dPt>
            <c:idx val="2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6-443B-BD12-EED479F9AD93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76-443B-BD12-EED479F9AD93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76-443B-BD12-EED479F9AD93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0.54200000000000004</c:v>
                </c:pt>
                <c:pt idx="1">
                  <c:v>8.0000000000000227E-3</c:v>
                </c:pt>
                <c:pt idx="2">
                  <c:v>3.500000000000001E-2</c:v>
                </c:pt>
                <c:pt idx="3" formatCode="0%">
                  <c:v>0.18300000000000041</c:v>
                </c:pt>
                <c:pt idx="4">
                  <c:v>5.6000000000000001E-2</c:v>
                </c:pt>
                <c:pt idx="5">
                  <c:v>8.1000000000000003E-2</c:v>
                </c:pt>
                <c:pt idx="6">
                  <c:v>4.5999999999999999E-2</c:v>
                </c:pt>
                <c:pt idx="7">
                  <c:v>4.5000000000000012E-2</c:v>
                </c:pt>
                <c:pt idx="8">
                  <c:v>2.0000000000000052E-3</c:v>
                </c:pt>
                <c:pt idx="9">
                  <c:v>1.0000000000000041E-3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76-443B-BD12-EED479F9AD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chemeClr val="accent1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76-443B-BD12-EED479F9AD9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76-443B-BD12-EED479F9AD9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76-443B-BD12-EED479F9AD9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76-443B-BD12-EED479F9AD9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876-443B-BD12-EED479F9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3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95482183661272E-2"/>
          <c:y val="0.10236833383861303"/>
          <c:w val="0.88166436123685143"/>
          <c:h val="0.87534060542981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203200" dist="330200" dir="7080000" sx="62000" sy="62000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42900" h="444500"/>
            </a:sp3d>
          </c:spPr>
          <c:explosion val="16"/>
          <c:dPt>
            <c:idx val="0"/>
            <c:bubble3D val="0"/>
            <c:spPr>
              <a:solidFill>
                <a:srgbClr val="1F497D"/>
              </a:solidFill>
              <a:ln>
                <a:solidFill>
                  <a:schemeClr val="bg1"/>
                </a:solidFill>
              </a:ln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Lbls>
            <c:dLbl>
              <c:idx val="0"/>
              <c:layout>
                <c:manualLayout>
                  <c:x val="0.22731940799066791"/>
                  <c:y val="-0.15998840769903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58902012248482"/>
                  <c:y val="1.36340769903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социального блока</c:v>
                </c:pt>
                <c:pt idx="1">
                  <c:v>Расходы по другим отраслевым направлениям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0.84100000000000041</c:v>
                </c:pt>
                <c:pt idx="1">
                  <c:v>0.15900000000000011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/>
      <c:overlay val="0"/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225E-2"/>
          <c:y val="2.8663448235392363E-2"/>
          <c:w val="0.96289595356071456"/>
          <c:h val="0.63146643391208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805836012375497E-2"/>
                  <c:y val="-7.8173040641979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675E-3"/>
                  <c:y val="-2.08461441711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(первоначальный)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273.60000000000002</c:v>
                </c:pt>
                <c:pt idx="1">
                  <c:v>305.5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87155056"/>
        <c:axId val="87155448"/>
        <c:axId val="0"/>
      </c:bar3DChart>
      <c:catAx>
        <c:axId val="8715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155448"/>
        <c:crosses val="autoZero"/>
        <c:auto val="1"/>
        <c:lblAlgn val="ctr"/>
        <c:lblOffset val="100"/>
        <c:noMultiLvlLbl val="0"/>
      </c:catAx>
      <c:valAx>
        <c:axId val="8715544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8715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CF920-822E-4F0C-9046-693C6159C347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B5DDA3B9-6420-45F5-8D12-84769002EBF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30,2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0236-521C-4790-A67F-5171E640C9C1}" type="parTrans" cxnId="{CE826371-A173-4EAE-8991-E6BD948E7525}">
      <dgm:prSet/>
      <dgm:spPr/>
      <dgm:t>
        <a:bodyPr/>
        <a:lstStyle/>
        <a:p>
          <a:pPr algn="ctr"/>
          <a:endParaRPr lang="ru-RU"/>
        </a:p>
      </dgm:t>
    </dgm:pt>
    <dgm:pt modelId="{6F5323FF-4BAC-44DE-B64E-BA16AB0056D3}" type="sibTrans" cxnId="{CE826371-A173-4EAE-8991-E6BD948E7525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25837F1F-380C-4564-BA18-F0E4205F400B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BCF9-61C5-4B01-B2FD-677D2193F58D}" type="parTrans" cxnId="{BA6177E6-1FC7-4120-BDA6-81AACF7E82AF}">
      <dgm:prSet/>
      <dgm:spPr/>
      <dgm:t>
        <a:bodyPr/>
        <a:lstStyle/>
        <a:p>
          <a:pPr algn="ctr"/>
          <a:endParaRPr lang="ru-RU"/>
        </a:p>
      </dgm:t>
    </dgm:pt>
    <dgm:pt modelId="{0D06B173-D81B-4ED2-B4D6-69F6BE1C78C6}" type="sibTrans" cxnId="{BA6177E6-1FC7-4120-BDA6-81AACF7E82AF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72861F7F-66F6-484A-B907-91FF169801D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33,6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39E86-F362-45AA-8565-63C612C284AB}" type="par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4A09BD4F-8C31-4BD2-9964-DD64B15BDF32}" type="sib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C7D4FFE6-8F2A-4E24-B32D-F0E3646CCAA0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1,9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EB1FD-F689-4923-A6D6-BC2DF3347F8C}" type="parTrans" cxnId="{5F3147C8-BEAE-41C0-9DFF-710DBC7FCF4B}">
      <dgm:prSet/>
      <dgm:spPr/>
      <dgm:t>
        <a:bodyPr/>
        <a:lstStyle/>
        <a:p>
          <a:pPr algn="ctr"/>
          <a:endParaRPr lang="ru-RU"/>
        </a:p>
      </dgm:t>
    </dgm:pt>
    <dgm:pt modelId="{973BB4B3-9D4B-4D77-8ADF-38E7D3D60799}" type="sibTrans" cxnId="{5F3147C8-BEAE-41C0-9DFF-710DBC7FCF4B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114A2408-B54E-47A3-A503-2ADEC4846AD4}" type="pres">
      <dgm:prSet presAssocID="{48BCF920-822E-4F0C-9046-693C6159C347}" presName="linearFlow" presStyleCnt="0">
        <dgm:presLayoutVars>
          <dgm:dir/>
          <dgm:resizeHandles val="exact"/>
        </dgm:presLayoutVars>
      </dgm:prSet>
      <dgm:spPr/>
    </dgm:pt>
    <dgm:pt modelId="{9907337E-E8AD-4D42-8F17-73296F771C2F}" type="pres">
      <dgm:prSet presAssocID="{B5DDA3B9-6420-45F5-8D12-84769002EBF5}" presName="node" presStyleLbl="node1" presStyleIdx="0" presStyleCnt="4" custScaleX="171705" custScaleY="15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B77-907D-45CB-9C3C-8F9CE80D3FCD}" type="pres">
      <dgm:prSet presAssocID="{6F5323FF-4BAC-44DE-B64E-BA16AB0056D3}" presName="spacerL" presStyleCnt="0"/>
      <dgm:spPr/>
    </dgm:pt>
    <dgm:pt modelId="{E276F615-2815-459D-8756-04110BB4DD55}" type="pres">
      <dgm:prSet presAssocID="{6F5323FF-4BAC-44DE-B64E-BA16AB0056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553FE6-6BEA-405B-AB02-E9BDECBE1809}" type="pres">
      <dgm:prSet presAssocID="{6F5323FF-4BAC-44DE-B64E-BA16AB0056D3}" presName="spacerR" presStyleCnt="0"/>
      <dgm:spPr/>
    </dgm:pt>
    <dgm:pt modelId="{0B2F4861-9A0F-471D-8FDA-43515EDC458D}" type="pres">
      <dgm:prSet presAssocID="{25837F1F-380C-4564-BA18-F0E4205F400B}" presName="node" presStyleLbl="node1" presStyleIdx="1" presStyleCnt="4" custScaleX="173800" custScaleY="16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4D86-8CEA-4907-9E42-3BC32B5C00DD}" type="pres">
      <dgm:prSet presAssocID="{0D06B173-D81B-4ED2-B4D6-69F6BE1C78C6}" presName="spacerL" presStyleCnt="0"/>
      <dgm:spPr/>
    </dgm:pt>
    <dgm:pt modelId="{B981A544-AB5F-42F5-87A0-544D2A6E9C12}" type="pres">
      <dgm:prSet presAssocID="{0D06B173-D81B-4ED2-B4D6-69F6BE1C78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7DC8ED5-E157-4A7F-9992-949D7F273D79}" type="pres">
      <dgm:prSet presAssocID="{0D06B173-D81B-4ED2-B4D6-69F6BE1C78C6}" presName="spacerR" presStyleCnt="0"/>
      <dgm:spPr/>
    </dgm:pt>
    <dgm:pt modelId="{4E90A3E0-7DEA-47CE-B1C4-875BF682DCD2}" type="pres">
      <dgm:prSet presAssocID="{C7D4FFE6-8F2A-4E24-B32D-F0E3646CCAA0}" presName="node" presStyleLbl="node1" presStyleIdx="2" presStyleCnt="4" custScaleX="169670" custScaleY="16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0AE9-AC1F-4D7D-AA0C-B78A1081FF45}" type="pres">
      <dgm:prSet presAssocID="{973BB4B3-9D4B-4D77-8ADF-38E7D3D60799}" presName="spacerL" presStyleCnt="0"/>
      <dgm:spPr/>
    </dgm:pt>
    <dgm:pt modelId="{E7A988D9-B7EC-4DDB-9239-7CE97253AA4A}" type="pres">
      <dgm:prSet presAssocID="{973BB4B3-9D4B-4D77-8ADF-38E7D3D607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6BF6F-CFFD-4EBC-9F88-7DE7F2AF85F5}" type="pres">
      <dgm:prSet presAssocID="{973BB4B3-9D4B-4D77-8ADF-38E7D3D60799}" presName="spacerR" presStyleCnt="0"/>
      <dgm:spPr/>
    </dgm:pt>
    <dgm:pt modelId="{4661C1F6-D3FF-4D62-8D00-D3BB07BCED9A}" type="pres">
      <dgm:prSet presAssocID="{72861F7F-66F6-484A-B907-91FF169801D5}" presName="node" presStyleLbl="node1" presStyleIdx="3" presStyleCnt="4" custScaleX="159628" custScaleY="16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FD080-A070-4C46-882F-E86C2791DB0A}" type="presOf" srcId="{6F5323FF-4BAC-44DE-B64E-BA16AB0056D3}" destId="{E276F615-2815-459D-8756-04110BB4DD55}" srcOrd="0" destOrd="0" presId="urn:microsoft.com/office/officeart/2005/8/layout/equation1"/>
    <dgm:cxn modelId="{7CBC0626-439E-45D1-9451-1DF2632EE9FC}" type="presOf" srcId="{C7D4FFE6-8F2A-4E24-B32D-F0E3646CCAA0}" destId="{4E90A3E0-7DEA-47CE-B1C4-875BF682DCD2}" srcOrd="0" destOrd="0" presId="urn:microsoft.com/office/officeart/2005/8/layout/equation1"/>
    <dgm:cxn modelId="{C3D10FCB-45ED-42CC-87D4-361A3980823E}" type="presOf" srcId="{973BB4B3-9D4B-4D77-8ADF-38E7D3D60799}" destId="{E7A988D9-B7EC-4DDB-9239-7CE97253AA4A}" srcOrd="0" destOrd="0" presId="urn:microsoft.com/office/officeart/2005/8/layout/equation1"/>
    <dgm:cxn modelId="{BA6177E6-1FC7-4120-BDA6-81AACF7E82AF}" srcId="{48BCF920-822E-4F0C-9046-693C6159C347}" destId="{25837F1F-380C-4564-BA18-F0E4205F400B}" srcOrd="1" destOrd="0" parTransId="{182ABCF9-61C5-4B01-B2FD-677D2193F58D}" sibTransId="{0D06B173-D81B-4ED2-B4D6-69F6BE1C78C6}"/>
    <dgm:cxn modelId="{5F3147C8-BEAE-41C0-9DFF-710DBC7FCF4B}" srcId="{48BCF920-822E-4F0C-9046-693C6159C347}" destId="{C7D4FFE6-8F2A-4E24-B32D-F0E3646CCAA0}" srcOrd="2" destOrd="0" parTransId="{E73EB1FD-F689-4923-A6D6-BC2DF3347F8C}" sibTransId="{973BB4B3-9D4B-4D77-8ADF-38E7D3D60799}"/>
    <dgm:cxn modelId="{5E3D5BE6-03C5-4F8A-837C-8842D2C4789E}" type="presOf" srcId="{0D06B173-D81B-4ED2-B4D6-69F6BE1C78C6}" destId="{B981A544-AB5F-42F5-87A0-544D2A6E9C12}" srcOrd="0" destOrd="0" presId="urn:microsoft.com/office/officeart/2005/8/layout/equation1"/>
    <dgm:cxn modelId="{F141EFE4-DAB4-443B-B8B3-C99783E79ACC}" type="presOf" srcId="{25837F1F-380C-4564-BA18-F0E4205F400B}" destId="{0B2F4861-9A0F-471D-8FDA-43515EDC458D}" srcOrd="0" destOrd="0" presId="urn:microsoft.com/office/officeart/2005/8/layout/equation1"/>
    <dgm:cxn modelId="{1D337374-2A55-46BF-AB6E-986604485473}" type="presOf" srcId="{72861F7F-66F6-484A-B907-91FF169801D5}" destId="{4661C1F6-D3FF-4D62-8D00-D3BB07BCED9A}" srcOrd="0" destOrd="0" presId="urn:microsoft.com/office/officeart/2005/8/layout/equation1"/>
    <dgm:cxn modelId="{787F14B6-CF86-45F8-AFF3-9270B0BEB8C8}" type="presOf" srcId="{B5DDA3B9-6420-45F5-8D12-84769002EBF5}" destId="{9907337E-E8AD-4D42-8F17-73296F771C2F}" srcOrd="0" destOrd="0" presId="urn:microsoft.com/office/officeart/2005/8/layout/equation1"/>
    <dgm:cxn modelId="{CE826371-A173-4EAE-8991-E6BD948E7525}" srcId="{48BCF920-822E-4F0C-9046-693C6159C347}" destId="{B5DDA3B9-6420-45F5-8D12-84769002EBF5}" srcOrd="0" destOrd="0" parTransId="{F2E80236-521C-4790-A67F-5171E640C9C1}" sibTransId="{6F5323FF-4BAC-44DE-B64E-BA16AB0056D3}"/>
    <dgm:cxn modelId="{A99E29EC-5B10-4D2F-B2A4-F7DAB24BB3F1}" srcId="{48BCF920-822E-4F0C-9046-693C6159C347}" destId="{72861F7F-66F6-484A-B907-91FF169801D5}" srcOrd="3" destOrd="0" parTransId="{54C39E86-F362-45AA-8565-63C612C284AB}" sibTransId="{4A09BD4F-8C31-4BD2-9964-DD64B15BDF32}"/>
    <dgm:cxn modelId="{57F92647-7141-40DD-8126-BF2811DE2CDE}" type="presOf" srcId="{48BCF920-822E-4F0C-9046-693C6159C347}" destId="{114A2408-B54E-47A3-A503-2ADEC4846AD4}" srcOrd="0" destOrd="0" presId="urn:microsoft.com/office/officeart/2005/8/layout/equation1"/>
    <dgm:cxn modelId="{4F3D8478-7153-477C-AC37-0A1FB4F76DA8}" type="presParOf" srcId="{114A2408-B54E-47A3-A503-2ADEC4846AD4}" destId="{9907337E-E8AD-4D42-8F17-73296F771C2F}" srcOrd="0" destOrd="0" presId="urn:microsoft.com/office/officeart/2005/8/layout/equation1"/>
    <dgm:cxn modelId="{CF348685-3AE4-4DA3-8E78-3B7C95933ACA}" type="presParOf" srcId="{114A2408-B54E-47A3-A503-2ADEC4846AD4}" destId="{8D6A8B77-907D-45CB-9C3C-8F9CE80D3FCD}" srcOrd="1" destOrd="0" presId="urn:microsoft.com/office/officeart/2005/8/layout/equation1"/>
    <dgm:cxn modelId="{480D84D0-1AA4-43DE-BCB4-2035DFF98D43}" type="presParOf" srcId="{114A2408-B54E-47A3-A503-2ADEC4846AD4}" destId="{E276F615-2815-459D-8756-04110BB4DD55}" srcOrd="2" destOrd="0" presId="urn:microsoft.com/office/officeart/2005/8/layout/equation1"/>
    <dgm:cxn modelId="{090D89C3-2C29-42DE-8A9C-9898A9BFFD7F}" type="presParOf" srcId="{114A2408-B54E-47A3-A503-2ADEC4846AD4}" destId="{AF553FE6-6BEA-405B-AB02-E9BDECBE1809}" srcOrd="3" destOrd="0" presId="urn:microsoft.com/office/officeart/2005/8/layout/equation1"/>
    <dgm:cxn modelId="{37B773E4-DC2C-437A-BF3E-318F9720041E}" type="presParOf" srcId="{114A2408-B54E-47A3-A503-2ADEC4846AD4}" destId="{0B2F4861-9A0F-471D-8FDA-43515EDC458D}" srcOrd="4" destOrd="0" presId="urn:microsoft.com/office/officeart/2005/8/layout/equation1"/>
    <dgm:cxn modelId="{7AFFD2AC-7881-483E-9D7C-1AEE08D535A4}" type="presParOf" srcId="{114A2408-B54E-47A3-A503-2ADEC4846AD4}" destId="{65164D86-8CEA-4907-9E42-3BC32B5C00DD}" srcOrd="5" destOrd="0" presId="urn:microsoft.com/office/officeart/2005/8/layout/equation1"/>
    <dgm:cxn modelId="{C284C32D-8D91-4268-AC96-D524832809D5}" type="presParOf" srcId="{114A2408-B54E-47A3-A503-2ADEC4846AD4}" destId="{B981A544-AB5F-42F5-87A0-544D2A6E9C12}" srcOrd="6" destOrd="0" presId="urn:microsoft.com/office/officeart/2005/8/layout/equation1"/>
    <dgm:cxn modelId="{6BA34D51-8F4F-491C-A3A6-64748A96ABFE}" type="presParOf" srcId="{114A2408-B54E-47A3-A503-2ADEC4846AD4}" destId="{47DC8ED5-E157-4A7F-9992-949D7F273D79}" srcOrd="7" destOrd="0" presId="urn:microsoft.com/office/officeart/2005/8/layout/equation1"/>
    <dgm:cxn modelId="{B8AE606C-D069-43CC-B01D-779F79C578D0}" type="presParOf" srcId="{114A2408-B54E-47A3-A503-2ADEC4846AD4}" destId="{4E90A3E0-7DEA-47CE-B1C4-875BF682DCD2}" srcOrd="8" destOrd="0" presId="urn:microsoft.com/office/officeart/2005/8/layout/equation1"/>
    <dgm:cxn modelId="{92BDD897-E6E8-48FC-A3BC-501EC62D996F}" type="presParOf" srcId="{114A2408-B54E-47A3-A503-2ADEC4846AD4}" destId="{B9AC0AE9-AC1F-4D7D-AA0C-B78A1081FF45}" srcOrd="9" destOrd="0" presId="urn:microsoft.com/office/officeart/2005/8/layout/equation1"/>
    <dgm:cxn modelId="{FC6CB33B-FD68-4D6B-8C90-23BBFF08C216}" type="presParOf" srcId="{114A2408-B54E-47A3-A503-2ADEC4846AD4}" destId="{E7A988D9-B7EC-4DDB-9239-7CE97253AA4A}" srcOrd="10" destOrd="0" presId="urn:microsoft.com/office/officeart/2005/8/layout/equation1"/>
    <dgm:cxn modelId="{4A9AF3AA-239D-491C-9038-B43E50E82B39}" type="presParOf" srcId="{114A2408-B54E-47A3-A503-2ADEC4846AD4}" destId="{4446BF6F-CFFD-4EBC-9F88-7DE7F2AF85F5}" srcOrd="11" destOrd="0" presId="urn:microsoft.com/office/officeart/2005/8/layout/equation1"/>
    <dgm:cxn modelId="{27375177-E405-4D70-A228-89003498B802}" type="presParOf" srcId="{114A2408-B54E-47A3-A503-2ADEC4846AD4}" destId="{4661C1F6-D3FF-4D62-8D00-D3BB07BCED9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7337E-E8AD-4D42-8F17-73296F771C2F}">
      <dsp:nvSpPr>
        <dsp:cNvPr id="0" name=""/>
        <dsp:cNvSpPr/>
      </dsp:nvSpPr>
      <dsp:spPr>
        <a:xfrm>
          <a:off x="2693" y="1609894"/>
          <a:ext cx="1280122" cy="117269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30,2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163" y="1781632"/>
        <a:ext cx="905182" cy="829222"/>
      </dsp:txXfrm>
    </dsp:sp>
    <dsp:sp modelId="{E276F615-2815-459D-8756-04110BB4DD55}">
      <dsp:nvSpPr>
        <dsp:cNvPr id="0" name=""/>
        <dsp:cNvSpPr/>
      </dsp:nvSpPr>
      <dsp:spPr>
        <a:xfrm>
          <a:off x="1343353" y="1980038"/>
          <a:ext cx="432410" cy="432410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00669" y="2145392"/>
        <a:ext cx="317778" cy="101702"/>
      </dsp:txXfrm>
    </dsp:sp>
    <dsp:sp modelId="{0B2F4861-9A0F-471D-8FDA-43515EDC458D}">
      <dsp:nvSpPr>
        <dsp:cNvPr id="0" name=""/>
        <dsp:cNvSpPr/>
      </dsp:nvSpPr>
      <dsp:spPr>
        <a:xfrm>
          <a:off x="1836302" y="1595375"/>
          <a:ext cx="1295741" cy="120173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6059" y="1771365"/>
        <a:ext cx="916227" cy="849756"/>
      </dsp:txXfrm>
    </dsp:sp>
    <dsp:sp modelId="{B981A544-AB5F-42F5-87A0-544D2A6E9C12}">
      <dsp:nvSpPr>
        <dsp:cNvPr id="0" name=""/>
        <dsp:cNvSpPr/>
      </dsp:nvSpPr>
      <dsp:spPr>
        <a:xfrm>
          <a:off x="3192581" y="1980038"/>
          <a:ext cx="432410" cy="432410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49897" y="2145392"/>
        <a:ext cx="317778" cy="101702"/>
      </dsp:txXfrm>
    </dsp:sp>
    <dsp:sp modelId="{4E90A3E0-7DEA-47CE-B1C4-875BF682DCD2}">
      <dsp:nvSpPr>
        <dsp:cNvPr id="0" name=""/>
        <dsp:cNvSpPr/>
      </dsp:nvSpPr>
      <dsp:spPr>
        <a:xfrm>
          <a:off x="3685529" y="1584177"/>
          <a:ext cx="1264950" cy="1224132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777" y="1763447"/>
        <a:ext cx="894454" cy="865592"/>
      </dsp:txXfrm>
    </dsp:sp>
    <dsp:sp modelId="{E7A988D9-B7EC-4DDB-9239-7CE97253AA4A}">
      <dsp:nvSpPr>
        <dsp:cNvPr id="0" name=""/>
        <dsp:cNvSpPr/>
      </dsp:nvSpPr>
      <dsp:spPr>
        <a:xfrm>
          <a:off x="5011017" y="1980038"/>
          <a:ext cx="432410" cy="432410"/>
        </a:xfrm>
        <a:prstGeom prst="mathEqual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68333" y="2069114"/>
        <a:ext cx="317778" cy="254258"/>
      </dsp:txXfrm>
    </dsp:sp>
    <dsp:sp modelId="{4661C1F6-D3FF-4D62-8D00-D3BB07BCED9A}">
      <dsp:nvSpPr>
        <dsp:cNvPr id="0" name=""/>
        <dsp:cNvSpPr/>
      </dsp:nvSpPr>
      <dsp:spPr>
        <a:xfrm>
          <a:off x="5503966" y="1583059"/>
          <a:ext cx="1190084" cy="1226369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33,6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8250" y="1762657"/>
        <a:ext cx="841516" cy="86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0.11207</cdr:x>
      <cdr:y>0.02241</cdr:y>
    </cdr:from>
    <cdr:to>
      <cdr:x>0.23888</cdr:x>
      <cdr:y>0.08199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702" y="103170"/>
          <a:ext cx="1050857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3 766,0</a:t>
          </a:r>
        </a:p>
        <a:p xmlns:a="http://schemas.openxmlformats.org/drawingml/2006/main"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0.31034</cdr:x>
      <cdr:y>0.02241</cdr:y>
    </cdr:from>
    <cdr:to>
      <cdr:x>0.42001</cdr:x>
      <cdr:y>0.08199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1728" y="103170"/>
          <a:ext cx="908798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3 713,1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0.50862</cdr:x>
      <cdr:y>0.02241</cdr:y>
    </cdr:from>
    <cdr:to>
      <cdr:x>0.62139</cdr:x>
      <cdr:y>0.08199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4836" y="103170"/>
          <a:ext cx="934492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3 799,9</a:t>
          </a:r>
        </a:p>
        <a:p xmlns:a="http://schemas.openxmlformats.org/drawingml/2006/main">
          <a:endParaRPr lang="ru-RU" sz="18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0.12725</cdr:x>
      <cdr:y>0.17561</cdr:y>
    </cdr:from>
    <cdr:to>
      <cdr:x>0.20623</cdr:x>
      <cdr:y>0.23768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54456" y="808484"/>
          <a:ext cx="654556" cy="2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993,7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0.30914</cdr:x>
      <cdr:y>0.17955</cdr:y>
    </cdr:from>
    <cdr:to>
      <cdr:x>0.40616</cdr:x>
      <cdr:y>0.24718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61762" y="826591"/>
          <a:ext cx="804034" cy="31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1 006,0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0.17758</cdr:y>
    </cdr:from>
    <cdr:to>
      <cdr:x>0.5965</cdr:x>
      <cdr:y>0.24522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43404" y="817537"/>
          <a:ext cx="799686" cy="31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1 069,2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0.12069</cdr:x>
      <cdr:y>0.51896</cdr:y>
    </cdr:from>
    <cdr:to>
      <cdr:x>0.21828</cdr:x>
      <cdr:y>0.61207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00134" y="2389171"/>
          <a:ext cx="808739" cy="428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2 772,3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0.2931</cdr:x>
      <cdr:y>0.41034</cdr:y>
    </cdr:from>
    <cdr:to>
      <cdr:x>0.40517</cdr:x>
      <cdr:y>0.51896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889124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0.31132</cdr:x>
      <cdr:y>0.52093</cdr:y>
    </cdr:from>
    <cdr:to>
      <cdr:x>0.40892</cdr:x>
      <cdr:y>0.59852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79867" y="2398224"/>
          <a:ext cx="808739" cy="357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2 707,1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0.52683</cdr:y>
    </cdr:from>
    <cdr:to>
      <cdr:x>0.59759</cdr:x>
      <cdr:y>0.5889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43404" y="2425385"/>
          <a:ext cx="808738" cy="2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2 730,7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0.1385</cdr:x>
      <cdr:y>0.12497</cdr:y>
    </cdr:from>
    <cdr:to>
      <cdr:x>0.21825</cdr:x>
      <cdr:y>0.18455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7692" y="575310"/>
          <a:ext cx="660907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993,7</a:t>
          </a:r>
        </a:p>
        <a:p xmlns:a="http://schemas.openxmlformats.org/drawingml/2006/main"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0.31273</cdr:x>
      <cdr:y>0.10697</cdr:y>
    </cdr:from>
    <cdr:to>
      <cdr:x>0.40965</cdr:x>
      <cdr:y>0.16655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1540" y="492484"/>
          <a:ext cx="803157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1 006,0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0.08141</cdr:y>
    </cdr:from>
    <cdr:to>
      <cdr:x>0.59966</cdr:x>
      <cdr:y>0.14099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43404" y="374774"/>
          <a:ext cx="825864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1 069,2</a:t>
          </a:r>
        </a:p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0.2931</cdr:x>
      <cdr:y>0.41034</cdr:y>
    </cdr:from>
    <cdr:to>
      <cdr:x>0.40517</cdr:x>
      <cdr:y>0.51896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889124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0.31335</cdr:x>
      <cdr:y>0.2766</cdr:y>
    </cdr:from>
    <cdr:to>
      <cdr:x>0.68665</cdr:x>
      <cdr:y>0.56014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339" b="87019" l="19854" r="79199">
                      <a14:foregroundMark x1="36434" y1="15451" x2="25151" y2="28374"/>
                      <a14:foregroundMark x1="42463" y1="10396" x2="54048" y2="10396"/>
                      <a14:foregroundMark x1="77778" y1="37852" x2="79242" y2="51867"/>
                      <a14:foregroundMark x1="42248" y1="85640" x2="55340" y2="87019"/>
                      <a14:foregroundMark x1="26744" y1="31361" x2="20370" y2="46812"/>
                      <a14:foregroundMark x1="21232" y1="42964" x2="19854" y2="4411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7353" t="5502" r="17564" b="7722"/>
        <a:stretch xmlns:a="http://schemas.openxmlformats.org/drawingml/2006/main"/>
      </cdr:blipFill>
      <cdr:spPr>
        <a:xfrm xmlns:a="http://schemas.openxmlformats.org/drawingml/2006/main">
          <a:off x="1405880" y="1633905"/>
          <a:ext cx="1674892" cy="167489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35" cy="49895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064" y="0"/>
            <a:ext cx="2972335" cy="49895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AC3D81C9-2DB9-4FA7-ABE9-F3CE4917955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318"/>
            <a:ext cx="2972335" cy="49895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064" y="9448318"/>
            <a:ext cx="2972335" cy="49895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5B36DA74-2C03-400E-A334-20F702667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64" y="0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46125"/>
            <a:ext cx="52990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8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64" y="9448318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DBEDB1-9CC7-4543-8318-2FBD4C4A3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7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0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01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17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18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3856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4627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5398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6169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638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4109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447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7768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5465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74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3333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014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2928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15642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6257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7312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341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3A54A-47F6-400A-B615-8159B776278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4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983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858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068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287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4812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118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258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9563"/>
            <a:ext cx="1882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9372" y="2302910"/>
            <a:ext cx="9315450" cy="1089440"/>
          </a:xfrm>
          <a:ln/>
        </p:spPr>
        <p:txBody>
          <a:bodyPr/>
          <a:lstStyle>
            <a:lvl1pPr>
              <a:lnSpc>
                <a:spcPct val="130000"/>
              </a:lnSpc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9372" y="3467773"/>
            <a:ext cx="4211241" cy="685509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64471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9253-6602-4FD7-B680-B7C14A4F8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25F3-0547-4482-B52F-C9755C71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770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89471"/>
            <a:ext cx="9258300" cy="230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4158311"/>
            <a:ext cx="9258300" cy="230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593628"/>
            <a:ext cx="2400300" cy="502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593628"/>
            <a:ext cx="3257550" cy="502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2CFE-D23C-4B2B-8F62-4F3FDA9EC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16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8606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9454-32DB-4D8F-9D8E-556AB739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058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4C7-1480-47F8-ACCD-ABC076DA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755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E5E-1034-4A5F-B4C6-0EB7081D3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135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C96-8864-4290-9053-6F6F9394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818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1088-7AEE-4A0E-9116-DDE9B92CC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090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C508-76F4-4FAB-BC9F-A8D7C661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44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DCC2-3C26-4DA9-BA1A-E630A4AC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37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74A6-4AFE-4A0C-92B9-DCC97F78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222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9984-08C4-4F4B-A204-B8CE6D09D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160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8CAB-4470-4995-8D0E-9CF2BE39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191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07AF-4ECB-4A0C-8A70-4C8CD41C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467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0848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CB09-3E15-4B4A-B6FD-E40F6588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198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D5CF-70F9-4E20-A6A2-7FD46C357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424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437E-FCE6-433F-9B49-B8DB1321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372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84D7-6002-4D0E-9026-736F7517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04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A8E-7885-43F5-9640-0C94A0D9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88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7890-34B0-49AC-844F-B951380A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66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5BD7-C95C-448D-AE98-EE33171B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568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6E02-82BC-41F9-869D-66F0C3FB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911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1CA4-0D6C-4D35-93A8-A7ED366C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288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FE490-9295-43BB-BC6E-6F11FA6B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138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214C-EC6A-4EAD-A916-EBBCB4F8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593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548182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6653-FA53-4D7C-89C2-86983CA9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059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75DC-BE40-416D-AA59-B1E9F003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699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C076-0046-4073-A151-187CC6EC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54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CB9F-320A-4A75-8CFD-35A5D26B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56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F75F-ECB8-4C65-A2BE-1C37351D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831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BBDE-E20A-4CAB-98B6-8DB4585A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328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AD89-15CC-4394-9B99-9F4C9048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05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C246-DDAE-4547-9F23-C5A75E97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536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B208-8493-49FD-91F3-077B61C5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412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769C-1923-4D0A-AA09-D25B31103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265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BF8B-D711-4375-8E67-89D921C0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718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81871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72AA-D73A-4214-9684-916B87FF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557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4390-5D7E-40DF-A6CA-7B09648C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096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765E2-675D-4E24-A74C-A0A8BD0C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397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D9C3-A585-4F0C-AE5C-EC3DE35B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870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9201-B9E7-4355-BBAF-451658757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153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F4AD-B371-44B5-AA30-1ABBD473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80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7217-9518-4661-AD84-691787BD4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11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F501-9047-4FDD-B29C-229624C7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645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6C0E-E68F-4B09-B518-DAB5F128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96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2DCE-BAC7-43E7-A9C7-27A5D589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80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D981-3690-439D-BD31-42C0F7786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43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A8FC-AC5E-4076-BBB0-86DD4F7CE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57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77E-497B-4212-9E49-C6CE0DF24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303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63D4-009E-4CD7-A286-826A1F753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13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62EF-D9EB-48A1-BE5B-F30A7D764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824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6C55531-2996-4B88-AA7D-CA77E133C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94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BFDC9EDA-F563-45A0-A403-A58DFC41D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89A72F53-522E-4139-93C7-61FC0769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1</a:t>
            </a:r>
          </a:p>
        </p:txBody>
      </p:sp>
      <p:sp>
        <p:nvSpPr>
          <p:cNvPr id="3079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2</a:t>
            </a:r>
          </a:p>
        </p:txBody>
      </p:sp>
      <p:sp>
        <p:nvSpPr>
          <p:cNvPr id="3080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81" name="navigation7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3082" name="navigation6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9FD77BC-EA18-4D1D-8618-B26E229D9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02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2</a:t>
            </a:r>
          </a:p>
        </p:txBody>
      </p:sp>
      <p:sp>
        <p:nvSpPr>
          <p:cNvPr id="4103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3</a:t>
            </a:r>
          </a:p>
        </p:txBody>
      </p:sp>
      <p:sp>
        <p:nvSpPr>
          <p:cNvPr id="4104" name="navigation8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4105" name="navigation7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pic>
        <p:nvPicPr>
          <p:cNvPr id="4106" name="navigation6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  <a:cs typeface="+mn-cs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2634C501-B0FD-40A4-A687-05064B7F6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5125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1</a:t>
            </a:r>
          </a:p>
        </p:txBody>
      </p:sp>
      <p:sp>
        <p:nvSpPr>
          <p:cNvPr id="5127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28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3</a:t>
            </a:r>
          </a:p>
        </p:txBody>
      </p:sp>
      <p:sp>
        <p:nvSpPr>
          <p:cNvPr id="5129" name="navigation7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5130" name="navigation6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gorodov.ru/coa/2663_bi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hart" Target="../charts/chart8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46544" y="233795"/>
            <a:ext cx="10533544" cy="8340945"/>
            <a:chOff x="-246544" y="233795"/>
            <a:chExt cx="10533544" cy="83409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" y="1454874"/>
              <a:ext cx="10285714" cy="5785714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0" y="433964"/>
              <a:ext cx="10287000" cy="839175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400" kern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ПУБЛИЧНЫЕ СЛУШАНИЯ</a:t>
              </a:r>
              <a:endParaRPr lang="ru-RU" altLang="ru-RU" sz="24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http://www.bankgorodov.ru/coa/2663_bi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62" y="233795"/>
              <a:ext cx="782072" cy="1038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8" r="18749"/>
            <a:stretch/>
          </p:blipFill>
          <p:spPr>
            <a:xfrm rot="15036809">
              <a:off x="3160260" y="2740906"/>
              <a:ext cx="4518458" cy="7149210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 rot="20910162">
              <a:off x="946346" y="4836853"/>
              <a:ext cx="9144000" cy="181588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 eaLnBrk="1" hangingPunct="1"/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проекте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</a:p>
            <a:p>
              <a:pPr algn="ctr" eaLnBrk="1" hangingPunct="1"/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Озерского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en-US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на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</a:t>
              </a:r>
            </a:p>
            <a:p>
              <a:pPr algn="ctr" eaLnBrk="1" hangingPunct="1"/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плановый период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20</a:t>
              </a:r>
              <a:r>
                <a:rPr lang="en-US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20938813">
              <a:off x="6284076" y="6466270"/>
              <a:ext cx="2573448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 декабря 2021 </a:t>
              </a:r>
              <a:r>
                <a:rPr lang="ru-RU" altLang="ru-RU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0908" y="1573309"/>
              <a:ext cx="1200727" cy="1252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2188">
              <a:off x="-246544" y="2023964"/>
              <a:ext cx="2155628" cy="1465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2883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реализации инициативных проектов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83493482"/>
              </p:ext>
            </p:extLst>
          </p:nvPr>
        </p:nvGraphicFramePr>
        <p:xfrm>
          <a:off x="727451" y="1689983"/>
          <a:ext cx="8993264" cy="487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pSp>
        <p:nvGrpSpPr>
          <p:cNvPr id="22" name="Группа 21"/>
          <p:cNvGrpSpPr/>
          <p:nvPr/>
        </p:nvGrpSpPr>
        <p:grpSpPr>
          <a:xfrm rot="3994006">
            <a:off x="3083953" y="1855427"/>
            <a:ext cx="1077358" cy="3556903"/>
            <a:chOff x="1394234" y="1412205"/>
            <a:chExt cx="1077358" cy="1077497"/>
          </a:xfrm>
        </p:grpSpPr>
        <p:sp>
          <p:nvSpPr>
            <p:cNvPr id="23" name="Стрелка вниз 22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081131">
              <a:off x="1517374" y="1853055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5"/>
          <a:stretch/>
        </p:blipFill>
        <p:spPr>
          <a:xfrm>
            <a:off x="9060" y="4481464"/>
            <a:ext cx="10287000" cy="2759123"/>
          </a:xfrm>
          <a:prstGeom prst="rect">
            <a:avLst/>
          </a:prstGeom>
        </p:spPr>
      </p:pic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бюджета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9" name="Object 9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27546622"/>
              </p:ext>
            </p:extLst>
          </p:nvPr>
        </p:nvGraphicFramePr>
        <p:xfrm>
          <a:off x="1857356" y="2357430"/>
          <a:ext cx="692948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ine 101"/>
          <p:cNvSpPr>
            <a:spLocks noChangeShapeType="1"/>
          </p:cNvSpPr>
          <p:nvPr/>
        </p:nvSpPr>
        <p:spPr bwMode="auto">
          <a:xfrm flipV="1">
            <a:off x="5429256" y="2357430"/>
            <a:ext cx="0" cy="9350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2"/>
          <p:cNvSpPr>
            <a:spLocks noChangeShapeType="1"/>
          </p:cNvSpPr>
          <p:nvPr/>
        </p:nvSpPr>
        <p:spPr bwMode="auto">
          <a:xfrm flipH="1">
            <a:off x="5429255" y="2357430"/>
            <a:ext cx="130073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4"/>
          <p:cNvSpPr>
            <a:spLocks noChangeShapeType="1"/>
          </p:cNvSpPr>
          <p:nvPr/>
        </p:nvSpPr>
        <p:spPr bwMode="auto">
          <a:xfrm flipV="1">
            <a:off x="5072066" y="1857364"/>
            <a:ext cx="0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05"/>
          <p:cNvSpPr>
            <a:spLocks noChangeShapeType="1"/>
          </p:cNvSpPr>
          <p:nvPr/>
        </p:nvSpPr>
        <p:spPr bwMode="auto">
          <a:xfrm flipH="1">
            <a:off x="3500430" y="1857364"/>
            <a:ext cx="15843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06"/>
          <p:cNvSpPr>
            <a:spLocks noChangeShapeType="1"/>
          </p:cNvSpPr>
          <p:nvPr/>
        </p:nvSpPr>
        <p:spPr bwMode="auto">
          <a:xfrm flipH="1" flipV="1">
            <a:off x="4642633" y="2453068"/>
            <a:ext cx="805" cy="9108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07"/>
          <p:cNvSpPr>
            <a:spLocks noChangeShapeType="1"/>
          </p:cNvSpPr>
          <p:nvPr/>
        </p:nvSpPr>
        <p:spPr bwMode="auto">
          <a:xfrm flipH="1">
            <a:off x="2714612" y="2453069"/>
            <a:ext cx="194468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8"/>
          <p:cNvSpPr>
            <a:spLocks noChangeShapeType="1"/>
          </p:cNvSpPr>
          <p:nvPr/>
        </p:nvSpPr>
        <p:spPr bwMode="auto">
          <a:xfrm flipV="1">
            <a:off x="3857620" y="3000372"/>
            <a:ext cx="0" cy="5032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 flipH="1">
            <a:off x="4643438" y="6500834"/>
            <a:ext cx="11525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11"/>
          <p:cNvSpPr>
            <a:spLocks noChangeShapeType="1"/>
          </p:cNvSpPr>
          <p:nvPr/>
        </p:nvSpPr>
        <p:spPr bwMode="auto">
          <a:xfrm flipH="1">
            <a:off x="5786446" y="3000372"/>
            <a:ext cx="121444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13"/>
          <p:cNvSpPr>
            <a:spLocks noChangeShapeType="1"/>
          </p:cNvSpPr>
          <p:nvPr/>
        </p:nvSpPr>
        <p:spPr bwMode="auto">
          <a:xfrm>
            <a:off x="4643438" y="4714884"/>
            <a:ext cx="0" cy="18002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14"/>
          <p:cNvSpPr>
            <a:spLocks noChangeShapeType="1"/>
          </p:cNvSpPr>
          <p:nvPr/>
        </p:nvSpPr>
        <p:spPr bwMode="auto">
          <a:xfrm>
            <a:off x="1928388" y="2990483"/>
            <a:ext cx="1946679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15"/>
          <p:cNvSpPr>
            <a:spLocks noChangeShapeType="1"/>
          </p:cNvSpPr>
          <p:nvPr/>
        </p:nvSpPr>
        <p:spPr bwMode="auto">
          <a:xfrm>
            <a:off x="5072066" y="4500570"/>
            <a:ext cx="0" cy="9350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16"/>
          <p:cNvSpPr>
            <a:spLocks noChangeShapeType="1"/>
          </p:cNvSpPr>
          <p:nvPr/>
        </p:nvSpPr>
        <p:spPr bwMode="auto">
          <a:xfrm>
            <a:off x="5072066" y="5429264"/>
            <a:ext cx="10080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17"/>
          <p:cNvSpPr>
            <a:spLocks noChangeShapeType="1"/>
          </p:cNvSpPr>
          <p:nvPr/>
        </p:nvSpPr>
        <p:spPr bwMode="auto">
          <a:xfrm>
            <a:off x="7429520" y="4214818"/>
            <a:ext cx="15113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18"/>
          <p:cNvSpPr txBox="1">
            <a:spLocks noChangeArrowheads="1"/>
          </p:cNvSpPr>
          <p:nvPr/>
        </p:nvSpPr>
        <p:spPr bwMode="auto">
          <a:xfrm>
            <a:off x="8964613" y="4026542"/>
            <a:ext cx="135729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 Box 120"/>
          <p:cNvSpPr txBox="1">
            <a:spLocks noChangeArrowheads="1"/>
          </p:cNvSpPr>
          <p:nvPr/>
        </p:nvSpPr>
        <p:spPr bwMode="auto">
          <a:xfrm>
            <a:off x="8107802" y="3884787"/>
            <a:ext cx="80386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2052,5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21"/>
          <p:cNvSpPr txBox="1">
            <a:spLocks noChangeArrowheads="1"/>
          </p:cNvSpPr>
          <p:nvPr/>
        </p:nvSpPr>
        <p:spPr bwMode="auto">
          <a:xfrm>
            <a:off x="8164105" y="4180431"/>
            <a:ext cx="74756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54,2%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6715942" y="1817719"/>
            <a:ext cx="226273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5" name="Text Box 123"/>
          <p:cNvSpPr txBox="1">
            <a:spLocks noChangeArrowheads="1"/>
          </p:cNvSpPr>
          <p:nvPr/>
        </p:nvSpPr>
        <p:spPr bwMode="auto">
          <a:xfrm>
            <a:off x="5685582" y="2015613"/>
            <a:ext cx="45040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 rot="10800000" flipV="1">
            <a:off x="5627710" y="2321437"/>
            <a:ext cx="658799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25"/>
          <p:cNvSpPr txBox="1">
            <a:spLocks noChangeArrowheads="1"/>
          </p:cNvSpPr>
          <p:nvPr/>
        </p:nvSpPr>
        <p:spPr bwMode="auto">
          <a:xfrm>
            <a:off x="2786050" y="1643050"/>
            <a:ext cx="71438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</a:p>
        </p:txBody>
      </p:sp>
      <p:sp>
        <p:nvSpPr>
          <p:cNvPr id="38" name="Text Box 126"/>
          <p:cNvSpPr txBox="1">
            <a:spLocks noChangeArrowheads="1"/>
          </p:cNvSpPr>
          <p:nvPr/>
        </p:nvSpPr>
        <p:spPr bwMode="auto">
          <a:xfrm>
            <a:off x="4000496" y="1500174"/>
            <a:ext cx="7858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27"/>
          <p:cNvSpPr txBox="1">
            <a:spLocks noChangeArrowheads="1"/>
          </p:cNvSpPr>
          <p:nvPr/>
        </p:nvSpPr>
        <p:spPr bwMode="auto">
          <a:xfrm>
            <a:off x="4020062" y="1844149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8"/>
          <p:cNvSpPr txBox="1">
            <a:spLocks noChangeArrowheads="1"/>
          </p:cNvSpPr>
          <p:nvPr/>
        </p:nvSpPr>
        <p:spPr bwMode="auto">
          <a:xfrm>
            <a:off x="1421394" y="2097851"/>
            <a:ext cx="1507532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3174182" y="2132744"/>
            <a:ext cx="65404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30"/>
          <p:cNvSpPr txBox="1">
            <a:spLocks noChangeArrowheads="1"/>
          </p:cNvSpPr>
          <p:nvPr/>
        </p:nvSpPr>
        <p:spPr bwMode="auto">
          <a:xfrm>
            <a:off x="3197231" y="2398250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31"/>
          <p:cNvSpPr txBox="1">
            <a:spLocks noChangeArrowheads="1"/>
          </p:cNvSpPr>
          <p:nvPr/>
        </p:nvSpPr>
        <p:spPr bwMode="auto">
          <a:xfrm>
            <a:off x="285720" y="2643182"/>
            <a:ext cx="178595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</a:t>
            </a:r>
            <a:endParaRPr lang="ru-RU" alt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32"/>
          <p:cNvSpPr txBox="1">
            <a:spLocks noChangeArrowheads="1"/>
          </p:cNvSpPr>
          <p:nvPr/>
        </p:nvSpPr>
        <p:spPr bwMode="auto">
          <a:xfrm>
            <a:off x="2063740" y="2669489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33"/>
          <p:cNvSpPr txBox="1">
            <a:spLocks noChangeArrowheads="1"/>
          </p:cNvSpPr>
          <p:nvPr/>
        </p:nvSpPr>
        <p:spPr bwMode="auto">
          <a:xfrm>
            <a:off x="2102956" y="2946440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34"/>
          <p:cNvSpPr>
            <a:spLocks noChangeShapeType="1"/>
          </p:cNvSpPr>
          <p:nvPr/>
        </p:nvSpPr>
        <p:spPr bwMode="auto">
          <a:xfrm>
            <a:off x="3857620" y="4500570"/>
            <a:ext cx="0" cy="5048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35"/>
          <p:cNvSpPr>
            <a:spLocks noChangeShapeType="1"/>
          </p:cNvSpPr>
          <p:nvPr/>
        </p:nvSpPr>
        <p:spPr bwMode="auto">
          <a:xfrm>
            <a:off x="2214544" y="3634566"/>
            <a:ext cx="129698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36"/>
          <p:cNvSpPr txBox="1">
            <a:spLocks noChangeArrowheads="1"/>
          </p:cNvSpPr>
          <p:nvPr/>
        </p:nvSpPr>
        <p:spPr bwMode="auto">
          <a:xfrm>
            <a:off x="0" y="3357562"/>
            <a:ext cx="2220826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49" name="Text Box 137"/>
          <p:cNvSpPr txBox="1">
            <a:spLocks noChangeArrowheads="1"/>
          </p:cNvSpPr>
          <p:nvPr/>
        </p:nvSpPr>
        <p:spPr bwMode="auto">
          <a:xfrm>
            <a:off x="2547747" y="3605967"/>
            <a:ext cx="71438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38"/>
          <p:cNvSpPr txBox="1">
            <a:spLocks noChangeArrowheads="1"/>
          </p:cNvSpPr>
          <p:nvPr/>
        </p:nvSpPr>
        <p:spPr bwMode="auto">
          <a:xfrm>
            <a:off x="2558739" y="3319167"/>
            <a:ext cx="66038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39"/>
          <p:cNvSpPr>
            <a:spLocks noChangeShapeType="1"/>
          </p:cNvSpPr>
          <p:nvPr/>
        </p:nvSpPr>
        <p:spPr bwMode="auto">
          <a:xfrm flipH="1">
            <a:off x="2428860" y="5000636"/>
            <a:ext cx="14398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0"/>
          <p:cNvSpPr txBox="1">
            <a:spLocks noChangeArrowheads="1"/>
          </p:cNvSpPr>
          <p:nvPr/>
        </p:nvSpPr>
        <p:spPr bwMode="auto">
          <a:xfrm rot="10800000" flipV="1">
            <a:off x="285720" y="4791121"/>
            <a:ext cx="226202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2714612" y="4643446"/>
            <a:ext cx="656741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691,8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42"/>
          <p:cNvSpPr txBox="1">
            <a:spLocks noChangeArrowheads="1"/>
          </p:cNvSpPr>
          <p:nvPr/>
        </p:nvSpPr>
        <p:spPr bwMode="auto">
          <a:xfrm>
            <a:off x="2700814" y="4975430"/>
            <a:ext cx="92869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43"/>
          <p:cNvSpPr txBox="1">
            <a:spLocks noChangeArrowheads="1"/>
          </p:cNvSpPr>
          <p:nvPr/>
        </p:nvSpPr>
        <p:spPr bwMode="auto">
          <a:xfrm>
            <a:off x="6047712" y="5056626"/>
            <a:ext cx="2728325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56" name="Text Box 144"/>
          <p:cNvSpPr txBox="1">
            <a:spLocks noChangeArrowheads="1"/>
          </p:cNvSpPr>
          <p:nvPr/>
        </p:nvSpPr>
        <p:spPr bwMode="auto">
          <a:xfrm>
            <a:off x="5286672" y="5102793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30,8 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45"/>
          <p:cNvSpPr txBox="1">
            <a:spLocks noChangeArrowheads="1"/>
          </p:cNvSpPr>
          <p:nvPr/>
        </p:nvSpPr>
        <p:spPr bwMode="auto">
          <a:xfrm>
            <a:off x="5277327" y="5375332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46"/>
          <p:cNvSpPr txBox="1">
            <a:spLocks noChangeArrowheads="1"/>
          </p:cNvSpPr>
          <p:nvPr/>
        </p:nvSpPr>
        <p:spPr bwMode="auto">
          <a:xfrm>
            <a:off x="5746840" y="6221576"/>
            <a:ext cx="196629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59" name="Text Box 147"/>
          <p:cNvSpPr txBox="1">
            <a:spLocks noChangeArrowheads="1"/>
          </p:cNvSpPr>
          <p:nvPr/>
        </p:nvSpPr>
        <p:spPr bwMode="auto">
          <a:xfrm>
            <a:off x="4848236" y="6184395"/>
            <a:ext cx="642941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133,8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8"/>
          <p:cNvSpPr txBox="1">
            <a:spLocks noChangeArrowheads="1"/>
          </p:cNvSpPr>
          <p:nvPr/>
        </p:nvSpPr>
        <p:spPr bwMode="auto">
          <a:xfrm>
            <a:off x="4933155" y="6435512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6965643" y="2714620"/>
            <a:ext cx="2089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2" name="Прямоугольник 2"/>
          <p:cNvSpPr>
            <a:spLocks noChangeArrowheads="1"/>
          </p:cNvSpPr>
          <p:nvPr/>
        </p:nvSpPr>
        <p:spPr bwMode="auto">
          <a:xfrm flipH="1">
            <a:off x="6204357" y="2672772"/>
            <a:ext cx="495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3"/>
          <p:cNvSpPr>
            <a:spLocks noChangeArrowheads="1"/>
          </p:cNvSpPr>
          <p:nvPr/>
        </p:nvSpPr>
        <p:spPr bwMode="auto">
          <a:xfrm>
            <a:off x="6156634" y="2954539"/>
            <a:ext cx="698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64" name="Прямоугольник 4"/>
          <p:cNvSpPr>
            <a:spLocks noChangeArrowheads="1"/>
          </p:cNvSpPr>
          <p:nvPr/>
        </p:nvSpPr>
        <p:spPr bwMode="auto">
          <a:xfrm>
            <a:off x="250825" y="5929330"/>
            <a:ext cx="3249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–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111"/>
          <p:cNvSpPr>
            <a:spLocks noChangeShapeType="1"/>
          </p:cNvSpPr>
          <p:nvPr/>
        </p:nvSpPr>
        <p:spPr bwMode="auto">
          <a:xfrm flipH="1">
            <a:off x="5500694" y="3000372"/>
            <a:ext cx="306371" cy="50683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социального характера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81627" y="1468883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1512468"/>
              </p:ext>
            </p:extLst>
          </p:nvPr>
        </p:nvGraphicFramePr>
        <p:xfrm>
          <a:off x="2440986" y="1621404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2" b="93161" l="10000" r="90111">
                        <a14:foregroundMark x1="33444" y1="17806" x2="54667" y2="6452"/>
                        <a14:foregroundMark x1="74222" y1="15871" x2="77889" y2="16516"/>
                        <a14:foregroundMark x1="81778" y1="23355" x2="82000" y2="40903"/>
                        <a14:foregroundMark x1="78333" y1="16903" x2="79111" y2="16903"/>
                        <a14:foregroundMark x1="70444" y1="33161" x2="53111" y2="45032"/>
                        <a14:foregroundMark x1="15778" y1="82968" x2="51222" y2="93290"/>
                        <a14:foregroundMark x1="87889" y1="63226" x2="90111" y2="62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62" y="1262459"/>
            <a:ext cx="1594285" cy="1372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91" y="1314759"/>
            <a:ext cx="1446503" cy="1446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9" y="2883484"/>
            <a:ext cx="1448598" cy="14485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r="26106"/>
          <a:stretch/>
        </p:blipFill>
        <p:spPr>
          <a:xfrm>
            <a:off x="1152503" y="5069533"/>
            <a:ext cx="1717054" cy="14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«Образование»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50203" y="1219751"/>
            <a:ext cx="1341467" cy="11703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11,8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28906" y="1199307"/>
            <a:ext cx="1341465" cy="120900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14,2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78384" y="1199307"/>
            <a:ext cx="1366035" cy="119609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192" y="2487965"/>
            <a:ext cx="2997947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3192" y="3432300"/>
            <a:ext cx="2997947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дошкольная образовательная организация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4"/>
          <p:cNvSpPr txBox="1">
            <a:spLocks noChangeArrowheads="1"/>
          </p:cNvSpPr>
          <p:nvPr/>
        </p:nvSpPr>
        <p:spPr bwMode="auto">
          <a:xfrm>
            <a:off x="328232" y="5332488"/>
            <a:ext cx="2912908" cy="176541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xtLst/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500771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1001542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502313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2003085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Замена оконных блоков, капитальный ремонт (замена) сетей инженерно-технического обеспечения (канализационные сети), капитальный ремонт здания школы и здания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мастерских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8092" y="2487965"/>
            <a:ext cx="2977794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организация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8804" y="3429392"/>
            <a:ext cx="2977794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дошкольная образовательная организация</a:t>
            </a:r>
          </a:p>
        </p:txBody>
      </p:sp>
      <p:sp>
        <p:nvSpPr>
          <p:cNvPr id="20" name="Rectangle 24"/>
          <p:cNvSpPr txBox="1">
            <a:spLocks noChangeArrowheads="1"/>
          </p:cNvSpPr>
          <p:nvPr/>
        </p:nvSpPr>
        <p:spPr bwMode="auto">
          <a:xfrm>
            <a:off x="3558803" y="5332488"/>
            <a:ext cx="2985678" cy="176541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xtLst/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500771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1001542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502313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2003085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Замена оконных блоков, капитальный ремонт сетей инженерно-технического обеспечения, капитальный ремонт дач в детском оздоровительном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лагере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08587" y="2487965"/>
            <a:ext cx="2977794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организация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39299" y="3429392"/>
            <a:ext cx="2947082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дошкольная образовательная организация</a:t>
            </a: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 bwMode="auto">
          <a:xfrm>
            <a:off x="6939298" y="5332488"/>
            <a:ext cx="2947083" cy="176541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xtLst/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500771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1001542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502313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2003085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Замена оконных блоков, капитальный ремонт сетей инженерно-технического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95979" y="1187406"/>
            <a:ext cx="8124" cy="6001737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44242" y="1176850"/>
            <a:ext cx="9643" cy="601229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566687" y="4365877"/>
            <a:ext cx="2977794" cy="83099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86982" y="221673"/>
            <a:ext cx="1173018" cy="905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2 052,5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«Социальная политика»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649" y="1152247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учреждений социальной защиты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5649" y="1766460"/>
            <a:ext cx="9324514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отдельным категориям граждан в целях повышения адресности социальной поддержки, в том числе в рамках муниципальной программы «Поддержка социально ориентированных некоммерческих организаций Озерского городского округа»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5649" y="3229783"/>
            <a:ext cx="9324514" cy="64633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Приспособление жилых помещений и (или) общего имущества в многоквартирных домах с учетом потребностей инвалидов по их обращениям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5649" y="4749644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Приобретения жилых помещений для детей-сирот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5649" y="4120980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Социальные выплаты молодым семьям на приобретение (строительство) жилья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92561" y="5839485"/>
            <a:ext cx="1457601" cy="1285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691,8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6" y="5858100"/>
            <a:ext cx="1314976" cy="1267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2" y="6010022"/>
            <a:ext cx="1450243" cy="111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26" y="5318322"/>
            <a:ext cx="2211309" cy="18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«Культура и кинематография»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08692423"/>
              </p:ext>
            </p:extLst>
          </p:nvPr>
        </p:nvGraphicFramePr>
        <p:xfrm>
          <a:off x="124797" y="1366022"/>
          <a:ext cx="6466125" cy="288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3782709"/>
              </p:ext>
            </p:extLst>
          </p:nvPr>
        </p:nvGraphicFramePr>
        <p:xfrm>
          <a:off x="3811509" y="4539661"/>
          <a:ext cx="6440056" cy="296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140"/>
          <p:cNvSpPr txBox="1">
            <a:spLocks noChangeArrowheads="1"/>
          </p:cNvSpPr>
          <p:nvPr/>
        </p:nvSpPr>
        <p:spPr bwMode="auto">
          <a:xfrm rot="10800000" flipV="1">
            <a:off x="4932188" y="1017659"/>
            <a:ext cx="139977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 </a:t>
            </a:r>
          </a:p>
        </p:txBody>
      </p:sp>
      <p:sp>
        <p:nvSpPr>
          <p:cNvPr id="16" name="Text Box 140"/>
          <p:cNvSpPr txBox="1">
            <a:spLocks noChangeArrowheads="1"/>
          </p:cNvSpPr>
          <p:nvPr/>
        </p:nvSpPr>
        <p:spPr bwMode="auto">
          <a:xfrm rot="10800000" flipV="1">
            <a:off x="4932188" y="3652472"/>
            <a:ext cx="4394922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Индикативный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заработной платы работников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тыс. рублей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729352"/>
            <a:ext cx="3868093" cy="2581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85" y="972440"/>
            <a:ext cx="3378207" cy="2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«Физическая культура и спорт»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0"/>
          <p:cNvSpPr txBox="1">
            <a:spLocks noChangeArrowheads="1"/>
          </p:cNvSpPr>
          <p:nvPr/>
        </p:nvSpPr>
        <p:spPr bwMode="auto">
          <a:xfrm rot="10800000" flipV="1">
            <a:off x="4798335" y="1088813"/>
            <a:ext cx="1481261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9254" y="1637626"/>
            <a:ext cx="6466125" cy="2882386"/>
            <a:chOff x="1160398" y="2380010"/>
            <a:chExt cx="6466125" cy="2882386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3943293590"/>
                </p:ext>
              </p:extLst>
            </p:nvPr>
          </p:nvGraphicFramePr>
          <p:xfrm>
            <a:off x="1160398" y="2380010"/>
            <a:ext cx="6466125" cy="2882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Группа 7"/>
            <p:cNvGrpSpPr/>
            <p:nvPr/>
          </p:nvGrpSpPr>
          <p:grpSpPr>
            <a:xfrm rot="3994006">
              <a:off x="4733687" y="2871995"/>
              <a:ext cx="1077358" cy="1302798"/>
              <a:chOff x="1394234" y="1412205"/>
              <a:chExt cx="1077358" cy="1077497"/>
            </a:xfrm>
          </p:grpSpPr>
          <p:sp>
            <p:nvSpPr>
              <p:cNvPr id="9" name="Стрелка вниз 8"/>
              <p:cNvSpPr/>
              <p:nvPr/>
            </p:nvSpPr>
            <p:spPr>
              <a:xfrm rot="10800000">
                <a:off x="1394234" y="1412205"/>
                <a:ext cx="1077358" cy="107749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16081131">
                <a:off x="1517374" y="1853055"/>
                <a:ext cx="778598" cy="316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27,4%</a:t>
                </a:r>
                <a:endParaRPr lang="ru-RU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6391336" y="1637626"/>
            <a:ext cx="3575591" cy="92333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Ввод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эксплуатацию Дворца спорта по ул. Кирова, 16 «А» в г.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Озерск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91336" y="2838212"/>
            <a:ext cx="3575591" cy="2585323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концессионеру операционного  платежа в качестве финансирования части расходов на эксплуатацию объекта Универсальная крытая ледовая арена «Ледовая академия «Высота» в соответствии с концессионным соглашением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b="49634"/>
          <a:stretch/>
        </p:blipFill>
        <p:spPr>
          <a:xfrm>
            <a:off x="204069" y="4373345"/>
            <a:ext cx="5570145" cy="1491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1" b="3982"/>
          <a:stretch/>
        </p:blipFill>
        <p:spPr>
          <a:xfrm>
            <a:off x="3606263" y="5692356"/>
            <a:ext cx="5570145" cy="14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854" y="2986462"/>
            <a:ext cx="5806196" cy="12068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дворовых территорий –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единиц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(ремонт дворовых проездов; ремонт тротуаров; установка детских и спортивных площадок; озеленение территории)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553" y="5359652"/>
            <a:ext cx="5806197" cy="10505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территорий – 1 единица (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сквер имени Б.В.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Броховича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38" y="2634696"/>
            <a:ext cx="3403353" cy="22632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208883183"/>
              </p:ext>
            </p:extLst>
          </p:nvPr>
        </p:nvGraphicFramePr>
        <p:xfrm>
          <a:off x="1795129" y="-486274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2" descr="W:\2021 год\1 ПРОЕКТ БЮДЖЕТА 2022-2024\ПУБЛИЧНЫЕ слушания\Картинки для слайдов\сквер имени Б. В.  Броховича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7854" y="4591941"/>
            <a:ext cx="3429024" cy="2366006"/>
          </a:xfrm>
          <a:prstGeom prst="round2DiagRect">
            <a:avLst/>
          </a:prstGeom>
          <a:noFill/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101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Ремонт дорог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153" y="3036308"/>
            <a:ext cx="2854193" cy="11101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Капитальный ремонт автомобильной дороги «Шоссе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Озерское»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716" y="1242551"/>
            <a:ext cx="1696751" cy="1335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76624" y="1192224"/>
            <a:ext cx="1693854" cy="1415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0765" y="1192224"/>
            <a:ext cx="1693854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62250" y="2598373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23551" y="2620425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27693" y="2619527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39295" y="3036307"/>
            <a:ext cx="2854193" cy="11101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автомобильных дорог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0596" y="3057462"/>
            <a:ext cx="2854193" cy="26040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дорожного полотна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устройство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искусственных неровностей,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светофоров, модернизация технических средств, электроэнергия светофорных объектов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43802" y="5790138"/>
            <a:ext cx="1502697" cy="1394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120,5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02" y="4698165"/>
            <a:ext cx="1959701" cy="1306467"/>
          </a:xfrm>
          <a:prstGeom prst="round2DiagRect">
            <a:avLst/>
          </a:prstGeom>
          <a:ln w="5715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1" y="5453203"/>
            <a:ext cx="1755530" cy="1315733"/>
          </a:xfrm>
          <a:prstGeom prst="round2Diag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6397" y="4698165"/>
            <a:ext cx="1859280" cy="1237488"/>
          </a:xfrm>
          <a:prstGeom prst="round2Diag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" y="5545800"/>
            <a:ext cx="1834704" cy="122313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4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408" y="3172105"/>
            <a:ext cx="2184054" cy="22056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территории; оформление площадей; размещение и содержание малых форм; содержание мест захоронения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059" y="1378347"/>
            <a:ext cx="1696751" cy="1335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на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округа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2546" y="1319141"/>
            <a:ext cx="1693854" cy="1415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70482" y="1328021"/>
            <a:ext cx="1693854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наружного освещения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8639" y="2734170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65117" y="2756222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08351" y="2755324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67447" y="3172104"/>
            <a:ext cx="2184053" cy="22056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 и газовых сетей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53549" y="3172103"/>
            <a:ext cx="2184053" cy="21759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населению и организация транспортного обслуживания населения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43802" y="5790138"/>
            <a:ext cx="1502697" cy="1394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24454" y="1319141"/>
            <a:ext cx="1693854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47620" y="3198320"/>
            <a:ext cx="2098879" cy="21759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ремонт, оплата расходов на электроэнергию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67097" y="2755324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929319" y="946676"/>
            <a:ext cx="939702" cy="863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6" name="Овал 25"/>
          <p:cNvSpPr/>
          <p:nvPr/>
        </p:nvSpPr>
        <p:spPr>
          <a:xfrm>
            <a:off x="4246281" y="946676"/>
            <a:ext cx="939702" cy="863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48457" y="946676"/>
            <a:ext cx="939702" cy="863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9" name="Овал 28"/>
          <p:cNvSpPr/>
          <p:nvPr/>
        </p:nvSpPr>
        <p:spPr>
          <a:xfrm>
            <a:off x="9259808" y="946676"/>
            <a:ext cx="939702" cy="863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pic>
        <p:nvPicPr>
          <p:cNvPr id="30" name="Picture 2" descr="W:\2021 год\1 ПРОЕКТ БЮДЖЕТА 2022-2024\ПУБЛИЧНЫЕ слушания\Картинки для слайдов\unnamed авт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460" y="5675984"/>
            <a:ext cx="1640525" cy="1422715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1" name="Picture 3" descr="W:\2021 год\1 ПРОЕКТ БЮДЖЕТА 2022-2024\ПУБЛИЧНЫЕ слушания\Картинки для слайдов\зел_насажд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650" y="5534319"/>
            <a:ext cx="1572892" cy="1356619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2" name="Picture 4" descr="W:\2021 год\1 ПРОЕКТ БЮДЖЕТА 2022-2024\ПУБЛИЧНЫЕ слушания\Картинки для слайдов\moya_ulit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386" y="5762399"/>
            <a:ext cx="1702893" cy="1344571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3" name="Picture 5" descr="W:\2021 год\1 ПРОЕКТ БЮДЖЕТА 2022-2024\ПУБЛИЧНЫЕ слушания\Картинки для слайдов\images га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5514" y="5547804"/>
            <a:ext cx="1666590" cy="1368984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21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</a:t>
            </a:r>
          </a:p>
        </p:txBody>
      </p:sp>
      <p:graphicFrame>
        <p:nvGraphicFramePr>
          <p:cNvPr id="2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8931940"/>
              </p:ext>
            </p:extLst>
          </p:nvPr>
        </p:nvGraphicFramePr>
        <p:xfrm>
          <a:off x="581993" y="1357595"/>
          <a:ext cx="9422086" cy="527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609861" y="6600018"/>
            <a:ext cx="305043" cy="22794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 dirty="0">
              <a:solidFill>
                <a:srgbClr val="00FF00"/>
              </a:solidFill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007087" y="6578229"/>
            <a:ext cx="10643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7013" rIns="570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510515" y="6600018"/>
            <a:ext cx="305043" cy="227944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966403" y="6527947"/>
            <a:ext cx="92061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7013" rIns="57013">
            <a:spAutoFit/>
          </a:bodyPr>
          <a:lstStyle/>
          <a:p>
            <a:pPr eaLnBrk="1" hangingPunct="1"/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5639113" y="6600018"/>
            <a:ext cx="305043" cy="2279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053100" y="6522919"/>
            <a:ext cx="95793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7013" rIns="57013">
            <a:spAutoFit/>
          </a:bodyPr>
          <a:lstStyle/>
          <a:p>
            <a:pPr eaLnBrk="1" hangingPunct="1"/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2679822" y="3220197"/>
            <a:ext cx="8161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766,0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3638444" y="1815279"/>
            <a:ext cx="843189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3 785,0</a:t>
            </a: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4155542" y="3230366"/>
            <a:ext cx="816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3 713,1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5100045" y="1815279"/>
            <a:ext cx="844111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3 738,1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5532297" y="5437584"/>
            <a:ext cx="55699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5554615" y="3211146"/>
            <a:ext cx="84233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3 799,9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6607358" y="1849568"/>
            <a:ext cx="829656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3 824,9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6975991" y="5409185"/>
            <a:ext cx="54873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2795150" y="3764105"/>
            <a:ext cx="7153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-8,2%</a:t>
            </a:r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3645394" y="2336057"/>
            <a:ext cx="836239" cy="352276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sz="168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-8,1%</a:t>
            </a:r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4204797" y="3755054"/>
            <a:ext cx="76801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-1,4%</a:t>
            </a: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5102821" y="2336057"/>
            <a:ext cx="841335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5634685" y="3755054"/>
            <a:ext cx="7746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+2,3%</a:t>
            </a:r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6604539" y="2351099"/>
            <a:ext cx="829656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+2,3%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0514" y="5419225"/>
            <a:ext cx="61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19,0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143817279474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663" y="5278170"/>
            <a:ext cx="2336034" cy="1864155"/>
          </a:xfrm>
          <a:prstGeom prst="rect">
            <a:avLst/>
          </a:prstGeom>
        </p:spPr>
      </p:pic>
      <p:sp>
        <p:nvSpPr>
          <p:cNvPr id="28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49392" y="6815346"/>
            <a:ext cx="437608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070" y="1378347"/>
            <a:ext cx="1946697" cy="1335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дефицита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1920" y="1319141"/>
            <a:ext cx="1943373" cy="1415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88226" y="1319141"/>
            <a:ext cx="1943373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кредитов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395979" y="1187406"/>
            <a:ext cx="0" cy="4266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52473" y="1176850"/>
            <a:ext cx="0" cy="426428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01820" y="2959479"/>
            <a:ext cx="239119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остатка средств на счете бюджета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845662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37712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3"/>
          <p:cNvGrpSpPr>
            <a:grpSpLocks noChangeAspect="1"/>
          </p:cNvGrpSpPr>
          <p:nvPr/>
        </p:nvGrpSpPr>
        <p:grpSpPr bwMode="auto">
          <a:xfrm>
            <a:off x="3783265" y="4725144"/>
            <a:ext cx="735012" cy="469900"/>
            <a:chOff x="1973" y="2523"/>
            <a:chExt cx="463" cy="296"/>
          </a:xfrm>
        </p:grpSpPr>
        <p:sp>
          <p:nvSpPr>
            <p:cNvPr id="3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2022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1" name="Group 37"/>
          <p:cNvGrpSpPr>
            <a:grpSpLocks noChangeAspect="1"/>
          </p:cNvGrpSpPr>
          <p:nvPr/>
        </p:nvGrpSpPr>
        <p:grpSpPr bwMode="auto">
          <a:xfrm>
            <a:off x="4791327" y="4725144"/>
            <a:ext cx="647700" cy="460375"/>
            <a:chOff x="2699" y="2523"/>
            <a:chExt cx="408" cy="290"/>
          </a:xfrm>
        </p:grpSpPr>
        <p:sp>
          <p:nvSpPr>
            <p:cNvPr id="4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739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3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5" name="Group 40"/>
          <p:cNvGrpSpPr>
            <a:grpSpLocks noChangeAspect="1"/>
          </p:cNvGrpSpPr>
          <p:nvPr/>
        </p:nvGrpSpPr>
        <p:grpSpPr bwMode="auto">
          <a:xfrm>
            <a:off x="5870830" y="4725144"/>
            <a:ext cx="652463" cy="460375"/>
            <a:chOff x="2699" y="2523"/>
            <a:chExt cx="411" cy="290"/>
          </a:xfrm>
        </p:grpSpPr>
        <p:sp>
          <p:nvSpPr>
            <p:cNvPr id="4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2024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9" name="Group 37"/>
          <p:cNvGrpSpPr>
            <a:grpSpLocks noChangeAspect="1"/>
          </p:cNvGrpSpPr>
          <p:nvPr/>
        </p:nvGrpSpPr>
        <p:grpSpPr bwMode="auto">
          <a:xfrm>
            <a:off x="8241223" y="4725144"/>
            <a:ext cx="734139" cy="460375"/>
            <a:chOff x="2699" y="2523"/>
            <a:chExt cx="408" cy="290"/>
          </a:xfrm>
        </p:grpSpPr>
        <p:sp>
          <p:nvSpPr>
            <p:cNvPr id="5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2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3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9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год</a:t>
              </a:r>
              <a:endPara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40"/>
          <p:cNvGrpSpPr>
            <a:grpSpLocks noChangeAspect="1"/>
          </p:cNvGrpSpPr>
          <p:nvPr/>
        </p:nvGrpSpPr>
        <p:grpSpPr bwMode="auto">
          <a:xfrm>
            <a:off x="9320722" y="4725144"/>
            <a:ext cx="652463" cy="460375"/>
            <a:chOff x="2699" y="2523"/>
            <a:chExt cx="411" cy="290"/>
          </a:xfrm>
        </p:grpSpPr>
        <p:sp>
          <p:nvSpPr>
            <p:cNvPr id="5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2726" y="255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2024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57" name="Group 33"/>
          <p:cNvGrpSpPr>
            <a:grpSpLocks noChangeAspect="1"/>
          </p:cNvGrpSpPr>
          <p:nvPr/>
        </p:nvGrpSpPr>
        <p:grpSpPr bwMode="auto">
          <a:xfrm>
            <a:off x="7233110" y="4725144"/>
            <a:ext cx="735012" cy="469900"/>
            <a:chOff x="1973" y="2523"/>
            <a:chExt cx="463" cy="296"/>
          </a:xfrm>
        </p:grpSpPr>
        <p:sp>
          <p:nvSpPr>
            <p:cNvPr id="5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2022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1" name="Group 37"/>
          <p:cNvGrpSpPr>
            <a:grpSpLocks noChangeAspect="1"/>
          </p:cNvGrpSpPr>
          <p:nvPr/>
        </p:nvGrpSpPr>
        <p:grpSpPr bwMode="auto">
          <a:xfrm>
            <a:off x="1187624" y="4653136"/>
            <a:ext cx="674688" cy="460375"/>
            <a:chOff x="2699" y="2523"/>
            <a:chExt cx="425" cy="290"/>
          </a:xfrm>
        </p:grpSpPr>
        <p:sp>
          <p:nvSpPr>
            <p:cNvPr id="6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3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5" name="Group 40"/>
          <p:cNvGrpSpPr>
            <a:grpSpLocks noChangeAspect="1"/>
          </p:cNvGrpSpPr>
          <p:nvPr/>
        </p:nvGrpSpPr>
        <p:grpSpPr bwMode="auto">
          <a:xfrm>
            <a:off x="2195736" y="4653136"/>
            <a:ext cx="652463" cy="460375"/>
            <a:chOff x="2699" y="2523"/>
            <a:chExt cx="411" cy="290"/>
          </a:xfrm>
        </p:grpSpPr>
        <p:sp>
          <p:nvSpPr>
            <p:cNvPr id="6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2024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9" name="Group 33"/>
          <p:cNvGrpSpPr>
            <a:grpSpLocks noChangeAspect="1"/>
          </p:cNvGrpSpPr>
          <p:nvPr/>
        </p:nvGrpSpPr>
        <p:grpSpPr bwMode="auto">
          <a:xfrm>
            <a:off x="395536" y="4653136"/>
            <a:ext cx="735012" cy="469900"/>
            <a:chOff x="1973" y="2523"/>
            <a:chExt cx="463" cy="296"/>
          </a:xfrm>
        </p:grpSpPr>
        <p:sp>
          <p:nvSpPr>
            <p:cNvPr id="7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2022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57158" y="41490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19,0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25,0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25,0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9428672" y="4149080"/>
            <a:ext cx="4318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979362" y="412824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4903271" y="413968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3909309" y="4137779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6645" y="5995951"/>
            <a:ext cx="9433711" cy="101010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 у кредитных организаций, осуществляются в целях рефинансирования муниципального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долга.</a:t>
            </a:r>
          </a:p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- 64,0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693853" y="898611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444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бюджета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2022 – 2024 годы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21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6645" y="1521001"/>
            <a:ext cx="9433711" cy="74082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26644" y="2548836"/>
            <a:ext cx="9433711" cy="97606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Осуществление  расходов в рамках реализации инициативных проектов, с целью увеличения доли расходов по мероприятиям, имеющим приоритетное значение для жителей округа и определяемого с учетом их мнения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6644" y="3826125"/>
            <a:ext cx="9433711" cy="74082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достигнутого уровня выполнения социальных обязательств, в том числе в части заработной платы работников муниципальных учреждений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26645" y="4875326"/>
            <a:ext cx="9433711" cy="74082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для эффективного расходования бюджетных средств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04" t="42665" r="26088" b="33866"/>
          <a:stretch/>
        </p:blipFill>
        <p:spPr>
          <a:xfrm>
            <a:off x="4733249" y="5621616"/>
            <a:ext cx="5518316" cy="153018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24" t="42665" r="74813" b="33866"/>
          <a:stretch/>
        </p:blipFill>
        <p:spPr>
          <a:xfrm>
            <a:off x="516481" y="6048730"/>
            <a:ext cx="826944" cy="7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32063" y="6835942"/>
            <a:ext cx="437608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53668" y="1036040"/>
            <a:ext cx="10611665" cy="6198364"/>
            <a:chOff x="-153668" y="1036040"/>
            <a:chExt cx="10611665" cy="6198364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7329" y="1036040"/>
              <a:ext cx="10269671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sz="4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Благодарим</a:t>
              </a:r>
            </a:p>
            <a:p>
              <a:pPr algn="ctr" eaLnBrk="1" hangingPunct="1"/>
              <a:r>
                <a:rPr lang="ru-RU" altLang="ru-RU" sz="4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внимание!</a:t>
              </a:r>
              <a:endPara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" y="2193774"/>
              <a:ext cx="10287000" cy="50406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50" b="90000" l="8887" r="90820">
                          <a14:foregroundMark x1="8887" y1="51719" x2="9277" y2="58906"/>
                          <a14:foregroundMark x1="14063" y1="52656" x2="14160" y2="56406"/>
                          <a14:foregroundMark x1="90430" y1="57031" x2="90820" y2="5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9"/>
            <a:stretch/>
          </p:blipFill>
          <p:spPr>
            <a:xfrm>
              <a:off x="-153668" y="4859464"/>
              <a:ext cx="4320480" cy="237494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95" b="97030" l="5700" r="98600">
                          <a14:foregroundMark x1="66000" y1="49364" x2="66100" y2="60113"/>
                          <a14:foregroundMark x1="60400" y1="63791" x2="60100" y2="72136"/>
                          <a14:foregroundMark x1="14100" y1="78359" x2="13400" y2="83876"/>
                          <a14:foregroundMark x1="19600" y1="73692" x2="19700" y2="79066"/>
                          <a14:foregroundMark x1="25400" y1="77511" x2="25500" y2="84300"/>
                          <a14:foregroundMark x1="32100" y1="85714" x2="32100" y2="85714"/>
                          <a14:foregroundMark x1="37600" y1="82320" x2="37700" y2="84300"/>
                          <a14:foregroundMark x1="43500" y1="78359" x2="43600" y2="82178"/>
                          <a14:foregroundMark x1="49100" y1="68175" x2="48900" y2="76379"/>
                          <a14:foregroundMark x1="54800" y1="70014" x2="54700" y2="78076"/>
                          <a14:foregroundMark x1="46200" y1="88402" x2="46200" y2="88402"/>
                          <a14:foregroundMark x1="68400" y1="88543" x2="70000" y2="87977"/>
                          <a14:foregroundMark x1="71700" y1="88260" x2="73900" y2="88260"/>
                          <a14:foregroundMark x1="74600" y1="88543" x2="76500" y2="88402"/>
                          <a14:foregroundMark x1="76900" y1="88543" x2="78900" y2="88260"/>
                          <a14:foregroundMark x1="79300" y1="88685" x2="80800" y2="88402"/>
                          <a14:foregroundMark x1="48100" y1="88260" x2="67300" y2="87977"/>
                          <a14:foregroundMark x1="51600" y1="61810" x2="57700" y2="66478"/>
                          <a14:foregroundMark x1="74100" y1="31966" x2="71000" y2="44554"/>
                          <a14:foregroundMark x1="75700" y1="46393" x2="71000" y2="60962"/>
                          <a14:foregroundMark x1="80500" y1="56294" x2="75600" y2="69307"/>
                          <a14:foregroundMark x1="84700" y1="10891" x2="78500" y2="25318"/>
                          <a14:foregroundMark x1="88400" y1="15700" x2="85800" y2="36351"/>
                          <a14:foregroundMark x1="95700" y1="8487" x2="95800" y2="35785"/>
                          <a14:foregroundMark x1="93800" y1="4668" x2="98600" y2="3395"/>
                          <a14:foregroundMark x1="94900" y1="76096" x2="95000" y2="95474"/>
                          <a14:foregroundMark x1="91700" y1="91513" x2="90800" y2="97171"/>
                          <a14:foregroundMark x1="19900" y1="82178" x2="19800" y2="84583"/>
                          <a14:foregroundMark x1="49300" y1="77793" x2="49700" y2="82885"/>
                          <a14:foregroundMark x1="55100" y1="83310" x2="55100" y2="85714"/>
                          <a14:foregroundMark x1="65500" y1="28289" x2="65300" y2="31117"/>
                          <a14:foregroundMark x1="7100" y1="40170" x2="7000" y2="41867"/>
                          <a14:foregroundMark x1="6300" y1="25884" x2="5900" y2="26591"/>
                          <a14:foregroundMark x1="7100" y1="25460" x2="7000" y2="27723"/>
                          <a14:foregroundMark x1="7100" y1="29844" x2="7100" y2="31400"/>
                          <a14:foregroundMark x1="7000" y1="33522" x2="7000" y2="35785"/>
                          <a14:foregroundMark x1="7000" y1="43423" x2="6800" y2="45686"/>
                          <a14:foregroundMark x1="6900" y1="37765" x2="6900" y2="37765"/>
                          <a14:foregroundMark x1="7000" y1="33098" x2="7000" y2="33098"/>
                          <a14:foregroundMark x1="8000" y1="26874" x2="8000" y2="26874"/>
                          <a14:foregroundMark x1="6900" y1="55163" x2="6900" y2="55163"/>
                          <a14:foregroundMark x1="7000" y1="57567" x2="7000" y2="58274"/>
                          <a14:foregroundMark x1="7100" y1="60255" x2="6800" y2="61386"/>
                          <a14:foregroundMark x1="7000" y1="50919" x2="7000" y2="52334"/>
                          <a14:foregroundMark x1="7100" y1="47949" x2="7100" y2="49081"/>
                          <a14:foregroundMark x1="7000" y1="53465" x2="7000" y2="54455"/>
                          <a14:foregroundMark x1="7000" y1="39180" x2="7000" y2="40170"/>
                          <a14:foregroundMark x1="81400" y1="88402" x2="81800" y2="88119"/>
                          <a14:foregroundMark x1="80700" y1="86846" x2="81100" y2="87270"/>
                          <a14:foregroundMark x1="19200" y1="88260" x2="21200" y2="88260"/>
                          <a14:foregroundMark x1="22600" y1="88402" x2="24100" y2="88402"/>
                          <a14:foregroundMark x1="25400" y1="88543" x2="27200" y2="88543"/>
                          <a14:foregroundMark x1="28700" y1="88402" x2="30300" y2="88402"/>
                          <a14:foregroundMark x1="31800" y1="88402" x2="33700" y2="88119"/>
                          <a14:foregroundMark x1="35200" y1="88402" x2="37100" y2="88402"/>
                          <a14:foregroundMark x1="38400" y1="88543" x2="40800" y2="88260"/>
                          <a14:foregroundMark x1="42000" y1="88260" x2="43700" y2="88260"/>
                          <a14:foregroundMark x1="44600" y1="88402" x2="45800" y2="88402"/>
                          <a14:foregroundMark x1="7100" y1="63508" x2="7000" y2="65064"/>
                          <a14:foregroundMark x1="7100" y1="67893" x2="7100" y2="70156"/>
                          <a14:foregroundMark x1="7000" y1="72560" x2="7000" y2="74540"/>
                          <a14:foregroundMark x1="7100" y1="66478" x2="7200" y2="67185"/>
                          <a14:foregroundMark x1="7100" y1="75813" x2="6900" y2="78218"/>
                          <a14:foregroundMark x1="7000" y1="79915" x2="6900" y2="81895"/>
                          <a14:foregroundMark x1="7100" y1="83310" x2="7000" y2="84866"/>
                          <a14:foregroundMark x1="7000" y1="85856" x2="7000" y2="87553"/>
                          <a14:foregroundMark x1="7700" y1="88402" x2="9000" y2="88260"/>
                          <a14:foregroundMark x1="10000" y1="88402" x2="11300" y2="88402"/>
                          <a14:foregroundMark x1="12400" y1="88260" x2="14500" y2="88260"/>
                          <a14:foregroundMark x1="16000" y1="88402" x2="17800" y2="88260"/>
                          <a14:foregroundMark x1="5900" y1="26733" x2="5700" y2="26874"/>
                          <a14:foregroundMark x1="70800" y1="88402" x2="70800" y2="88402"/>
                          <a14:foregroundMark x1="80900" y1="89250" x2="80900" y2="89250"/>
                          <a14:foregroundMark x1="80500" y1="89958" x2="80500" y2="89958"/>
                          <a14:backgroundMark x1="71500" y1="86987" x2="71500" y2="86987"/>
                          <a14:backgroundMark x1="70600" y1="87553" x2="70600" y2="87553"/>
                          <a14:backgroundMark x1="80200" y1="88967" x2="80200" y2="88967"/>
                          <a14:backgroundMark x1="93200" y1="1556" x2="94500" y2="707"/>
                          <a14:backgroundMark x1="57200" y1="85431" x2="57600" y2="86280"/>
                          <a14:backgroundMark x1="62500" y1="86987" x2="63000" y2="87270"/>
                          <a14:backgroundMark x1="63400" y1="87694" x2="64400" y2="87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92" y="1036040"/>
              <a:ext cx="3059832" cy="216330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0" b="27066"/>
            <a:stretch/>
          </p:blipFill>
          <p:spPr>
            <a:xfrm>
              <a:off x="7144429" y="2538437"/>
              <a:ext cx="3313568" cy="1321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5622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проекта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645" y="1566249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6644" y="2919998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Улучшение экономических тенденций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6644" y="4333078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показателей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6645" y="5699156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26216" y="2492961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926216" y="3887181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926216" y="5251504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13951" y="6808788"/>
            <a:ext cx="410455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2022 - 2024 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9086425"/>
              </p:ext>
            </p:extLst>
          </p:nvPr>
        </p:nvGraphicFramePr>
        <p:xfrm>
          <a:off x="1495916" y="1777245"/>
          <a:ext cx="8286808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77330" y="6808788"/>
            <a:ext cx="401402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0343417"/>
              </p:ext>
            </p:extLst>
          </p:nvPr>
        </p:nvGraphicFramePr>
        <p:xfrm>
          <a:off x="1794675" y="1369855"/>
          <a:ext cx="8286808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 rot="1381475">
            <a:off x="1987223" y="1408871"/>
            <a:ext cx="927979" cy="950749"/>
            <a:chOff x="1543612" y="1412204"/>
            <a:chExt cx="927979" cy="950749"/>
          </a:xfrm>
        </p:grpSpPr>
        <p:sp>
          <p:nvSpPr>
            <p:cNvPr id="5" name="Стрелка вниз 4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18,7%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pSp>
        <p:nvGrpSpPr>
          <p:cNvPr id="9" name="Группа 8"/>
          <p:cNvGrpSpPr/>
          <p:nvPr/>
        </p:nvGrpSpPr>
        <p:grpSpPr>
          <a:xfrm rot="1381475">
            <a:off x="3561019" y="1408871"/>
            <a:ext cx="927979" cy="950749"/>
            <a:chOff x="1543612" y="1412204"/>
            <a:chExt cx="927979" cy="950749"/>
          </a:xfrm>
        </p:grpSpPr>
        <p:sp>
          <p:nvSpPr>
            <p:cNvPr id="10" name="Стрелка вниз 9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 rot="1381475">
            <a:off x="5134816" y="1415457"/>
            <a:ext cx="927979" cy="950749"/>
            <a:chOff x="1543612" y="1412204"/>
            <a:chExt cx="927979" cy="950749"/>
          </a:xfrm>
        </p:grpSpPr>
        <p:sp>
          <p:nvSpPr>
            <p:cNvPr id="13" name="Стрелка вниз 12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6,3%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90019" y="6152511"/>
            <a:ext cx="9433711" cy="83291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– консервативный вариант прогноза социально-экономического развития Озерского городского округа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77735" y="6808788"/>
            <a:ext cx="473829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 основным доходным источникам бюджета 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8169701"/>
              </p:ext>
            </p:extLst>
          </p:nvPr>
        </p:nvGraphicFramePr>
        <p:xfrm>
          <a:off x="588904" y="2447636"/>
          <a:ext cx="9229349" cy="42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819747" y="1088095"/>
            <a:ext cx="1077358" cy="1077497"/>
            <a:chOff x="1394234" y="1412205"/>
            <a:chExt cx="1077358" cy="1077497"/>
          </a:xfrm>
        </p:grpSpPr>
        <p:sp>
          <p:nvSpPr>
            <p:cNvPr id="11" name="Стрелка вниз 10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22,2%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01358" y="3159830"/>
            <a:ext cx="1077358" cy="1077497"/>
            <a:chOff x="1394234" y="1412205"/>
            <a:chExt cx="1077358" cy="1077497"/>
          </a:xfrm>
        </p:grpSpPr>
        <p:sp>
          <p:nvSpPr>
            <p:cNvPr id="14" name="Стрелка вниз 13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19,5%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33678" y="3448032"/>
            <a:ext cx="1077358" cy="1077497"/>
            <a:chOff x="1394234" y="1412205"/>
            <a:chExt cx="1077358" cy="1077497"/>
          </a:xfrm>
        </p:grpSpPr>
        <p:sp>
          <p:nvSpPr>
            <p:cNvPr id="17" name="Стрелка вниз 16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16,6%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0800000">
            <a:off x="7503019" y="3571499"/>
            <a:ext cx="1077358" cy="1077497"/>
            <a:chOff x="1394234" y="1412205"/>
            <a:chExt cx="1077358" cy="1077497"/>
          </a:xfrm>
        </p:grpSpPr>
        <p:sp>
          <p:nvSpPr>
            <p:cNvPr id="20" name="Стрелка вниз 19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FFB5A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10800000"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19,2%</a:t>
              </a:r>
              <a:endPara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77736" y="6808788"/>
            <a:ext cx="464776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53399" y="901646"/>
            <a:ext cx="4486652" cy="5907142"/>
            <a:chOff x="1679970" y="848789"/>
            <a:chExt cx="4486652" cy="5907142"/>
          </a:xfrm>
        </p:grpSpPr>
        <p:graphicFrame>
          <p:nvGraphicFramePr>
            <p:cNvPr id="22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3401602"/>
                </p:ext>
              </p:extLst>
            </p:nvPr>
          </p:nvGraphicFramePr>
          <p:xfrm>
            <a:off x="1679970" y="848789"/>
            <a:ext cx="4486652" cy="59071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3404625" y="3114214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2 772,3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79754" y="4513867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29,7%)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04624" y="1924618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(70,3%)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7229799" y="2322971"/>
            <a:ext cx="1077358" cy="1077497"/>
            <a:chOff x="1394234" y="1412205"/>
            <a:chExt cx="1077358" cy="1077497"/>
          </a:xfrm>
        </p:grpSpPr>
        <p:sp>
          <p:nvSpPr>
            <p:cNvPr id="28" name="Стрелка вниз 27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FFB5A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10800000">
              <a:off x="1543614" y="1647417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15,1%</a:t>
              </a:r>
              <a:endPara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803270" y="1624148"/>
            <a:ext cx="3811509" cy="698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первоначальному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23003" y="6808788"/>
            <a:ext cx="419509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0" y="4614113"/>
            <a:ext cx="2191512" cy="2118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51" y="3855217"/>
            <a:ext cx="3212186" cy="30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2022 - 2024 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645" y="1104546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 развития страны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6644" y="2132381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Реализация инициативных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6644" y="3165229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целевых показателей «майских» Указов Президента Российской Федерации 2012 года в области социальной политики на достигнутом уровне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6645" y="4214430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 и обеспечение функционирования объектов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инженерной инфраструктуры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642" y="5246018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мероприятиям,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которых выделены субсидии из областного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642" y="6176017"/>
            <a:ext cx="9433711" cy="786097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принятого в текущем году решения о повышении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работников бюджетной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 на которых не распространяются Указы Президента,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5,2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с 1 октября 2021 года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23001" y="6808788"/>
            <a:ext cx="455723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58" y="1816830"/>
            <a:ext cx="4310004" cy="219077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515" y="1350371"/>
            <a:ext cx="3262176" cy="17112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комфортной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городской среды»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дворовых и общественных территорий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33,6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1446" y="1350371"/>
            <a:ext cx="3449418" cy="17112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семей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рождении детей»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единовременного пособия при рождении ребенка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2,5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514" y="3807896"/>
            <a:ext cx="3262177" cy="17056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пунктов проведения экзаменов государственной итоговой аттестации – 0,8 млн 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1445" y="3807896"/>
            <a:ext cx="3449418" cy="17056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активность»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с детьми и молодежью – 0,4 млн ₽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06" y="4360001"/>
            <a:ext cx="1624189" cy="112628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41514" y="5998673"/>
            <a:ext cx="8160102" cy="11703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новых мест в образовательных организациях различных типов для реализации дополнительных  общеразвивающих программ всех направленностей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1,3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" y="5486288"/>
            <a:ext cx="845541" cy="844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7" y="3104169"/>
            <a:ext cx="945277" cy="94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64" y="767035"/>
            <a:ext cx="817445" cy="81678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82685" y="5982575"/>
            <a:ext cx="1467656" cy="11880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" y="702645"/>
            <a:ext cx="1031140" cy="983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67" y="3169561"/>
            <a:ext cx="835374" cy="8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01ad8bdec32ca172674a65146329f078114f99"/>
</p:tagLst>
</file>

<file path=ppt/theme/theme1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content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32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48499</TotalTime>
  <Words>1066</Words>
  <Application>Microsoft Office PowerPoint</Application>
  <PresentationFormat>Произвольный</PresentationFormat>
  <Paragraphs>329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b-default</vt:lpstr>
      <vt:lpstr>b-content</vt:lpstr>
      <vt:lpstr>b-section33</vt:lpstr>
      <vt:lpstr>b-section31</vt:lpstr>
      <vt:lpstr>b-section32</vt:lpstr>
      <vt:lpstr>Презентация PowerPoint</vt:lpstr>
      <vt:lpstr>Основные параметры бюджета на 2022-2024 годы</vt:lpstr>
      <vt:lpstr>Условия формирования проекта бюджета на 2022-2024 годы</vt:lpstr>
      <vt:lpstr>Поступления в бюджет округа в 2022 - 2024 годах</vt:lpstr>
      <vt:lpstr>Налоговые и неналоговые доходы бюджета округа в 2022-2024 годах</vt:lpstr>
      <vt:lpstr>Динамика по основным доходным источникам бюджета округа в 2022 году</vt:lpstr>
      <vt:lpstr>Трансферты из федерального и регионального бюджетов в 2022 году</vt:lpstr>
      <vt:lpstr>Факторы, влияющие на формирование расходов бюджета в 2022 - 2024 годах</vt:lpstr>
      <vt:lpstr>Национальные проекты в 2022 году</vt:lpstr>
      <vt:lpstr>Финансовое обеспечение реализации инициативных проектов</vt:lpstr>
      <vt:lpstr>Отраслевая структура расходов бюджета в 2022 году</vt:lpstr>
      <vt:lpstr>Расходы бюджета социального характера в 2022 году</vt:lpstr>
      <vt:lpstr>Расходы в отрасли «Образование»</vt:lpstr>
      <vt:lpstr>Расходы в отрасли «Социальная политика»</vt:lpstr>
      <vt:lpstr>Расходы в отрасли «Культура и кинематография»</vt:lpstr>
      <vt:lpstr>Расходы в отрасли «Физическая культура и спорт»</vt:lpstr>
      <vt:lpstr>Формирование комфортной городской среды</vt:lpstr>
      <vt:lpstr>Ремонт дорог</vt:lpstr>
      <vt:lpstr>Благоустройство</vt:lpstr>
      <vt:lpstr>Долговая политика</vt:lpstr>
      <vt:lpstr>Характеристика бюджета на 2022 – 2024 годы</vt:lpstr>
      <vt:lpstr>Презентация PowerPoint</vt:lpstr>
    </vt:vector>
  </TitlesOfParts>
  <Company>ПО МАЯК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ПТО</dc:creator>
  <cp:lastModifiedBy>$</cp:lastModifiedBy>
  <cp:revision>3788</cp:revision>
  <cp:lastPrinted>2021-12-09T05:41:18Z</cp:lastPrinted>
  <dcterms:created xsi:type="dcterms:W3CDTF">2012-03-10T12:04:06Z</dcterms:created>
  <dcterms:modified xsi:type="dcterms:W3CDTF">2021-12-19T10:49:54Z</dcterms:modified>
</cp:coreProperties>
</file>