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06" r:id="rId2"/>
    <p:sldId id="307" r:id="rId3"/>
    <p:sldId id="292" r:id="rId4"/>
    <p:sldId id="299" r:id="rId5"/>
    <p:sldId id="269" r:id="rId6"/>
    <p:sldId id="311" r:id="rId7"/>
    <p:sldId id="286" r:id="rId8"/>
    <p:sldId id="272" r:id="rId9"/>
    <p:sldId id="300" r:id="rId10"/>
    <p:sldId id="274" r:id="rId11"/>
    <p:sldId id="295" r:id="rId12"/>
    <p:sldId id="309" r:id="rId13"/>
    <p:sldId id="312" r:id="rId14"/>
    <p:sldId id="277" r:id="rId15"/>
    <p:sldId id="267" r:id="rId16"/>
    <p:sldId id="281" r:id="rId17"/>
    <p:sldId id="282" r:id="rId18"/>
    <p:sldId id="280" r:id="rId19"/>
    <p:sldId id="302" r:id="rId20"/>
    <p:sldId id="278" r:id="rId21"/>
    <p:sldId id="305" r:id="rId2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FF3B3B"/>
    <a:srgbClr val="00FF00"/>
    <a:srgbClr val="E5F0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62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3430350975588158E-2"/>
                  <c:y val="1.33171039430370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3826,2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3826.2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A3-4F47-8BAB-0D8D4AFC21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2.3430350975588085E-2"/>
                  <c:y val="7.990262365822314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3770,4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1">
                  <c:v>3770.4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A3-4F47-8BAB-0D8D4AFC21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  <c:gapWidth val="79"/>
        <c:shape val="cylinder"/>
        <c:axId val="101630336"/>
        <c:axId val="101631872"/>
        <c:axId val="0"/>
      </c:bar3DChart>
      <c:catAx>
        <c:axId val="101630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1631872"/>
        <c:crosses val="autoZero"/>
        <c:auto val="1"/>
        <c:lblAlgn val="ctr"/>
        <c:lblOffset val="100"/>
      </c:catAx>
      <c:valAx>
        <c:axId val="101631872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10163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50"/>
    </c:view3D>
    <c:plotArea>
      <c:layout>
        <c:manualLayout>
          <c:layoutTarget val="inner"/>
          <c:xMode val="edge"/>
          <c:yMode val="edge"/>
          <c:x val="0.22012419994765167"/>
          <c:y val="0.10247654481682222"/>
          <c:w val="0.72408312197368452"/>
          <c:h val="0.713357509189299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3B3B"/>
              </a:solidFill>
            </a:ln>
            <a:effectLst/>
            <a:scene3d>
              <a:camera prst="orthographicFront"/>
              <a:lightRig rig="threePt" dir="t"/>
            </a:scene3d>
            <a:sp3d>
              <a:bevelT w="6553200" h="6553200"/>
              <a:bevelB w="6553200" h="6553200"/>
            </a:sp3d>
          </c:spPr>
          <c:explosion val="25"/>
          <c:dPt>
            <c:idx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CB5-4B2D-9DBF-256E59D86905}"/>
              </c:ext>
            </c:extLst>
          </c:dPt>
          <c:dPt>
            <c:idx val="1"/>
            <c:explosion val="13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B5-4B2D-9DBF-256E59D869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в рамках программно-целевого метода (28 мунициапльных программ и 27 ведомственных целевых программ)</c:v>
                </c:pt>
                <c:pt idx="1">
                  <c:v>Иные 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0.96700000000000064</c:v>
                </c:pt>
                <c:pt idx="1">
                  <c:v>3.3000000000000002E-2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B5-4B2D-9DBF-256E59D86905}"/>
            </c:ext>
          </c:extLst>
        </c:ser>
        <c:dLbls>
          <c:showVal val="1"/>
        </c:dLbls>
      </c:pie3DChart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5.0606429794058514E-5"/>
          <c:y val="1.6093701704976403E-3"/>
          <c:w val="0.32716780501756665"/>
          <c:h val="0.80651025564833267"/>
        </c:manualLayout>
      </c:layout>
      <c:overlay val="1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effectLst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hart>
    <c:autoTitleDeleted val="1"/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105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E6-479C-BC84-024BAA2F1D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dd/mm/yyyy</c:formatCode>
                <c:ptCount val="5"/>
                <c:pt idx="0">
                  <c:v>43831</c:v>
                </c:pt>
                <c:pt idx="1">
                  <c:v>43466</c:v>
                </c:pt>
                <c:pt idx="2">
                  <c:v>43101</c:v>
                </c:pt>
                <c:pt idx="3">
                  <c:v>42736</c:v>
                </c:pt>
                <c:pt idx="4">
                  <c:v>42370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105</c:v>
                </c:pt>
                <c:pt idx="1">
                  <c:v>115</c:v>
                </c:pt>
                <c:pt idx="2">
                  <c:v>115</c:v>
                </c:pt>
                <c:pt idx="3">
                  <c:v>115</c:v>
                </c:pt>
                <c:pt idx="4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E6-479C-BC84-024BAA2F1D5C}"/>
            </c:ext>
          </c:extLst>
        </c:ser>
        <c:dLbls>
          <c:showVal val="1"/>
        </c:dLbls>
        <c:shape val="box"/>
        <c:axId val="156275840"/>
        <c:axId val="156277376"/>
        <c:axId val="0"/>
      </c:bar3DChart>
      <c:dateAx>
        <c:axId val="156275840"/>
        <c:scaling>
          <c:orientation val="minMax"/>
        </c:scaling>
        <c:axPos val="b"/>
        <c:numFmt formatCode="dd/mm/yyyy" sourceLinked="1"/>
        <c:tickLblPos val="nextTo"/>
        <c:txPr>
          <a:bodyPr rot="-60000000" vert="horz"/>
          <a:lstStyle/>
          <a:p>
            <a:pPr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6277376"/>
        <c:crosses val="autoZero"/>
        <c:auto val="1"/>
        <c:lblOffset val="100"/>
        <c:baseTimeUnit val="years"/>
      </c:dateAx>
      <c:valAx>
        <c:axId val="156277376"/>
        <c:scaling>
          <c:orientation val="minMax"/>
        </c:scaling>
        <c:delete val="1"/>
        <c:axPos val="l"/>
        <c:numFmt formatCode="General" sourceLinked="1"/>
        <c:tickLblPos val="none"/>
        <c:crossAx val="156275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3.8623001791864052E-3"/>
                  <c:y val="0.105998794866784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3430,7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540-4444-986F-30283CA37BA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40-4444-986F-30283CA37B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1"/>
              <c:layout>
                <c:manualLayout>
                  <c:x val="5.7934502687795979E-3"/>
                  <c:y val="0.144778841769266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3826,2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540-4444-986F-30283CA37BA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3431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40-4444-986F-30283CA37BA7}"/>
            </c:ext>
          </c:extLst>
        </c:ser>
        <c:dLbls>
          <c:showVal val="1"/>
        </c:dLbls>
        <c:shape val="box"/>
        <c:axId val="110752512"/>
        <c:axId val="110754048"/>
        <c:axId val="0"/>
      </c:bar3DChart>
      <c:catAx>
        <c:axId val="1107525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754048"/>
        <c:crosses val="autoZero"/>
        <c:auto val="1"/>
        <c:lblAlgn val="ctr"/>
        <c:lblOffset val="100"/>
      </c:catAx>
      <c:valAx>
        <c:axId val="1107540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075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3.587343625714091E-3"/>
                  <c:y val="-0.1908892130586258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C0-4BAA-90AC-0271EA6E22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C0-4BAA-90AC-0271EA6E2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1"/>
              <c:layout>
                <c:manualLayout>
                  <c:x val="1.7936718128570401E-3"/>
                  <c:y val="-0.1733073118558577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9C0-4BAA-90AC-0271EA6E22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759.5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C0-4BAA-90AC-0271EA6E22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dLbls>
            <c:dLbl>
              <c:idx val="2"/>
              <c:layout>
                <c:manualLayout>
                  <c:x val="0"/>
                  <c:y val="-0.221029615120514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C0-4BAA-90AC-0271EA6E22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807.3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9C0-4BAA-90AC-0271EA6E228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3"/>
              <c:layout>
                <c:manualLayout>
                  <c:x val="0"/>
                  <c:y val="-0.251170017182403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9C0-4BAA-90AC-0271EA6E22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858.1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9C0-4BAA-90AC-0271EA6E2283}"/>
            </c:ext>
          </c:extLst>
        </c:ser>
        <c:dLbls>
          <c:showVal val="1"/>
        </c:dLbls>
        <c:shape val="box"/>
        <c:axId val="111930752"/>
        <c:axId val="111547520"/>
        <c:axId val="0"/>
      </c:bar3DChart>
      <c:catAx>
        <c:axId val="111930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547520"/>
        <c:crosses val="autoZero"/>
        <c:auto val="1"/>
        <c:lblAlgn val="ctr"/>
        <c:lblOffset val="100"/>
      </c:catAx>
      <c:valAx>
        <c:axId val="1115475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193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CF-47D6-9628-C2D6F5B056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117,7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131.80000000000001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CF-47D6-9628-C2D6F5B056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79.099999999999994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CF-47D6-9628-C2D6F5B056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3"/>
              <c:layout>
                <c:manualLayout>
                  <c:x val="6.298903296459009E-3"/>
                  <c:y val="-2.762870189006445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CF-47D6-9628-C2D6F5B056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4"/>
              <c:layout>
                <c:manualLayout>
                  <c:x val="6.298903296459009E-3"/>
                  <c:y val="-2.511700171824033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10.200000000000001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9CF-47D6-9628-C2D6F5B0561A}"/>
            </c:ext>
          </c:extLst>
        </c:ser>
        <c:dLbls>
          <c:showVal val="1"/>
        </c:dLbls>
        <c:gapWidth val="79"/>
        <c:shape val="box"/>
        <c:axId val="115200000"/>
        <c:axId val="115201536"/>
        <c:axId val="0"/>
      </c:bar3DChart>
      <c:catAx>
        <c:axId val="11520000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201536"/>
        <c:crosses val="autoZero"/>
        <c:auto val="1"/>
        <c:lblAlgn val="ctr"/>
        <c:lblOffset val="100"/>
      </c:catAx>
      <c:valAx>
        <c:axId val="1152015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520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50"/>
    </c:view3D>
    <c:plotArea>
      <c:layout>
        <c:manualLayout>
          <c:layoutTarget val="inner"/>
          <c:xMode val="edge"/>
          <c:yMode val="edge"/>
          <c:x val="0.23125716383816441"/>
          <c:y val="0.10247652858196141"/>
          <c:w val="0.76874280181222976"/>
          <c:h val="0.75811736121337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553200" h="6553200"/>
              <a:bevelB w="6553200" h="6553200"/>
            </a:sp3d>
          </c:spPr>
          <c:explosion val="25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</c:dPt>
          <c:dPt>
            <c:idx val="1"/>
            <c:explosion val="13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</c:dPt>
          <c:dLbls>
            <c:dLbl>
              <c:idx val="1"/>
              <c:layout>
                <c:manualLayout>
                  <c:x val="0.11422003246251779"/>
                  <c:y val="2.3028826522882635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7030718357400224E-2"/>
                  <c:y val="1.0815145878711853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634470605343801E-2"/>
                  <c:y val="-2.494798557736012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960684585181706E-2"/>
                  <c:y val="-1.2244671227006523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9038173716922174E-3"/>
                  <c:y val="-3.9730794702464545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1477947798031476"/>
                  <c:y val="-1.3389926371817282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>
                  <a:solidFill>
                    <a:schemeClr val="tx1">
                      <a:shade val="95000"/>
                      <a:satMod val="105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оказания услуг</c:v>
                </c:pt>
                <c:pt idx="7">
                  <c:v>Прочие неналоговые доходы</c:v>
                </c:pt>
                <c:pt idx="8">
                  <c:v>Доходы от продажи муниципального имущества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0.60200000000000009</c:v>
                </c:pt>
                <c:pt idx="1">
                  <c:v>1.0999999999999998E-2</c:v>
                </c:pt>
                <c:pt idx="2">
                  <c:v>0.15400000000000003</c:v>
                </c:pt>
                <c:pt idx="3">
                  <c:v>9.2000000000000026E-2</c:v>
                </c:pt>
                <c:pt idx="4">
                  <c:v>2.1000000000000005E-2</c:v>
                </c:pt>
                <c:pt idx="5">
                  <c:v>7.0999999999999994E-2</c:v>
                </c:pt>
                <c:pt idx="6">
                  <c:v>2.1999999999999999E-2</c:v>
                </c:pt>
                <c:pt idx="7">
                  <c:v>2.1000000000000005E-2</c:v>
                </c:pt>
                <c:pt idx="8">
                  <c:v>6.000000000000001E-3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"/>
          <c:y val="0"/>
          <c:w val="0.27509036936275416"/>
          <c:h val="1"/>
        </c:manualLayout>
      </c:layout>
      <c:txPr>
        <a:bodyPr/>
        <a:lstStyle/>
        <a:p>
          <a:pPr>
            <a:defRPr sz="1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2968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2968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15-4F82-B8D4-537C399BA4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15-4F82-B8D4-537C399BA483}"/>
            </c:ext>
          </c:extLst>
        </c:ser>
        <c:dLbls>
          <c:showVal val="1"/>
        </c:dLbls>
        <c:shape val="box"/>
        <c:axId val="151725184"/>
        <c:axId val="151726720"/>
        <c:axId val="0"/>
      </c:bar3DChart>
      <c:catAx>
        <c:axId val="1517251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1726720"/>
        <c:crosses val="autoZero"/>
        <c:auto val="1"/>
        <c:lblAlgn val="ctr"/>
        <c:lblOffset val="100"/>
      </c:catAx>
      <c:valAx>
        <c:axId val="1517267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172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605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4D-48B2-8519-0633A0AA97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Целевые средства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2363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4D-48B2-8519-0633A0AA9781}"/>
            </c:ext>
          </c:extLst>
        </c:ser>
        <c:dLbls>
          <c:showVal val="1"/>
        </c:dLbls>
        <c:shape val="box"/>
        <c:axId val="136136192"/>
        <c:axId val="136137728"/>
        <c:axId val="0"/>
      </c:bar3DChart>
      <c:catAx>
        <c:axId val="1361361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6137728"/>
        <c:crosses val="autoZero"/>
        <c:auto val="1"/>
        <c:lblAlgn val="ctr"/>
        <c:lblOffset val="100"/>
      </c:catAx>
      <c:valAx>
        <c:axId val="13613772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613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1226415094339687"/>
          <c:y val="0.28108108108108132"/>
          <c:w val="0.61163522012578952"/>
          <c:h val="0.4189189189189202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39">
              <a:solidFill>
                <a:schemeClr val="tx1"/>
              </a:solidFill>
              <a:prstDash val="solid"/>
            </a:ln>
          </c:spPr>
          <c:explosion val="20"/>
          <c:dPt>
            <c:idx val="0"/>
            <c:spPr>
              <a:solidFill>
                <a:schemeClr val="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925-4BC0-AA0A-19F09562081C}"/>
              </c:ext>
            </c:extLst>
          </c:dPt>
          <c:dPt>
            <c:idx val="1"/>
            <c:spPr>
              <a:solidFill>
                <a:srgbClr val="00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25-4BC0-AA0A-19F09562081C}"/>
              </c:ext>
            </c:extLst>
          </c:dPt>
          <c:dPt>
            <c:idx val="2"/>
            <c:spPr>
              <a:solidFill>
                <a:srgbClr val="CCCC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25-4BC0-AA0A-19F09562081C}"/>
              </c:ext>
            </c:extLst>
          </c:dPt>
          <c:dPt>
            <c:idx val="3"/>
            <c:spPr>
              <a:solidFill>
                <a:schemeClr val="fol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25-4BC0-AA0A-19F09562081C}"/>
              </c:ext>
            </c:extLst>
          </c:dPt>
          <c:dPt>
            <c:idx val="4"/>
            <c:spPr>
              <a:solidFill>
                <a:srgbClr val="FF00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25-4BC0-AA0A-19F09562081C}"/>
              </c:ext>
            </c:extLst>
          </c:dPt>
          <c:dPt>
            <c:idx val="5"/>
            <c:spPr>
              <a:solidFill>
                <a:srgbClr val="00FF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25-4BC0-AA0A-19F09562081C}"/>
              </c:ext>
            </c:extLst>
          </c:dPt>
          <c:dPt>
            <c:idx val="6"/>
            <c:spPr>
              <a:solidFill>
                <a:srgbClr val="0066CC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925-4BC0-AA0A-19F09562081C}"/>
              </c:ext>
            </c:extLst>
          </c:dPt>
          <c:dPt>
            <c:idx val="7"/>
            <c:spPr>
              <a:solidFill>
                <a:srgbClr val="FF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25-4BC0-AA0A-19F09562081C}"/>
              </c:ext>
            </c:extLst>
          </c:dPt>
          <c:dPt>
            <c:idx val="8"/>
            <c:spPr>
              <a:solidFill>
                <a:srgbClr val="FF00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925-4BC0-AA0A-19F09562081C}"/>
              </c:ext>
            </c:extLst>
          </c:dPt>
          <c:dPt>
            <c:idx val="9"/>
            <c:spPr>
              <a:solidFill>
                <a:schemeClr val="tx2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25-4BC0-AA0A-19F09562081C}"/>
              </c:ext>
            </c:extLst>
          </c:dPt>
          <c:dPt>
            <c:idx val="10"/>
            <c:spPr>
              <a:solidFill>
                <a:srgbClr val="00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925-4BC0-AA0A-19F09562081C}"/>
              </c:ext>
            </c:extLst>
          </c:dPt>
          <c:cat>
            <c:strRef>
              <c:f>Sheet1!$B$1:$L$1</c:f>
              <c:strCache>
                <c:ptCount val="11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окр среда</c:v>
                </c:pt>
                <c:pt idx="10">
                  <c:v>сми</c:v>
                </c:pt>
              </c:strCache>
            </c:strRef>
          </c:cat>
          <c:val>
            <c:numRef>
              <c:f>Sheet1!$B$2:$L$2</c:f>
              <c:numCache>
                <c:formatCode>0.0%</c:formatCode>
                <c:ptCount val="11"/>
                <c:pt idx="0">
                  <c:v>0.49700000000000089</c:v>
                </c:pt>
                <c:pt idx="1">
                  <c:v>7.9000000000000285E-3</c:v>
                </c:pt>
                <c:pt idx="2">
                  <c:v>1.7999999999999999E-2</c:v>
                </c:pt>
                <c:pt idx="3">
                  <c:v>0.18900000000000047</c:v>
                </c:pt>
                <c:pt idx="4">
                  <c:v>4.3999999999999997E-2</c:v>
                </c:pt>
                <c:pt idx="5">
                  <c:v>8.4000000000000047E-2</c:v>
                </c:pt>
                <c:pt idx="6">
                  <c:v>6.0000000000000032E-2</c:v>
                </c:pt>
                <c:pt idx="7">
                  <c:v>4.9000000000000113E-2</c:v>
                </c:pt>
                <c:pt idx="8">
                  <c:v>2.0000000000000052E-3</c:v>
                </c:pt>
                <c:pt idx="9" formatCode="0.00%">
                  <c:v>1.0000000000000042E-4</c:v>
                </c:pt>
                <c:pt idx="10" formatCode="0.00%">
                  <c:v>1.1000000000000042E-3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925-4BC0-AA0A-19F09562081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39">
              <a:solidFill>
                <a:schemeClr val="tx1"/>
              </a:solidFill>
              <a:prstDash val="solid"/>
            </a:ln>
          </c:spPr>
          <c:explosion val="20"/>
          <c:dPt>
            <c:idx val="0"/>
            <c:spPr>
              <a:solidFill>
                <a:schemeClr val="accent1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925-4BC0-AA0A-19F09562081C}"/>
              </c:ext>
            </c:extLst>
          </c:dPt>
          <c:dPt>
            <c:idx val="2"/>
            <c:spPr>
              <a:solidFill>
                <a:schemeClr val="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925-4BC0-AA0A-19F09562081C}"/>
              </c:ext>
            </c:extLst>
          </c:dPt>
          <c:dPt>
            <c:idx val="3"/>
            <c:spPr>
              <a:solidFill>
                <a:schemeClr val="fol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925-4BC0-AA0A-19F09562081C}"/>
              </c:ext>
            </c:extLst>
          </c:dPt>
          <c:dPt>
            <c:idx val="4"/>
            <c:spPr>
              <a:solidFill>
                <a:schemeClr val="bg2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925-4BC0-AA0A-19F09562081C}"/>
              </c:ext>
            </c:extLst>
          </c:dPt>
          <c:dPt>
            <c:idx val="5"/>
            <c:spPr>
              <a:solidFill>
                <a:schemeClr val="tx2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925-4BC0-AA0A-19F09562081C}"/>
              </c:ext>
            </c:extLst>
          </c:dPt>
          <c:dPt>
            <c:idx val="6"/>
            <c:spPr>
              <a:solidFill>
                <a:srgbClr val="0066CC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925-4BC0-AA0A-19F09562081C}"/>
              </c:ext>
            </c:extLst>
          </c:dPt>
          <c:dPt>
            <c:idx val="7"/>
            <c:spPr>
              <a:solidFill>
                <a:srgbClr val="CCCC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925-4BC0-AA0A-19F09562081C}"/>
              </c:ext>
            </c:extLst>
          </c:dPt>
          <c:dPt>
            <c:idx val="8"/>
            <c:spPr>
              <a:solidFill>
                <a:srgbClr val="FF00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925-4BC0-AA0A-19F09562081C}"/>
              </c:ext>
            </c:extLst>
          </c:dPt>
          <c:dPt>
            <c:idx val="9"/>
            <c:spPr>
              <a:solidFill>
                <a:srgbClr val="FF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6925-4BC0-AA0A-19F09562081C}"/>
              </c:ext>
            </c:extLst>
          </c:dPt>
          <c:dPt>
            <c:idx val="10"/>
            <c:spPr>
              <a:solidFill>
                <a:srgbClr val="00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925-4BC0-AA0A-19F09562081C}"/>
              </c:ext>
            </c:extLst>
          </c:dPt>
          <c:cat>
            <c:strRef>
              <c:f>Sheet1!$B$1:$L$1</c:f>
              <c:strCache>
                <c:ptCount val="11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окр среда</c:v>
                </c:pt>
                <c:pt idx="10">
                  <c:v>сми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6925-4BC0-AA0A-19F09562081C}"/>
            </c:ext>
          </c:extLst>
        </c:ser>
        <c:dLbls/>
      </c:pie3DChart>
      <c:spPr>
        <a:noFill/>
        <a:ln w="2547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50"/>
    </c:view3D>
    <c:plotArea>
      <c:layout>
        <c:manualLayout>
          <c:layoutTarget val="inner"/>
          <c:xMode val="edge"/>
          <c:yMode val="edge"/>
          <c:x val="0.10354110842674732"/>
          <c:y val="2.512445117655077E-3"/>
          <c:w val="0.76874280181222976"/>
          <c:h val="0.75811736121337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553200" h="6553200"/>
              <a:bevelB w="6553200" h="6553200"/>
            </a:sp3d>
          </c:spPr>
          <c:explosion val="25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922-4556-B9A0-B2090D65355F}"/>
              </c:ext>
            </c:extLst>
          </c:dPt>
          <c:dPt>
            <c:idx val="1"/>
            <c:explosion val="13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22-4556-B9A0-B2090D65355F}"/>
              </c:ext>
            </c:extLst>
          </c:dPt>
          <c:dLbls>
            <c:dLbl>
              <c:idx val="0"/>
              <c:layout>
                <c:manualLayout>
                  <c:x val="-7.1973523657446734E-2"/>
                  <c:y val="7.253492600122483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22,0%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667629208807321"/>
                  <c:y val="-0.201615897497923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78,0%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Социальный характер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0.16500000000000001</c:v>
                </c:pt>
                <c:pt idx="1">
                  <c:v>0.83500000000000063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22-4556-B9A0-B2090D65355F}"/>
            </c:ext>
          </c:extLst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2556E-BF21-41BF-87EA-B7FC501E65AE}" type="doc">
      <dgm:prSet loTypeId="urn:microsoft.com/office/officeart/2005/8/layout/pyramid3" loCatId="pyramid" qsTypeId="urn:microsoft.com/office/officeart/2005/8/quickstyle/3d2#1" qsCatId="3D" csTypeId="urn:microsoft.com/office/officeart/2005/8/colors/colorful1#1" csCatId="colorful" phldr="1"/>
      <dgm:spPr/>
    </dgm:pt>
    <dgm:pt modelId="{7C3108A6-FC75-46C1-B729-0713C98EC1D2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1083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21706-8C2A-4745-9720-6F67AC98E15F}" type="parTrans" cxnId="{0D67B768-C147-4BD2-ABA9-3925E430C60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48387-7F9D-40E0-8EA0-A0F54299F5E1}" type="sibTrans" cxnId="{0D67B768-C147-4BD2-ABA9-3925E430C60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5BEF2-1683-41FE-849A-E58ED48F5B20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609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0BC6C-1F03-42C8-A190-40A33C184DFA}" type="parTrans" cxnId="{962FB5A2-9E56-40C3-90C6-3141728DF98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914FC-F988-4A16-AAC4-752BC1A97AEC}" type="sibTrans" cxnId="{962FB5A2-9E56-40C3-90C6-3141728DF98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77630-B4D4-47FD-8A98-CF20E27F2C4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348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A15C1-202B-4557-8388-3E993E333B6B}" type="parTrans" cxnId="{3632FEB5-5A70-4C98-A73A-DB8587F337C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FB673-1D9E-4DAA-BE13-BDFAE5B25B68}" type="sibTrans" cxnId="{3632FEB5-5A70-4C98-A73A-DB8587F337C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38D69-8F75-45E8-815B-817BEB453BC0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139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344FF-1047-4C2A-B920-2A24BCB07236}" type="parTrans" cxnId="{363F7021-B9CF-4799-B05C-13DA6B694D5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895C-A90E-4900-9371-0A0813F37F82}" type="sibTrans" cxnId="{363F7021-B9CF-4799-B05C-13DA6B694D5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C367A-4D9F-462E-A010-B5F31DEA13C5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126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EBBC6-3751-4B07-AD45-44CC84B53DA2}" type="parTrans" cxnId="{8D65CB2C-667D-442C-B7BB-5952412B0A7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AD553-8539-463D-A2D1-433B7CE93555}" type="sibTrans" cxnId="{8D65CB2C-667D-442C-B7BB-5952412B0A7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54D87-CA5C-4680-BF3E-113D1F3A035D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00B59-1246-4091-B113-CE1F5EF26343}" type="parTrans" cxnId="{71B78F74-F6BC-49C1-9A37-387919591B7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052CD-E8B5-4F08-A3A2-27E6C000A5C2}" type="sibTrans" cxnId="{71B78F74-F6BC-49C1-9A37-387919591B7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54A23-53A5-40AC-9A69-D9BCB63C09F5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93F95-5DC6-4272-B435-0C457FE51D96}" type="parTrans" cxnId="{A0A14AB3-AFA8-4343-B6BA-C2FB4F56CF2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11D69A-7C6A-400A-AF66-3DB043D5CF86}" type="sibTrans" cxnId="{A0A14AB3-AFA8-4343-B6BA-C2FB4F56CF2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04841-0B39-4561-A799-92233C181C00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15C4E-7BC8-47BC-AC73-10C4C26FD01A}" type="parTrans" cxnId="{A9081F0F-07C2-4DE1-91AB-B9B894D4B52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8A619-89E0-4D77-A14D-0BFCEF947BA7}" type="sibTrans" cxnId="{A9081F0F-07C2-4DE1-91AB-B9B894D4B52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0E7692-D64F-4A64-B536-631335EBB64D}" type="pres">
      <dgm:prSet presAssocID="{6732556E-BF21-41BF-87EA-B7FC501E65AE}" presName="Name0" presStyleCnt="0">
        <dgm:presLayoutVars>
          <dgm:dir/>
          <dgm:animLvl val="lvl"/>
          <dgm:resizeHandles val="exact"/>
        </dgm:presLayoutVars>
      </dgm:prSet>
      <dgm:spPr/>
    </dgm:pt>
    <dgm:pt modelId="{1EFC74ED-BB4E-4692-BBE9-256D0C59B121}" type="pres">
      <dgm:prSet presAssocID="{7C3108A6-FC75-46C1-B729-0713C98EC1D2}" presName="Name8" presStyleCnt="0"/>
      <dgm:spPr/>
    </dgm:pt>
    <dgm:pt modelId="{1F4745FB-7698-4A4F-BCCF-4006464C0507}" type="pres">
      <dgm:prSet presAssocID="{7C3108A6-FC75-46C1-B729-0713C98EC1D2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B1F40-DB41-4938-81C7-42B607A4D2E8}" type="pres">
      <dgm:prSet presAssocID="{7C3108A6-FC75-46C1-B729-0713C98EC1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2CA99-5E93-46CF-BB68-C631915A56BF}" type="pres">
      <dgm:prSet presAssocID="{7BD5BEF2-1683-41FE-849A-E58ED48F5B20}" presName="Name8" presStyleCnt="0"/>
      <dgm:spPr/>
    </dgm:pt>
    <dgm:pt modelId="{EE89580A-B07D-4731-A78B-72909DF73DDB}" type="pres">
      <dgm:prSet presAssocID="{7BD5BEF2-1683-41FE-849A-E58ED48F5B20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C8235-B409-4D65-A1B4-0A2F54672789}" type="pres">
      <dgm:prSet presAssocID="{7BD5BEF2-1683-41FE-849A-E58ED48F5B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8D434-3050-443D-8654-205E0D88DB34}" type="pres">
      <dgm:prSet presAssocID="{F6377630-B4D4-47FD-8A98-CF20E27F2C47}" presName="Name8" presStyleCnt="0"/>
      <dgm:spPr/>
    </dgm:pt>
    <dgm:pt modelId="{FC2F4FA0-B486-40D7-BEDB-3BCB2EE8DC0A}" type="pres">
      <dgm:prSet presAssocID="{F6377630-B4D4-47FD-8A98-CF20E27F2C47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B8DCC-9622-4A41-82FC-B46BC30D5ECC}" type="pres">
      <dgm:prSet presAssocID="{F6377630-B4D4-47FD-8A98-CF20E27F2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3515F-43C0-414F-AAA6-16137565C982}" type="pres">
      <dgm:prSet presAssocID="{06B38D69-8F75-45E8-815B-817BEB453BC0}" presName="Name8" presStyleCnt="0"/>
      <dgm:spPr/>
    </dgm:pt>
    <dgm:pt modelId="{3C2FD83E-F3BB-47D0-89F6-DDB8E97CC21D}" type="pres">
      <dgm:prSet presAssocID="{06B38D69-8F75-45E8-815B-817BEB453BC0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0D240-30B8-4835-9236-5D20EE47633C}" type="pres">
      <dgm:prSet presAssocID="{06B38D69-8F75-45E8-815B-817BEB453B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A7265-FE51-4B9A-957F-F5D7131F550E}" type="pres">
      <dgm:prSet presAssocID="{882C367A-4D9F-462E-A010-B5F31DEA13C5}" presName="Name8" presStyleCnt="0"/>
      <dgm:spPr/>
    </dgm:pt>
    <dgm:pt modelId="{8BD67010-D636-4AAD-863A-A61E2E32E4A1}" type="pres">
      <dgm:prSet presAssocID="{882C367A-4D9F-462E-A010-B5F31DEA13C5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3282B-E71B-44D8-8128-F70D3E34854A}" type="pres">
      <dgm:prSet presAssocID="{882C367A-4D9F-462E-A010-B5F31DEA13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43E27-9574-4148-A87A-37FC4D22BCCE}" type="pres">
      <dgm:prSet presAssocID="{7D154D87-CA5C-4680-BF3E-113D1F3A035D}" presName="Name8" presStyleCnt="0"/>
      <dgm:spPr/>
    </dgm:pt>
    <dgm:pt modelId="{AA044F67-716E-4B94-9B04-2242C852AE98}" type="pres">
      <dgm:prSet presAssocID="{7D154D87-CA5C-4680-BF3E-113D1F3A035D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67D5A-43B2-4E2D-8D09-97EE6EC1B7F1}" type="pres">
      <dgm:prSet presAssocID="{7D154D87-CA5C-4680-BF3E-113D1F3A03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0E965-4265-4141-BCF4-53A46FFFAB5A}" type="pres">
      <dgm:prSet presAssocID="{FD854A23-53A5-40AC-9A69-D9BCB63C09F5}" presName="Name8" presStyleCnt="0"/>
      <dgm:spPr/>
    </dgm:pt>
    <dgm:pt modelId="{0DF90554-94D7-467F-9E29-52BD28FB5B27}" type="pres">
      <dgm:prSet presAssocID="{FD854A23-53A5-40AC-9A69-D9BCB63C09F5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52426-8350-4866-999E-50FE5489B709}" type="pres">
      <dgm:prSet presAssocID="{FD854A23-53A5-40AC-9A69-D9BCB63C09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2846B-86A9-4FF7-991B-B4F10D5637A5}" type="pres">
      <dgm:prSet presAssocID="{8D004841-0B39-4561-A799-92233C181C00}" presName="Name8" presStyleCnt="0"/>
      <dgm:spPr/>
    </dgm:pt>
    <dgm:pt modelId="{AD522FBA-14AD-4331-910C-B8C35F895849}" type="pres">
      <dgm:prSet presAssocID="{8D004841-0B39-4561-A799-92233C181C00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9EDD0-2582-4425-B656-4518902DC99A}" type="pres">
      <dgm:prSet presAssocID="{8D004841-0B39-4561-A799-92233C181C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CC146-0C96-4743-B996-1904E9FD2472}" type="presOf" srcId="{06B38D69-8F75-45E8-815B-817BEB453BC0}" destId="{E330D240-30B8-4835-9236-5D20EE47633C}" srcOrd="1" destOrd="0" presId="urn:microsoft.com/office/officeart/2005/8/layout/pyramid3"/>
    <dgm:cxn modelId="{586EA5BD-DC6E-4809-A57D-62F91628A0FC}" type="presOf" srcId="{7C3108A6-FC75-46C1-B729-0713C98EC1D2}" destId="{1F4745FB-7698-4A4F-BCCF-4006464C0507}" srcOrd="0" destOrd="0" presId="urn:microsoft.com/office/officeart/2005/8/layout/pyramid3"/>
    <dgm:cxn modelId="{CADBF5CF-C216-4A29-971D-B21511B8E6EA}" type="presOf" srcId="{FD854A23-53A5-40AC-9A69-D9BCB63C09F5}" destId="{EB952426-8350-4866-999E-50FE5489B709}" srcOrd="1" destOrd="0" presId="urn:microsoft.com/office/officeart/2005/8/layout/pyramid3"/>
    <dgm:cxn modelId="{71B78F74-F6BC-49C1-9A37-387919591B7D}" srcId="{6732556E-BF21-41BF-87EA-B7FC501E65AE}" destId="{7D154D87-CA5C-4680-BF3E-113D1F3A035D}" srcOrd="5" destOrd="0" parTransId="{1F900B59-1246-4091-B113-CE1F5EF26343}" sibTransId="{393052CD-E8B5-4F08-A3A2-27E6C000A5C2}"/>
    <dgm:cxn modelId="{7DDC0691-FF8E-4822-8616-6EE82574A757}" type="presOf" srcId="{7BD5BEF2-1683-41FE-849A-E58ED48F5B20}" destId="{92CC8235-B409-4D65-A1B4-0A2F54672789}" srcOrd="1" destOrd="0" presId="urn:microsoft.com/office/officeart/2005/8/layout/pyramid3"/>
    <dgm:cxn modelId="{3632FEB5-5A70-4C98-A73A-DB8587F337CB}" srcId="{6732556E-BF21-41BF-87EA-B7FC501E65AE}" destId="{F6377630-B4D4-47FD-8A98-CF20E27F2C47}" srcOrd="2" destOrd="0" parTransId="{902A15C1-202B-4557-8388-3E993E333B6B}" sibTransId="{12EFB673-1D9E-4DAA-BE13-BDFAE5B25B68}"/>
    <dgm:cxn modelId="{52F43165-0A38-412B-8C29-B7CB7A9950B2}" type="presOf" srcId="{FD854A23-53A5-40AC-9A69-D9BCB63C09F5}" destId="{0DF90554-94D7-467F-9E29-52BD28FB5B27}" srcOrd="0" destOrd="0" presId="urn:microsoft.com/office/officeart/2005/8/layout/pyramid3"/>
    <dgm:cxn modelId="{A9081F0F-07C2-4DE1-91AB-B9B894D4B523}" srcId="{6732556E-BF21-41BF-87EA-B7FC501E65AE}" destId="{8D004841-0B39-4561-A799-92233C181C00}" srcOrd="7" destOrd="0" parTransId="{E4315C4E-7BC8-47BC-AC73-10C4C26FD01A}" sibTransId="{8788A619-89E0-4D77-A14D-0BFCEF947BA7}"/>
    <dgm:cxn modelId="{A3FF4850-4640-4C38-B11E-CD3E1F630F27}" type="presOf" srcId="{7D154D87-CA5C-4680-BF3E-113D1F3A035D}" destId="{AA044F67-716E-4B94-9B04-2242C852AE98}" srcOrd="0" destOrd="0" presId="urn:microsoft.com/office/officeart/2005/8/layout/pyramid3"/>
    <dgm:cxn modelId="{3ED730D4-E76E-450D-B61D-1091C63591B9}" type="presOf" srcId="{882C367A-4D9F-462E-A010-B5F31DEA13C5}" destId="{8BD67010-D636-4AAD-863A-A61E2E32E4A1}" srcOrd="0" destOrd="0" presId="urn:microsoft.com/office/officeart/2005/8/layout/pyramid3"/>
    <dgm:cxn modelId="{037D0CEC-3278-4412-9630-3A1842081C04}" type="presOf" srcId="{7BD5BEF2-1683-41FE-849A-E58ED48F5B20}" destId="{EE89580A-B07D-4731-A78B-72909DF73DDB}" srcOrd="0" destOrd="0" presId="urn:microsoft.com/office/officeart/2005/8/layout/pyramid3"/>
    <dgm:cxn modelId="{179827E8-5748-4A95-B280-2D7600EA6638}" type="presOf" srcId="{6732556E-BF21-41BF-87EA-B7FC501E65AE}" destId="{540E7692-D64F-4A64-B536-631335EBB64D}" srcOrd="0" destOrd="0" presId="urn:microsoft.com/office/officeart/2005/8/layout/pyramid3"/>
    <dgm:cxn modelId="{755463A8-5526-4D66-9D94-85D037193295}" type="presOf" srcId="{06B38D69-8F75-45E8-815B-817BEB453BC0}" destId="{3C2FD83E-F3BB-47D0-89F6-DDB8E97CC21D}" srcOrd="0" destOrd="0" presId="urn:microsoft.com/office/officeart/2005/8/layout/pyramid3"/>
    <dgm:cxn modelId="{1BB53CE6-6BC8-4F51-AB87-ADCB657277E3}" type="presOf" srcId="{882C367A-4D9F-462E-A010-B5F31DEA13C5}" destId="{FE63282B-E71B-44D8-8128-F70D3E34854A}" srcOrd="1" destOrd="0" presId="urn:microsoft.com/office/officeart/2005/8/layout/pyramid3"/>
    <dgm:cxn modelId="{FA3CF80D-BC2F-45FE-A9DE-EF775ADD0107}" type="presOf" srcId="{7C3108A6-FC75-46C1-B729-0713C98EC1D2}" destId="{826B1F40-DB41-4938-81C7-42B607A4D2E8}" srcOrd="1" destOrd="0" presId="urn:microsoft.com/office/officeart/2005/8/layout/pyramid3"/>
    <dgm:cxn modelId="{B4443CFD-1EB0-4CC2-BF80-7C2856E3113A}" type="presOf" srcId="{8D004841-0B39-4561-A799-92233C181C00}" destId="{AD522FBA-14AD-4331-910C-B8C35F895849}" srcOrd="0" destOrd="0" presId="urn:microsoft.com/office/officeart/2005/8/layout/pyramid3"/>
    <dgm:cxn modelId="{A0A14AB3-AFA8-4343-B6BA-C2FB4F56CF28}" srcId="{6732556E-BF21-41BF-87EA-B7FC501E65AE}" destId="{FD854A23-53A5-40AC-9A69-D9BCB63C09F5}" srcOrd="6" destOrd="0" parTransId="{79593F95-5DC6-4272-B435-0C457FE51D96}" sibTransId="{F211D69A-7C6A-400A-AF66-3DB043D5CF86}"/>
    <dgm:cxn modelId="{363F7021-B9CF-4799-B05C-13DA6B694D59}" srcId="{6732556E-BF21-41BF-87EA-B7FC501E65AE}" destId="{06B38D69-8F75-45E8-815B-817BEB453BC0}" srcOrd="3" destOrd="0" parTransId="{12B344FF-1047-4C2A-B920-2A24BCB07236}" sibTransId="{4DD3895C-A90E-4900-9371-0A0813F37F82}"/>
    <dgm:cxn modelId="{143B7630-5DBC-4293-B88A-23010E5C6F98}" type="presOf" srcId="{8D004841-0B39-4561-A799-92233C181C00}" destId="{C7D9EDD0-2582-4425-B656-4518902DC99A}" srcOrd="1" destOrd="0" presId="urn:microsoft.com/office/officeart/2005/8/layout/pyramid3"/>
    <dgm:cxn modelId="{962FB5A2-9E56-40C3-90C6-3141728DF981}" srcId="{6732556E-BF21-41BF-87EA-B7FC501E65AE}" destId="{7BD5BEF2-1683-41FE-849A-E58ED48F5B20}" srcOrd="1" destOrd="0" parTransId="{20B0BC6C-1F03-42C8-A190-40A33C184DFA}" sibTransId="{CB8914FC-F988-4A16-AAC4-752BC1A97AEC}"/>
    <dgm:cxn modelId="{2C94B534-9173-4013-AE40-27B0B25DBA28}" type="presOf" srcId="{F6377630-B4D4-47FD-8A98-CF20E27F2C47}" destId="{FC2F4FA0-B486-40D7-BEDB-3BCB2EE8DC0A}" srcOrd="0" destOrd="0" presId="urn:microsoft.com/office/officeart/2005/8/layout/pyramid3"/>
    <dgm:cxn modelId="{DE03B553-533C-44EE-A61A-226F017B7D20}" type="presOf" srcId="{7D154D87-CA5C-4680-BF3E-113D1F3A035D}" destId="{A4E67D5A-43B2-4E2D-8D09-97EE6EC1B7F1}" srcOrd="1" destOrd="0" presId="urn:microsoft.com/office/officeart/2005/8/layout/pyramid3"/>
    <dgm:cxn modelId="{0D67B768-C147-4BD2-ABA9-3925E430C605}" srcId="{6732556E-BF21-41BF-87EA-B7FC501E65AE}" destId="{7C3108A6-FC75-46C1-B729-0713C98EC1D2}" srcOrd="0" destOrd="0" parTransId="{04421706-8C2A-4745-9720-6F67AC98E15F}" sibTransId="{6D648387-7F9D-40E0-8EA0-A0F54299F5E1}"/>
    <dgm:cxn modelId="{CC04D0C2-C53A-41A0-8C08-542142F8BA63}" type="presOf" srcId="{F6377630-B4D4-47FD-8A98-CF20E27F2C47}" destId="{751B8DCC-9622-4A41-82FC-B46BC30D5ECC}" srcOrd="1" destOrd="0" presId="urn:microsoft.com/office/officeart/2005/8/layout/pyramid3"/>
    <dgm:cxn modelId="{8D65CB2C-667D-442C-B7BB-5952412B0A71}" srcId="{6732556E-BF21-41BF-87EA-B7FC501E65AE}" destId="{882C367A-4D9F-462E-A010-B5F31DEA13C5}" srcOrd="4" destOrd="0" parTransId="{21BEBBC6-3751-4B07-AD45-44CC84B53DA2}" sibTransId="{EE1AD553-8539-463D-A2D1-433B7CE93555}"/>
    <dgm:cxn modelId="{D7C22078-B293-4610-9814-FDFAFA00D284}" type="presParOf" srcId="{540E7692-D64F-4A64-B536-631335EBB64D}" destId="{1EFC74ED-BB4E-4692-BBE9-256D0C59B121}" srcOrd="0" destOrd="0" presId="urn:microsoft.com/office/officeart/2005/8/layout/pyramid3"/>
    <dgm:cxn modelId="{99B6EB7F-C586-4D30-94EA-2A4B366BAB70}" type="presParOf" srcId="{1EFC74ED-BB4E-4692-BBE9-256D0C59B121}" destId="{1F4745FB-7698-4A4F-BCCF-4006464C0507}" srcOrd="0" destOrd="0" presId="urn:microsoft.com/office/officeart/2005/8/layout/pyramid3"/>
    <dgm:cxn modelId="{11DE33BE-15A1-4EF7-9B59-BD72F088F6E7}" type="presParOf" srcId="{1EFC74ED-BB4E-4692-BBE9-256D0C59B121}" destId="{826B1F40-DB41-4938-81C7-42B607A4D2E8}" srcOrd="1" destOrd="0" presId="urn:microsoft.com/office/officeart/2005/8/layout/pyramid3"/>
    <dgm:cxn modelId="{94D32120-699F-4BF2-8018-A40CFF07BCC7}" type="presParOf" srcId="{540E7692-D64F-4A64-B536-631335EBB64D}" destId="{A622CA99-5E93-46CF-BB68-C631915A56BF}" srcOrd="1" destOrd="0" presId="urn:microsoft.com/office/officeart/2005/8/layout/pyramid3"/>
    <dgm:cxn modelId="{DB9D3655-3989-40A3-AC33-7C1E0E307F4D}" type="presParOf" srcId="{A622CA99-5E93-46CF-BB68-C631915A56BF}" destId="{EE89580A-B07D-4731-A78B-72909DF73DDB}" srcOrd="0" destOrd="0" presId="urn:microsoft.com/office/officeart/2005/8/layout/pyramid3"/>
    <dgm:cxn modelId="{69483443-AD0E-4C5C-9148-D508EC2629AA}" type="presParOf" srcId="{A622CA99-5E93-46CF-BB68-C631915A56BF}" destId="{92CC8235-B409-4D65-A1B4-0A2F54672789}" srcOrd="1" destOrd="0" presId="urn:microsoft.com/office/officeart/2005/8/layout/pyramid3"/>
    <dgm:cxn modelId="{62CFD943-99ED-4FBB-955D-AEE162F1C9DB}" type="presParOf" srcId="{540E7692-D64F-4A64-B536-631335EBB64D}" destId="{A7A8D434-3050-443D-8654-205E0D88DB34}" srcOrd="2" destOrd="0" presId="urn:microsoft.com/office/officeart/2005/8/layout/pyramid3"/>
    <dgm:cxn modelId="{B2169B28-B0E7-482E-AFD1-C8AC8E15F75F}" type="presParOf" srcId="{A7A8D434-3050-443D-8654-205E0D88DB34}" destId="{FC2F4FA0-B486-40D7-BEDB-3BCB2EE8DC0A}" srcOrd="0" destOrd="0" presId="urn:microsoft.com/office/officeart/2005/8/layout/pyramid3"/>
    <dgm:cxn modelId="{50E601EB-B4D7-470E-9215-C0EB0DB93F86}" type="presParOf" srcId="{A7A8D434-3050-443D-8654-205E0D88DB34}" destId="{751B8DCC-9622-4A41-82FC-B46BC30D5ECC}" srcOrd="1" destOrd="0" presId="urn:microsoft.com/office/officeart/2005/8/layout/pyramid3"/>
    <dgm:cxn modelId="{539FE439-386D-41F9-BAF1-0A929C5E4F01}" type="presParOf" srcId="{540E7692-D64F-4A64-B536-631335EBB64D}" destId="{0323515F-43C0-414F-AAA6-16137565C982}" srcOrd="3" destOrd="0" presId="urn:microsoft.com/office/officeart/2005/8/layout/pyramid3"/>
    <dgm:cxn modelId="{AE1893F4-B729-43EE-9A08-AFA80F98F471}" type="presParOf" srcId="{0323515F-43C0-414F-AAA6-16137565C982}" destId="{3C2FD83E-F3BB-47D0-89F6-DDB8E97CC21D}" srcOrd="0" destOrd="0" presId="urn:microsoft.com/office/officeart/2005/8/layout/pyramid3"/>
    <dgm:cxn modelId="{2B657BAE-B5BC-4EFF-8606-36D5A268A4C6}" type="presParOf" srcId="{0323515F-43C0-414F-AAA6-16137565C982}" destId="{E330D240-30B8-4835-9236-5D20EE47633C}" srcOrd="1" destOrd="0" presId="urn:microsoft.com/office/officeart/2005/8/layout/pyramid3"/>
    <dgm:cxn modelId="{EF0D84F2-AE93-44CB-B377-20DF9C2046D5}" type="presParOf" srcId="{540E7692-D64F-4A64-B536-631335EBB64D}" destId="{082A7265-FE51-4B9A-957F-F5D7131F550E}" srcOrd="4" destOrd="0" presId="urn:microsoft.com/office/officeart/2005/8/layout/pyramid3"/>
    <dgm:cxn modelId="{44141E45-838E-4FF3-84C8-D1D5F8527F12}" type="presParOf" srcId="{082A7265-FE51-4B9A-957F-F5D7131F550E}" destId="{8BD67010-D636-4AAD-863A-A61E2E32E4A1}" srcOrd="0" destOrd="0" presId="urn:microsoft.com/office/officeart/2005/8/layout/pyramid3"/>
    <dgm:cxn modelId="{D845C7CF-8ED1-45EB-AB16-B8A2B53A448D}" type="presParOf" srcId="{082A7265-FE51-4B9A-957F-F5D7131F550E}" destId="{FE63282B-E71B-44D8-8128-F70D3E34854A}" srcOrd="1" destOrd="0" presId="urn:microsoft.com/office/officeart/2005/8/layout/pyramid3"/>
    <dgm:cxn modelId="{C6688C1B-222B-4FB8-A13B-4707B6164B4D}" type="presParOf" srcId="{540E7692-D64F-4A64-B536-631335EBB64D}" destId="{00E43E27-9574-4148-A87A-37FC4D22BCCE}" srcOrd="5" destOrd="0" presId="urn:microsoft.com/office/officeart/2005/8/layout/pyramid3"/>
    <dgm:cxn modelId="{DBF20A67-6D73-4E60-8A7A-4CE401031CA1}" type="presParOf" srcId="{00E43E27-9574-4148-A87A-37FC4D22BCCE}" destId="{AA044F67-716E-4B94-9B04-2242C852AE98}" srcOrd="0" destOrd="0" presId="urn:microsoft.com/office/officeart/2005/8/layout/pyramid3"/>
    <dgm:cxn modelId="{84906C70-9842-45F2-AAE7-BEE3EC34ADB1}" type="presParOf" srcId="{00E43E27-9574-4148-A87A-37FC4D22BCCE}" destId="{A4E67D5A-43B2-4E2D-8D09-97EE6EC1B7F1}" srcOrd="1" destOrd="0" presId="urn:microsoft.com/office/officeart/2005/8/layout/pyramid3"/>
    <dgm:cxn modelId="{C04F9C86-776F-401C-8C5F-AE510EF7B50C}" type="presParOf" srcId="{540E7692-D64F-4A64-B536-631335EBB64D}" destId="{BB50E965-4265-4141-BCF4-53A46FFFAB5A}" srcOrd="6" destOrd="0" presId="urn:microsoft.com/office/officeart/2005/8/layout/pyramid3"/>
    <dgm:cxn modelId="{D76696C9-CE77-4641-9E55-D81C5D70274F}" type="presParOf" srcId="{BB50E965-4265-4141-BCF4-53A46FFFAB5A}" destId="{0DF90554-94D7-467F-9E29-52BD28FB5B27}" srcOrd="0" destOrd="0" presId="urn:microsoft.com/office/officeart/2005/8/layout/pyramid3"/>
    <dgm:cxn modelId="{6111A65E-6B68-49CA-831E-2C13731CF7F0}" type="presParOf" srcId="{BB50E965-4265-4141-BCF4-53A46FFFAB5A}" destId="{EB952426-8350-4866-999E-50FE5489B709}" srcOrd="1" destOrd="0" presId="urn:microsoft.com/office/officeart/2005/8/layout/pyramid3"/>
    <dgm:cxn modelId="{D43F1C5F-C5FC-4768-B09E-59594AA7D47D}" type="presParOf" srcId="{540E7692-D64F-4A64-B536-631335EBB64D}" destId="{8872846B-86A9-4FF7-991B-B4F10D5637A5}" srcOrd="7" destOrd="0" presId="urn:microsoft.com/office/officeart/2005/8/layout/pyramid3"/>
    <dgm:cxn modelId="{CB3BF379-1C96-4ACB-AFD3-E53F713C1657}" type="presParOf" srcId="{8872846B-86A9-4FF7-991B-B4F10D5637A5}" destId="{AD522FBA-14AD-4331-910C-B8C35F895849}" srcOrd="0" destOrd="0" presId="urn:microsoft.com/office/officeart/2005/8/layout/pyramid3"/>
    <dgm:cxn modelId="{0F670E28-85C9-4CA6-9088-89536A763267}" type="presParOf" srcId="{8872846B-86A9-4FF7-991B-B4F10D5637A5}" destId="{C7D9EDD0-2582-4425-B656-4518902DC99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CF920-822E-4F0C-9046-693C6159C347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B5DDA3B9-6420-45F5-8D12-84769002EBF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ФБ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28,6 млн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80236-521C-4790-A67F-5171E640C9C1}" type="parTrans" cxnId="{CE826371-A173-4EAE-8991-E6BD948E7525}">
      <dgm:prSet/>
      <dgm:spPr/>
      <dgm:t>
        <a:bodyPr/>
        <a:lstStyle/>
        <a:p>
          <a:endParaRPr lang="ru-RU"/>
        </a:p>
      </dgm:t>
    </dgm:pt>
    <dgm:pt modelId="{6F5323FF-4BAC-44DE-B64E-BA16AB0056D3}" type="sibTrans" cxnId="{CE826371-A173-4EAE-8991-E6BD948E7525}">
      <dgm:prSet/>
      <dgm:spPr/>
      <dgm:t>
        <a:bodyPr/>
        <a:lstStyle/>
        <a:p>
          <a:endParaRPr lang="ru-RU"/>
        </a:p>
      </dgm:t>
    </dgm:pt>
    <dgm:pt modelId="{25837F1F-380C-4564-BA18-F0E4205F400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1,2 млн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ABCF9-61C5-4B01-B2FD-677D2193F58D}" type="parTrans" cxnId="{BA6177E6-1FC7-4120-BDA6-81AACF7E82AF}">
      <dgm:prSet/>
      <dgm:spPr/>
      <dgm:t>
        <a:bodyPr/>
        <a:lstStyle/>
        <a:p>
          <a:endParaRPr lang="ru-RU"/>
        </a:p>
      </dgm:t>
    </dgm:pt>
    <dgm:pt modelId="{0D06B173-D81B-4ED2-B4D6-69F6BE1C78C6}" type="sibTrans" cxnId="{BA6177E6-1FC7-4120-BDA6-81AACF7E82AF}">
      <dgm:prSet/>
      <dgm:spPr/>
      <dgm:t>
        <a:bodyPr/>
        <a:lstStyle/>
        <a:p>
          <a:endParaRPr lang="ru-RU"/>
        </a:p>
      </dgm:t>
    </dgm:pt>
    <dgm:pt modelId="{72861F7F-66F6-484A-B907-91FF169801D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29,81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39E86-F362-45AA-8565-63C612C284AB}" type="parTrans" cxnId="{A99E29EC-5B10-4D2F-B2A4-F7DAB24BB3F1}">
      <dgm:prSet/>
      <dgm:spPr/>
      <dgm:t>
        <a:bodyPr/>
        <a:lstStyle/>
        <a:p>
          <a:endParaRPr lang="ru-RU"/>
        </a:p>
      </dgm:t>
    </dgm:pt>
    <dgm:pt modelId="{4A09BD4F-8C31-4BD2-9964-DD64B15BDF32}" type="sibTrans" cxnId="{A99E29EC-5B10-4D2F-B2A4-F7DAB24BB3F1}">
      <dgm:prSet/>
      <dgm:spPr/>
      <dgm:t>
        <a:bodyPr/>
        <a:lstStyle/>
        <a:p>
          <a:endParaRPr lang="ru-RU"/>
        </a:p>
      </dgm:t>
    </dgm:pt>
    <dgm:pt modelId="{C7D4FFE6-8F2A-4E24-B32D-F0E3646CCAA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0,01 млн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EB1FD-F689-4923-A6D6-BC2DF3347F8C}" type="parTrans" cxnId="{5F3147C8-BEAE-41C0-9DFF-710DBC7FCF4B}">
      <dgm:prSet/>
      <dgm:spPr/>
      <dgm:t>
        <a:bodyPr/>
        <a:lstStyle/>
        <a:p>
          <a:endParaRPr lang="ru-RU"/>
        </a:p>
      </dgm:t>
    </dgm:pt>
    <dgm:pt modelId="{973BB4B3-9D4B-4D77-8ADF-38E7D3D60799}" type="sibTrans" cxnId="{5F3147C8-BEAE-41C0-9DFF-710DBC7FCF4B}">
      <dgm:prSet/>
      <dgm:spPr/>
      <dgm:t>
        <a:bodyPr/>
        <a:lstStyle/>
        <a:p>
          <a:endParaRPr lang="ru-RU"/>
        </a:p>
      </dgm:t>
    </dgm:pt>
    <dgm:pt modelId="{114A2408-B54E-47A3-A503-2ADEC4846AD4}" type="pres">
      <dgm:prSet presAssocID="{48BCF920-822E-4F0C-9046-693C6159C347}" presName="linearFlow" presStyleCnt="0">
        <dgm:presLayoutVars>
          <dgm:dir/>
          <dgm:resizeHandles val="exact"/>
        </dgm:presLayoutVars>
      </dgm:prSet>
      <dgm:spPr/>
    </dgm:pt>
    <dgm:pt modelId="{9907337E-E8AD-4D42-8F17-73296F771C2F}" type="pres">
      <dgm:prSet presAssocID="{B5DDA3B9-6420-45F5-8D12-84769002EBF5}" presName="node" presStyleLbl="node1" presStyleIdx="0" presStyleCnt="4" custScaleX="171705" custScaleY="15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A8B77-907D-45CB-9C3C-8F9CE80D3FCD}" type="pres">
      <dgm:prSet presAssocID="{6F5323FF-4BAC-44DE-B64E-BA16AB0056D3}" presName="spacerL" presStyleCnt="0"/>
      <dgm:spPr/>
    </dgm:pt>
    <dgm:pt modelId="{E276F615-2815-459D-8756-04110BB4DD55}" type="pres">
      <dgm:prSet presAssocID="{6F5323FF-4BAC-44DE-B64E-BA16AB0056D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F553FE6-6BEA-405B-AB02-E9BDECBE1809}" type="pres">
      <dgm:prSet presAssocID="{6F5323FF-4BAC-44DE-B64E-BA16AB0056D3}" presName="spacerR" presStyleCnt="0"/>
      <dgm:spPr/>
    </dgm:pt>
    <dgm:pt modelId="{0B2F4861-9A0F-471D-8FDA-43515EDC458D}" type="pres">
      <dgm:prSet presAssocID="{25837F1F-380C-4564-BA18-F0E4205F400B}" presName="node" presStyleLbl="node1" presStyleIdx="1" presStyleCnt="4" custScaleX="173800" custScaleY="161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64D86-8CEA-4907-9E42-3BC32B5C00DD}" type="pres">
      <dgm:prSet presAssocID="{0D06B173-D81B-4ED2-B4D6-69F6BE1C78C6}" presName="spacerL" presStyleCnt="0"/>
      <dgm:spPr/>
    </dgm:pt>
    <dgm:pt modelId="{B981A544-AB5F-42F5-87A0-544D2A6E9C12}" type="pres">
      <dgm:prSet presAssocID="{0D06B173-D81B-4ED2-B4D6-69F6BE1C78C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7DC8ED5-E157-4A7F-9992-949D7F273D79}" type="pres">
      <dgm:prSet presAssocID="{0D06B173-D81B-4ED2-B4D6-69F6BE1C78C6}" presName="spacerR" presStyleCnt="0"/>
      <dgm:spPr/>
    </dgm:pt>
    <dgm:pt modelId="{4E90A3E0-7DEA-47CE-B1C4-875BF682DCD2}" type="pres">
      <dgm:prSet presAssocID="{C7D4FFE6-8F2A-4E24-B32D-F0E3646CCAA0}" presName="node" presStyleLbl="node1" presStyleIdx="2" presStyleCnt="4" custScaleX="169670" custScaleY="164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C0AE9-AC1F-4D7D-AA0C-B78A1081FF45}" type="pres">
      <dgm:prSet presAssocID="{973BB4B3-9D4B-4D77-8ADF-38E7D3D60799}" presName="spacerL" presStyleCnt="0"/>
      <dgm:spPr/>
    </dgm:pt>
    <dgm:pt modelId="{E7A988D9-B7EC-4DDB-9239-7CE97253AA4A}" type="pres">
      <dgm:prSet presAssocID="{973BB4B3-9D4B-4D77-8ADF-38E7D3D6079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446BF6F-CFFD-4EBC-9F88-7DE7F2AF85F5}" type="pres">
      <dgm:prSet presAssocID="{973BB4B3-9D4B-4D77-8ADF-38E7D3D60799}" presName="spacerR" presStyleCnt="0"/>
      <dgm:spPr/>
    </dgm:pt>
    <dgm:pt modelId="{4661C1F6-D3FF-4D62-8D00-D3BB07BCED9A}" type="pres">
      <dgm:prSet presAssocID="{72861F7F-66F6-484A-B907-91FF169801D5}" presName="node" presStyleLbl="node1" presStyleIdx="3" presStyleCnt="4" custScaleX="159628" custScaleY="16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E343D5-4A93-4183-844C-C4B7C423E3AB}" type="presOf" srcId="{B5DDA3B9-6420-45F5-8D12-84769002EBF5}" destId="{9907337E-E8AD-4D42-8F17-73296F771C2F}" srcOrd="0" destOrd="0" presId="urn:microsoft.com/office/officeart/2005/8/layout/equation1"/>
    <dgm:cxn modelId="{8FF85183-B0A7-4915-A7A4-5EECFC58806C}" type="presOf" srcId="{0D06B173-D81B-4ED2-B4D6-69F6BE1C78C6}" destId="{B981A544-AB5F-42F5-87A0-544D2A6E9C12}" srcOrd="0" destOrd="0" presId="urn:microsoft.com/office/officeart/2005/8/layout/equation1"/>
    <dgm:cxn modelId="{0ABCA92A-6DE2-4A93-B901-82CDD51B4CF5}" type="presOf" srcId="{25837F1F-380C-4564-BA18-F0E4205F400B}" destId="{0B2F4861-9A0F-471D-8FDA-43515EDC458D}" srcOrd="0" destOrd="0" presId="urn:microsoft.com/office/officeart/2005/8/layout/equation1"/>
    <dgm:cxn modelId="{44CCFB13-E8A5-43D6-8ABF-1EA387401474}" type="presOf" srcId="{6F5323FF-4BAC-44DE-B64E-BA16AB0056D3}" destId="{E276F615-2815-459D-8756-04110BB4DD55}" srcOrd="0" destOrd="0" presId="urn:microsoft.com/office/officeart/2005/8/layout/equation1"/>
    <dgm:cxn modelId="{3B3A2426-7C22-4652-9795-C03D154FF2A6}" type="presOf" srcId="{C7D4FFE6-8F2A-4E24-B32D-F0E3646CCAA0}" destId="{4E90A3E0-7DEA-47CE-B1C4-875BF682DCD2}" srcOrd="0" destOrd="0" presId="urn:microsoft.com/office/officeart/2005/8/layout/equation1"/>
    <dgm:cxn modelId="{CE826371-A173-4EAE-8991-E6BD948E7525}" srcId="{48BCF920-822E-4F0C-9046-693C6159C347}" destId="{B5DDA3B9-6420-45F5-8D12-84769002EBF5}" srcOrd="0" destOrd="0" parTransId="{F2E80236-521C-4790-A67F-5171E640C9C1}" sibTransId="{6F5323FF-4BAC-44DE-B64E-BA16AB0056D3}"/>
    <dgm:cxn modelId="{14129A2C-78E1-4261-81DC-163314D24E5A}" type="presOf" srcId="{48BCF920-822E-4F0C-9046-693C6159C347}" destId="{114A2408-B54E-47A3-A503-2ADEC4846AD4}" srcOrd="0" destOrd="0" presId="urn:microsoft.com/office/officeart/2005/8/layout/equation1"/>
    <dgm:cxn modelId="{5F3147C8-BEAE-41C0-9DFF-710DBC7FCF4B}" srcId="{48BCF920-822E-4F0C-9046-693C6159C347}" destId="{C7D4FFE6-8F2A-4E24-B32D-F0E3646CCAA0}" srcOrd="2" destOrd="0" parTransId="{E73EB1FD-F689-4923-A6D6-BC2DF3347F8C}" sibTransId="{973BB4B3-9D4B-4D77-8ADF-38E7D3D60799}"/>
    <dgm:cxn modelId="{BA6177E6-1FC7-4120-BDA6-81AACF7E82AF}" srcId="{48BCF920-822E-4F0C-9046-693C6159C347}" destId="{25837F1F-380C-4564-BA18-F0E4205F400B}" srcOrd="1" destOrd="0" parTransId="{182ABCF9-61C5-4B01-B2FD-677D2193F58D}" sibTransId="{0D06B173-D81B-4ED2-B4D6-69F6BE1C78C6}"/>
    <dgm:cxn modelId="{A99E29EC-5B10-4D2F-B2A4-F7DAB24BB3F1}" srcId="{48BCF920-822E-4F0C-9046-693C6159C347}" destId="{72861F7F-66F6-484A-B907-91FF169801D5}" srcOrd="3" destOrd="0" parTransId="{54C39E86-F362-45AA-8565-63C612C284AB}" sibTransId="{4A09BD4F-8C31-4BD2-9964-DD64B15BDF32}"/>
    <dgm:cxn modelId="{CD9D4BE5-8A59-48DB-86F0-1390A3C3538D}" type="presOf" srcId="{72861F7F-66F6-484A-B907-91FF169801D5}" destId="{4661C1F6-D3FF-4D62-8D00-D3BB07BCED9A}" srcOrd="0" destOrd="0" presId="urn:microsoft.com/office/officeart/2005/8/layout/equation1"/>
    <dgm:cxn modelId="{DEBEBA99-8A93-4198-926D-C740733F46BC}" type="presOf" srcId="{973BB4B3-9D4B-4D77-8ADF-38E7D3D60799}" destId="{E7A988D9-B7EC-4DDB-9239-7CE97253AA4A}" srcOrd="0" destOrd="0" presId="urn:microsoft.com/office/officeart/2005/8/layout/equation1"/>
    <dgm:cxn modelId="{0CBCC43E-3A25-47CE-8094-328F0AE1BE78}" type="presParOf" srcId="{114A2408-B54E-47A3-A503-2ADEC4846AD4}" destId="{9907337E-E8AD-4D42-8F17-73296F771C2F}" srcOrd="0" destOrd="0" presId="urn:microsoft.com/office/officeart/2005/8/layout/equation1"/>
    <dgm:cxn modelId="{82F1BC69-65DA-4D5F-8B1D-A8D675CA01A6}" type="presParOf" srcId="{114A2408-B54E-47A3-A503-2ADEC4846AD4}" destId="{8D6A8B77-907D-45CB-9C3C-8F9CE80D3FCD}" srcOrd="1" destOrd="0" presId="urn:microsoft.com/office/officeart/2005/8/layout/equation1"/>
    <dgm:cxn modelId="{642695C5-DA7D-4CD8-B158-A784156C7784}" type="presParOf" srcId="{114A2408-B54E-47A3-A503-2ADEC4846AD4}" destId="{E276F615-2815-459D-8756-04110BB4DD55}" srcOrd="2" destOrd="0" presId="urn:microsoft.com/office/officeart/2005/8/layout/equation1"/>
    <dgm:cxn modelId="{ADE4D79E-46E6-4F9D-8645-6B93FE024CF9}" type="presParOf" srcId="{114A2408-B54E-47A3-A503-2ADEC4846AD4}" destId="{AF553FE6-6BEA-405B-AB02-E9BDECBE1809}" srcOrd="3" destOrd="0" presId="urn:microsoft.com/office/officeart/2005/8/layout/equation1"/>
    <dgm:cxn modelId="{21BF32B4-17F4-4C71-97FF-F3A2ACDEDFC3}" type="presParOf" srcId="{114A2408-B54E-47A3-A503-2ADEC4846AD4}" destId="{0B2F4861-9A0F-471D-8FDA-43515EDC458D}" srcOrd="4" destOrd="0" presId="urn:microsoft.com/office/officeart/2005/8/layout/equation1"/>
    <dgm:cxn modelId="{5302D87D-7A10-47AB-BADD-2C0AE2766375}" type="presParOf" srcId="{114A2408-B54E-47A3-A503-2ADEC4846AD4}" destId="{65164D86-8CEA-4907-9E42-3BC32B5C00DD}" srcOrd="5" destOrd="0" presId="urn:microsoft.com/office/officeart/2005/8/layout/equation1"/>
    <dgm:cxn modelId="{6AC50D13-AC95-4E02-9E19-FF76CAC7BDF8}" type="presParOf" srcId="{114A2408-B54E-47A3-A503-2ADEC4846AD4}" destId="{B981A544-AB5F-42F5-87A0-544D2A6E9C12}" srcOrd="6" destOrd="0" presId="urn:microsoft.com/office/officeart/2005/8/layout/equation1"/>
    <dgm:cxn modelId="{48A1200A-F180-4679-843A-FC95900AADE0}" type="presParOf" srcId="{114A2408-B54E-47A3-A503-2ADEC4846AD4}" destId="{47DC8ED5-E157-4A7F-9992-949D7F273D79}" srcOrd="7" destOrd="0" presId="urn:microsoft.com/office/officeart/2005/8/layout/equation1"/>
    <dgm:cxn modelId="{899A01BB-2B0E-4076-BFA7-47BCB21BE6C1}" type="presParOf" srcId="{114A2408-B54E-47A3-A503-2ADEC4846AD4}" destId="{4E90A3E0-7DEA-47CE-B1C4-875BF682DCD2}" srcOrd="8" destOrd="0" presId="urn:microsoft.com/office/officeart/2005/8/layout/equation1"/>
    <dgm:cxn modelId="{985AA3A7-8EAD-4DC4-97A7-433F1347A310}" type="presParOf" srcId="{114A2408-B54E-47A3-A503-2ADEC4846AD4}" destId="{B9AC0AE9-AC1F-4D7D-AA0C-B78A1081FF45}" srcOrd="9" destOrd="0" presId="urn:microsoft.com/office/officeart/2005/8/layout/equation1"/>
    <dgm:cxn modelId="{40976958-F8D2-4C7C-9872-8045B864BA28}" type="presParOf" srcId="{114A2408-B54E-47A3-A503-2ADEC4846AD4}" destId="{E7A988D9-B7EC-4DDB-9239-7CE97253AA4A}" srcOrd="10" destOrd="0" presId="urn:microsoft.com/office/officeart/2005/8/layout/equation1"/>
    <dgm:cxn modelId="{B1006B4B-C301-40EC-9ADF-901A57605C4E}" type="presParOf" srcId="{114A2408-B54E-47A3-A503-2ADEC4846AD4}" destId="{4446BF6F-CFFD-4EBC-9F88-7DE7F2AF85F5}" srcOrd="11" destOrd="0" presId="urn:microsoft.com/office/officeart/2005/8/layout/equation1"/>
    <dgm:cxn modelId="{F05B2270-3260-4464-A7CE-C8C805ABA234}" type="presParOf" srcId="{114A2408-B54E-47A3-A503-2ADEC4846AD4}" destId="{4661C1F6-D3FF-4D62-8D00-D3BB07BCED9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4745FB-7698-4A4F-BCCF-4006464C0507}">
      <dsp:nvSpPr>
        <dsp:cNvPr id="0" name=""/>
        <dsp:cNvSpPr/>
      </dsp:nvSpPr>
      <dsp:spPr>
        <a:xfrm rot="10800000">
          <a:off x="0" y="0"/>
          <a:ext cx="6096000" cy="507999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1083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6799" y="0"/>
        <a:ext cx="3962400" cy="507999"/>
      </dsp:txXfrm>
    </dsp:sp>
    <dsp:sp modelId="{EE89580A-B07D-4731-A78B-72909DF73DDB}">
      <dsp:nvSpPr>
        <dsp:cNvPr id="0" name=""/>
        <dsp:cNvSpPr/>
      </dsp:nvSpPr>
      <dsp:spPr>
        <a:xfrm rot="10800000">
          <a:off x="380999" y="507999"/>
          <a:ext cx="5334000" cy="507999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609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449" y="507999"/>
        <a:ext cx="3467100" cy="507999"/>
      </dsp:txXfrm>
    </dsp:sp>
    <dsp:sp modelId="{FC2F4FA0-B486-40D7-BEDB-3BCB2EE8DC0A}">
      <dsp:nvSpPr>
        <dsp:cNvPr id="0" name=""/>
        <dsp:cNvSpPr/>
      </dsp:nvSpPr>
      <dsp:spPr>
        <a:xfrm rot="10800000">
          <a:off x="761999" y="1015999"/>
          <a:ext cx="4572000" cy="507999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348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2099" y="1015999"/>
        <a:ext cx="2971800" cy="507999"/>
      </dsp:txXfrm>
    </dsp:sp>
    <dsp:sp modelId="{3C2FD83E-F3BB-47D0-89F6-DDB8E97CC21D}">
      <dsp:nvSpPr>
        <dsp:cNvPr id="0" name=""/>
        <dsp:cNvSpPr/>
      </dsp:nvSpPr>
      <dsp:spPr>
        <a:xfrm rot="10800000">
          <a:off x="1142999" y="1523999"/>
          <a:ext cx="3810000" cy="507999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139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9749" y="1523999"/>
        <a:ext cx="2476500" cy="507999"/>
      </dsp:txXfrm>
    </dsp:sp>
    <dsp:sp modelId="{8BD67010-D636-4AAD-863A-A61E2E32E4A1}">
      <dsp:nvSpPr>
        <dsp:cNvPr id="0" name=""/>
        <dsp:cNvSpPr/>
      </dsp:nvSpPr>
      <dsp:spPr>
        <a:xfrm rot="10800000">
          <a:off x="1523999" y="2031999"/>
          <a:ext cx="3048000" cy="507999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126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7399" y="2031999"/>
        <a:ext cx="1981200" cy="507999"/>
      </dsp:txXfrm>
    </dsp:sp>
    <dsp:sp modelId="{AA044F67-716E-4B94-9B04-2242C852AE98}">
      <dsp:nvSpPr>
        <dsp:cNvPr id="0" name=""/>
        <dsp:cNvSpPr/>
      </dsp:nvSpPr>
      <dsp:spPr>
        <a:xfrm rot="10800000">
          <a:off x="1904999" y="2539999"/>
          <a:ext cx="2286000" cy="507999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5050" y="2539999"/>
        <a:ext cx="1485900" cy="507999"/>
      </dsp:txXfrm>
    </dsp:sp>
    <dsp:sp modelId="{0DF90554-94D7-467F-9E29-52BD28FB5B27}">
      <dsp:nvSpPr>
        <dsp:cNvPr id="0" name=""/>
        <dsp:cNvSpPr/>
      </dsp:nvSpPr>
      <dsp:spPr>
        <a:xfrm rot="10800000">
          <a:off x="2286000" y="3047999"/>
          <a:ext cx="1524000" cy="507999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2699" y="3047999"/>
        <a:ext cx="990600" cy="507999"/>
      </dsp:txXfrm>
    </dsp:sp>
    <dsp:sp modelId="{AD522FBA-14AD-4331-910C-B8C35F895849}">
      <dsp:nvSpPr>
        <dsp:cNvPr id="0" name=""/>
        <dsp:cNvSpPr/>
      </dsp:nvSpPr>
      <dsp:spPr>
        <a:xfrm rot="10800000">
          <a:off x="2667000" y="3555999"/>
          <a:ext cx="762000" cy="507999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7000" y="3555999"/>
        <a:ext cx="762000" cy="5079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07337E-E8AD-4D42-8F17-73296F771C2F}">
      <dsp:nvSpPr>
        <dsp:cNvPr id="0" name=""/>
        <dsp:cNvSpPr/>
      </dsp:nvSpPr>
      <dsp:spPr>
        <a:xfrm>
          <a:off x="2693" y="1609894"/>
          <a:ext cx="1280122" cy="1172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28,6 млн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3" y="1609894"/>
        <a:ext cx="1280122" cy="1172698"/>
      </dsp:txXfrm>
    </dsp:sp>
    <dsp:sp modelId="{E276F615-2815-459D-8756-04110BB4DD55}">
      <dsp:nvSpPr>
        <dsp:cNvPr id="0" name=""/>
        <dsp:cNvSpPr/>
      </dsp:nvSpPr>
      <dsp:spPr>
        <a:xfrm>
          <a:off x="1343353" y="1980038"/>
          <a:ext cx="432410" cy="4324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43353" y="1980038"/>
        <a:ext cx="432410" cy="432410"/>
      </dsp:txXfrm>
    </dsp:sp>
    <dsp:sp modelId="{0B2F4861-9A0F-471D-8FDA-43515EDC458D}">
      <dsp:nvSpPr>
        <dsp:cNvPr id="0" name=""/>
        <dsp:cNvSpPr/>
      </dsp:nvSpPr>
      <dsp:spPr>
        <a:xfrm>
          <a:off x="1836302" y="1595375"/>
          <a:ext cx="1295741" cy="1201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1,2 млн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6302" y="1595375"/>
        <a:ext cx="1295741" cy="1201736"/>
      </dsp:txXfrm>
    </dsp:sp>
    <dsp:sp modelId="{B981A544-AB5F-42F5-87A0-544D2A6E9C12}">
      <dsp:nvSpPr>
        <dsp:cNvPr id="0" name=""/>
        <dsp:cNvSpPr/>
      </dsp:nvSpPr>
      <dsp:spPr>
        <a:xfrm>
          <a:off x="3192581" y="1980038"/>
          <a:ext cx="432410" cy="4324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192581" y="1980038"/>
        <a:ext cx="432410" cy="432410"/>
      </dsp:txXfrm>
    </dsp:sp>
    <dsp:sp modelId="{4E90A3E0-7DEA-47CE-B1C4-875BF682DCD2}">
      <dsp:nvSpPr>
        <dsp:cNvPr id="0" name=""/>
        <dsp:cNvSpPr/>
      </dsp:nvSpPr>
      <dsp:spPr>
        <a:xfrm>
          <a:off x="3685529" y="1584177"/>
          <a:ext cx="1264950" cy="1224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0,01 млн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5529" y="1584177"/>
        <a:ext cx="1264950" cy="1224132"/>
      </dsp:txXfrm>
    </dsp:sp>
    <dsp:sp modelId="{E7A988D9-B7EC-4DDB-9239-7CE97253AA4A}">
      <dsp:nvSpPr>
        <dsp:cNvPr id="0" name=""/>
        <dsp:cNvSpPr/>
      </dsp:nvSpPr>
      <dsp:spPr>
        <a:xfrm>
          <a:off x="5011017" y="1980038"/>
          <a:ext cx="432410" cy="43241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011017" y="1980038"/>
        <a:ext cx="432410" cy="432410"/>
      </dsp:txXfrm>
    </dsp:sp>
    <dsp:sp modelId="{4661C1F6-D3FF-4D62-8D00-D3BB07BCED9A}">
      <dsp:nvSpPr>
        <dsp:cNvPr id="0" name=""/>
        <dsp:cNvSpPr/>
      </dsp:nvSpPr>
      <dsp:spPr>
        <a:xfrm>
          <a:off x="5503966" y="1583059"/>
          <a:ext cx="1190084" cy="1226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29,81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3966" y="1583059"/>
        <a:ext cx="1190084" cy="1226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0.04606</cdr:x>
      <cdr:y>0.11724</cdr:y>
    </cdr:from>
    <cdr:to>
      <cdr:x>0.32351</cdr:x>
      <cdr:y>0.29279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1390" y="610701"/>
          <a:ext cx="235745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F66B1-5835-4C57-ACE4-EC4B2D72A0AF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2827-C841-4C8D-A0C0-DE105C5F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93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62827-C841-4C8D-A0C0-DE105C5F977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25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116-DF8E-4BB5-861C-A258A0697FDF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24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99C4-BEB7-4EA7-B0AC-8094F6B7CB40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80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400-CC76-4046-A05A-4B7F6F41BEBF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12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53A3-5EF0-474F-8602-1948B8DF7766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59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539-4A69-43B1-973A-79B127A45B7D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03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F572-E32F-4EB9-A6BD-50F3CAB48BB3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83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86C-B763-439D-8D13-0992B5CA7ED9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83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8738-03DB-4B14-813F-A9F13C38D21E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70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7B2-A012-4F96-9CED-B3E6CE48FBF8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53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4E84-F1F1-45CC-8041-74B1FFFCA87B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83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AAD-284A-4323-BBB2-E59C60D7557C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0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117C1-D0F0-46F3-8F97-008A4E4A129C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15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1.png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microsoft.com/office/2007/relationships/hdphoto" Target="../media/hdphoto1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10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211268"/>
            <a:ext cx="9144000" cy="156966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54000" rIns="54000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</a:p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260648"/>
            <a:ext cx="9144000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alt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36388" y="6497960"/>
            <a:ext cx="21076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июня 2020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7" t="8077" r="9853" b="4678"/>
          <a:stretch/>
        </p:blipFill>
        <p:spPr>
          <a:xfrm>
            <a:off x="0" y="2636912"/>
            <a:ext cx="5425582" cy="4221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487" y="3789040"/>
            <a:ext cx="4459513" cy="2798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2400" y="125134"/>
            <a:ext cx="659582" cy="8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8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Отраслевая структура расходов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453089" y="1124744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65" name="Object 204"/>
          <p:cNvGraphicFramePr>
            <a:graphicFrameLocks noChangeAspect="1"/>
          </p:cNvGraphicFramePr>
          <p:nvPr/>
        </p:nvGraphicFramePr>
        <p:xfrm>
          <a:off x="1571625" y="2297261"/>
          <a:ext cx="6176963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Line 101"/>
          <p:cNvSpPr>
            <a:spLocks noChangeShapeType="1"/>
          </p:cNvSpPr>
          <p:nvPr/>
        </p:nvSpPr>
        <p:spPr bwMode="auto">
          <a:xfrm flipV="1">
            <a:off x="3857625" y="4297511"/>
            <a:ext cx="0" cy="129857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04"/>
          <p:cNvSpPr>
            <a:spLocks noChangeShapeType="1"/>
          </p:cNvSpPr>
          <p:nvPr/>
        </p:nvSpPr>
        <p:spPr bwMode="auto">
          <a:xfrm flipV="1">
            <a:off x="4214813" y="4654699"/>
            <a:ext cx="0" cy="143986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05"/>
          <p:cNvSpPr>
            <a:spLocks noChangeShapeType="1"/>
          </p:cNvSpPr>
          <p:nvPr/>
        </p:nvSpPr>
        <p:spPr bwMode="auto">
          <a:xfrm flipH="1" flipV="1">
            <a:off x="1979712" y="1862350"/>
            <a:ext cx="2216152" cy="628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 flipH="1" flipV="1">
            <a:off x="1992833" y="2363937"/>
            <a:ext cx="1523479" cy="476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08"/>
          <p:cNvSpPr>
            <a:spLocks noChangeShapeType="1"/>
          </p:cNvSpPr>
          <p:nvPr/>
        </p:nvSpPr>
        <p:spPr bwMode="auto">
          <a:xfrm flipH="1" flipV="1">
            <a:off x="3000375" y="3225949"/>
            <a:ext cx="287338" cy="431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09"/>
          <p:cNvSpPr>
            <a:spLocks noChangeShapeType="1"/>
          </p:cNvSpPr>
          <p:nvPr/>
        </p:nvSpPr>
        <p:spPr bwMode="auto">
          <a:xfrm flipH="1">
            <a:off x="1857375" y="3225949"/>
            <a:ext cx="11525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11"/>
          <p:cNvSpPr>
            <a:spLocks noChangeShapeType="1"/>
          </p:cNvSpPr>
          <p:nvPr/>
        </p:nvSpPr>
        <p:spPr bwMode="auto">
          <a:xfrm>
            <a:off x="4716016" y="1916832"/>
            <a:ext cx="0" cy="166734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13"/>
          <p:cNvSpPr>
            <a:spLocks noChangeShapeType="1"/>
          </p:cNvSpPr>
          <p:nvPr/>
        </p:nvSpPr>
        <p:spPr bwMode="auto">
          <a:xfrm>
            <a:off x="4214813" y="1868637"/>
            <a:ext cx="357187" cy="17145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14"/>
          <p:cNvSpPr>
            <a:spLocks noChangeShapeType="1"/>
          </p:cNvSpPr>
          <p:nvPr/>
        </p:nvSpPr>
        <p:spPr bwMode="auto">
          <a:xfrm>
            <a:off x="4214813" y="6083449"/>
            <a:ext cx="216058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15"/>
          <p:cNvSpPr>
            <a:spLocks noChangeShapeType="1"/>
          </p:cNvSpPr>
          <p:nvPr/>
        </p:nvSpPr>
        <p:spPr bwMode="auto">
          <a:xfrm>
            <a:off x="4500563" y="4440386"/>
            <a:ext cx="0" cy="93503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16"/>
          <p:cNvSpPr>
            <a:spLocks noChangeShapeType="1"/>
          </p:cNvSpPr>
          <p:nvPr/>
        </p:nvSpPr>
        <p:spPr bwMode="auto">
          <a:xfrm>
            <a:off x="4500563" y="5369074"/>
            <a:ext cx="128587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17"/>
          <p:cNvSpPr>
            <a:spLocks noChangeShapeType="1"/>
          </p:cNvSpPr>
          <p:nvPr/>
        </p:nvSpPr>
        <p:spPr bwMode="auto">
          <a:xfrm flipV="1">
            <a:off x="6407150" y="4334024"/>
            <a:ext cx="1341438" cy="1111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18"/>
          <p:cNvSpPr txBox="1">
            <a:spLocks noChangeArrowheads="1"/>
          </p:cNvSpPr>
          <p:nvPr/>
        </p:nvSpPr>
        <p:spPr bwMode="auto">
          <a:xfrm>
            <a:off x="7618413" y="4040336"/>
            <a:ext cx="1525587" cy="3381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23" name="Text Box 120"/>
          <p:cNvSpPr txBox="1">
            <a:spLocks noChangeArrowheads="1"/>
          </p:cNvSpPr>
          <p:nvPr/>
        </p:nvSpPr>
        <p:spPr bwMode="auto">
          <a:xfrm>
            <a:off x="6644407" y="3999061"/>
            <a:ext cx="879921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898,6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1"/>
          <p:cNvSpPr txBox="1">
            <a:spLocks noChangeArrowheads="1"/>
          </p:cNvSpPr>
          <p:nvPr/>
        </p:nvSpPr>
        <p:spPr bwMode="auto">
          <a:xfrm>
            <a:off x="6716837" y="4345136"/>
            <a:ext cx="807491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50,4%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22"/>
          <p:cNvSpPr txBox="1">
            <a:spLocks noChangeArrowheads="1"/>
          </p:cNvSpPr>
          <p:nvPr/>
        </p:nvSpPr>
        <p:spPr bwMode="auto">
          <a:xfrm>
            <a:off x="5429250" y="1646386"/>
            <a:ext cx="3571875" cy="584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6" name="Text Box 124"/>
          <p:cNvSpPr txBox="1">
            <a:spLocks noChangeArrowheads="1"/>
          </p:cNvSpPr>
          <p:nvPr/>
        </p:nvSpPr>
        <p:spPr bwMode="auto">
          <a:xfrm>
            <a:off x="4773882" y="1844824"/>
            <a:ext cx="655367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27"/>
          <p:cNvSpPr txBox="1">
            <a:spLocks noChangeArrowheads="1"/>
          </p:cNvSpPr>
          <p:nvPr/>
        </p:nvSpPr>
        <p:spPr bwMode="auto">
          <a:xfrm rot="10767468" flipV="1">
            <a:off x="2065592" y="1839267"/>
            <a:ext cx="78263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468313" y="2154386"/>
            <a:ext cx="1727200" cy="584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29" name="Text Box 129"/>
          <p:cNvSpPr txBox="1">
            <a:spLocks noChangeArrowheads="1"/>
          </p:cNvSpPr>
          <p:nvPr/>
        </p:nvSpPr>
        <p:spPr bwMode="auto">
          <a:xfrm>
            <a:off x="2690093" y="2060848"/>
            <a:ext cx="71665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304,7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30"/>
          <p:cNvSpPr txBox="1">
            <a:spLocks noChangeArrowheads="1"/>
          </p:cNvSpPr>
          <p:nvPr/>
        </p:nvSpPr>
        <p:spPr bwMode="auto">
          <a:xfrm>
            <a:off x="2758678" y="2368699"/>
            <a:ext cx="73320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31"/>
          <p:cNvSpPr txBox="1">
            <a:spLocks noChangeArrowheads="1"/>
          </p:cNvSpPr>
          <p:nvPr/>
        </p:nvSpPr>
        <p:spPr bwMode="auto">
          <a:xfrm>
            <a:off x="468313" y="2940199"/>
            <a:ext cx="1601787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</a:p>
        </p:txBody>
      </p:sp>
      <p:sp>
        <p:nvSpPr>
          <p:cNvPr id="32" name="Text Box 132"/>
          <p:cNvSpPr txBox="1">
            <a:spLocks noChangeArrowheads="1"/>
          </p:cNvSpPr>
          <p:nvPr/>
        </p:nvSpPr>
        <p:spPr bwMode="auto">
          <a:xfrm>
            <a:off x="2143125" y="2924944"/>
            <a:ext cx="78581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295,7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33"/>
          <p:cNvSpPr txBox="1">
            <a:spLocks noChangeArrowheads="1"/>
          </p:cNvSpPr>
          <p:nvPr/>
        </p:nvSpPr>
        <p:spPr bwMode="auto">
          <a:xfrm>
            <a:off x="2083472" y="3199788"/>
            <a:ext cx="79893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135"/>
          <p:cNvSpPr>
            <a:spLocks noChangeShapeType="1"/>
          </p:cNvSpPr>
          <p:nvPr/>
        </p:nvSpPr>
        <p:spPr bwMode="auto">
          <a:xfrm flipV="1">
            <a:off x="2569683" y="3940324"/>
            <a:ext cx="298930" cy="48736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36"/>
          <p:cNvSpPr txBox="1">
            <a:spLocks noChangeArrowheads="1"/>
          </p:cNvSpPr>
          <p:nvPr/>
        </p:nvSpPr>
        <p:spPr bwMode="auto">
          <a:xfrm rot="10800000" flipV="1">
            <a:off x="468312" y="4013776"/>
            <a:ext cx="1543049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39" name="Text Box 137"/>
          <p:cNvSpPr txBox="1">
            <a:spLocks noChangeArrowheads="1"/>
          </p:cNvSpPr>
          <p:nvPr/>
        </p:nvSpPr>
        <p:spPr bwMode="auto">
          <a:xfrm rot="10800000" flipV="1">
            <a:off x="1915120" y="4393783"/>
            <a:ext cx="928688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8"/>
          <p:cNvSpPr txBox="1">
            <a:spLocks noChangeArrowheads="1"/>
          </p:cNvSpPr>
          <p:nvPr/>
        </p:nvSpPr>
        <p:spPr bwMode="auto">
          <a:xfrm>
            <a:off x="1866649" y="4111512"/>
            <a:ext cx="64380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155,7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139"/>
          <p:cNvSpPr>
            <a:spLocks noChangeShapeType="1"/>
          </p:cNvSpPr>
          <p:nvPr/>
        </p:nvSpPr>
        <p:spPr bwMode="auto">
          <a:xfrm flipH="1">
            <a:off x="2428875" y="5583386"/>
            <a:ext cx="1439863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40"/>
          <p:cNvSpPr txBox="1">
            <a:spLocks noChangeArrowheads="1"/>
          </p:cNvSpPr>
          <p:nvPr/>
        </p:nvSpPr>
        <p:spPr bwMode="auto">
          <a:xfrm>
            <a:off x="395288" y="5226199"/>
            <a:ext cx="2430462" cy="338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43" name="Text Box 141"/>
          <p:cNvSpPr txBox="1">
            <a:spLocks noChangeArrowheads="1"/>
          </p:cNvSpPr>
          <p:nvPr/>
        </p:nvSpPr>
        <p:spPr bwMode="auto">
          <a:xfrm>
            <a:off x="2825750" y="5229200"/>
            <a:ext cx="690562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662,4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42"/>
          <p:cNvSpPr txBox="1">
            <a:spLocks noChangeArrowheads="1"/>
          </p:cNvSpPr>
          <p:nvPr/>
        </p:nvSpPr>
        <p:spPr bwMode="auto">
          <a:xfrm>
            <a:off x="2824163" y="5548247"/>
            <a:ext cx="781050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17,6%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43"/>
          <p:cNvSpPr txBox="1">
            <a:spLocks noChangeArrowheads="1"/>
          </p:cNvSpPr>
          <p:nvPr/>
        </p:nvSpPr>
        <p:spPr bwMode="auto">
          <a:xfrm>
            <a:off x="5866947" y="4869011"/>
            <a:ext cx="2991303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46" name="Text Box 144"/>
          <p:cNvSpPr txBox="1">
            <a:spLocks noChangeArrowheads="1"/>
          </p:cNvSpPr>
          <p:nvPr/>
        </p:nvSpPr>
        <p:spPr bwMode="auto">
          <a:xfrm>
            <a:off x="4721721" y="5013176"/>
            <a:ext cx="71437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28,5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45"/>
          <p:cNvSpPr txBox="1">
            <a:spLocks noChangeArrowheads="1"/>
          </p:cNvSpPr>
          <p:nvPr/>
        </p:nvSpPr>
        <p:spPr bwMode="auto">
          <a:xfrm>
            <a:off x="4698471" y="5352679"/>
            <a:ext cx="66561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0,8%</a:t>
            </a:r>
          </a:p>
        </p:txBody>
      </p:sp>
      <p:sp>
        <p:nvSpPr>
          <p:cNvPr id="48" name="Text Box 146"/>
          <p:cNvSpPr txBox="1">
            <a:spLocks noChangeArrowheads="1"/>
          </p:cNvSpPr>
          <p:nvPr/>
        </p:nvSpPr>
        <p:spPr bwMode="auto">
          <a:xfrm>
            <a:off x="6286500" y="5797699"/>
            <a:ext cx="2606675" cy="6159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ru-RU" alt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alt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</a:t>
            </a:r>
          </a:p>
        </p:txBody>
      </p:sp>
      <p:sp>
        <p:nvSpPr>
          <p:cNvPr id="49" name="Text Box 147"/>
          <p:cNvSpPr txBox="1">
            <a:spLocks noChangeArrowheads="1"/>
          </p:cNvSpPr>
          <p:nvPr/>
        </p:nvSpPr>
        <p:spPr bwMode="auto">
          <a:xfrm>
            <a:off x="4637881" y="5758336"/>
            <a:ext cx="785812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86,5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48"/>
          <p:cNvSpPr txBox="1">
            <a:spLocks noChangeArrowheads="1"/>
          </p:cNvSpPr>
          <p:nvPr/>
        </p:nvSpPr>
        <p:spPr bwMode="auto">
          <a:xfrm>
            <a:off x="4643438" y="6083449"/>
            <a:ext cx="1071562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2,3%</a:t>
            </a:r>
          </a:p>
        </p:txBody>
      </p:sp>
      <p:sp>
        <p:nvSpPr>
          <p:cNvPr id="51" name="Прямоугольник 2"/>
          <p:cNvSpPr>
            <a:spLocks noChangeArrowheads="1"/>
          </p:cNvSpPr>
          <p:nvPr/>
        </p:nvSpPr>
        <p:spPr bwMode="auto">
          <a:xfrm>
            <a:off x="6000750" y="2297261"/>
            <a:ext cx="2928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</p:txBody>
      </p:sp>
      <p:sp>
        <p:nvSpPr>
          <p:cNvPr id="52" name="Прямоугольник 3"/>
          <p:cNvSpPr>
            <a:spLocks noChangeArrowheads="1"/>
          </p:cNvSpPr>
          <p:nvPr/>
        </p:nvSpPr>
        <p:spPr bwMode="auto">
          <a:xfrm rot="10800000" flipV="1">
            <a:off x="5357812" y="2440792"/>
            <a:ext cx="500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1"/>
          <p:cNvSpPr>
            <a:spLocks noChangeArrowheads="1"/>
          </p:cNvSpPr>
          <p:nvPr/>
        </p:nvSpPr>
        <p:spPr bwMode="auto">
          <a:xfrm flipH="1">
            <a:off x="6215063" y="2924944"/>
            <a:ext cx="2678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</a:p>
        </p:txBody>
      </p:sp>
      <p:sp>
        <p:nvSpPr>
          <p:cNvPr id="54" name="Прямоугольник 2"/>
          <p:cNvSpPr>
            <a:spLocks noChangeArrowheads="1"/>
          </p:cNvSpPr>
          <p:nvPr/>
        </p:nvSpPr>
        <p:spPr bwMode="auto">
          <a:xfrm>
            <a:off x="5500688" y="2940199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3"/>
          <p:cNvSpPr>
            <a:spLocks noChangeArrowheads="1"/>
          </p:cNvSpPr>
          <p:nvPr/>
        </p:nvSpPr>
        <p:spPr bwMode="auto">
          <a:xfrm>
            <a:off x="5572125" y="3154511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</p:txBody>
      </p:sp>
      <p:sp>
        <p:nvSpPr>
          <p:cNvPr id="56" name="Line 139"/>
          <p:cNvSpPr>
            <a:spLocks noChangeShapeType="1"/>
          </p:cNvSpPr>
          <p:nvPr/>
        </p:nvSpPr>
        <p:spPr bwMode="auto">
          <a:xfrm flipH="1" flipV="1">
            <a:off x="4716016" y="1892150"/>
            <a:ext cx="783084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>
            <a:off x="3491880" y="2359000"/>
            <a:ext cx="432048" cy="1152128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единительная линия 57"/>
          <p:cNvCxnSpPr/>
          <p:nvPr/>
        </p:nvCxnSpPr>
        <p:spPr bwMode="auto">
          <a:xfrm flipH="1">
            <a:off x="4716016" y="2431008"/>
            <a:ext cx="1368152" cy="1008112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Прямая соединительная линия 58"/>
          <p:cNvCxnSpPr/>
          <p:nvPr/>
        </p:nvCxnSpPr>
        <p:spPr bwMode="auto">
          <a:xfrm flipH="1">
            <a:off x="4788024" y="3252465"/>
            <a:ext cx="711076" cy="258663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 Box 129"/>
          <p:cNvSpPr txBox="1">
            <a:spLocks noChangeArrowheads="1"/>
          </p:cNvSpPr>
          <p:nvPr/>
        </p:nvSpPr>
        <p:spPr bwMode="auto">
          <a:xfrm>
            <a:off x="4814892" y="1563614"/>
            <a:ext cx="75723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29"/>
          <p:cNvSpPr txBox="1">
            <a:spLocks noChangeArrowheads="1"/>
          </p:cNvSpPr>
          <p:nvPr/>
        </p:nvSpPr>
        <p:spPr bwMode="auto">
          <a:xfrm>
            <a:off x="2051720" y="1546945"/>
            <a:ext cx="75723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28"/>
          <p:cNvSpPr txBox="1">
            <a:spLocks noChangeArrowheads="1"/>
          </p:cNvSpPr>
          <p:nvPr/>
        </p:nvSpPr>
        <p:spPr bwMode="auto">
          <a:xfrm>
            <a:off x="468311" y="1385333"/>
            <a:ext cx="1519786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109"/>
          <p:cNvSpPr>
            <a:spLocks noChangeShapeType="1"/>
          </p:cNvSpPr>
          <p:nvPr/>
        </p:nvSpPr>
        <p:spPr bwMode="auto">
          <a:xfrm flipH="1">
            <a:off x="5509758" y="3225949"/>
            <a:ext cx="776741" cy="2651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Line 109"/>
          <p:cNvSpPr>
            <a:spLocks noChangeShapeType="1"/>
          </p:cNvSpPr>
          <p:nvPr/>
        </p:nvSpPr>
        <p:spPr bwMode="auto">
          <a:xfrm flipH="1">
            <a:off x="1403251" y="4447232"/>
            <a:ext cx="11525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2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бюджета социального характера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xmlns="" val="4166720406"/>
              </p:ext>
            </p:extLst>
          </p:nvPr>
        </p:nvGraphicFramePr>
        <p:xfrm>
          <a:off x="1043608" y="463434"/>
          <a:ext cx="8496944" cy="520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023544" y="2391268"/>
            <a:ext cx="22139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2943,2 млн рублей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5383" y="3993280"/>
            <a:ext cx="1989522" cy="2676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621336" y="3993280"/>
            <a:ext cx="3645706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Образование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89625" y="4745732"/>
            <a:ext cx="3645706" cy="5599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Физкультура и спорт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89625" y="5493974"/>
            <a:ext cx="3645706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Культура, кинематография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579289" y="6173099"/>
            <a:ext cx="3645706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Социальная политика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633316" y="3993280"/>
            <a:ext cx="938388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1898,6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633316" y="4745732"/>
            <a:ext cx="938388" cy="5599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86,5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628717" y="5493974"/>
            <a:ext cx="938388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295,7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627081" y="6161347"/>
            <a:ext cx="938388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662,4</a:t>
            </a: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 rot="16200000">
            <a:off x="8080445" y="3820378"/>
            <a:ext cx="649548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75277" y="3939836"/>
            <a:ext cx="70633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utoShape 37"/>
          <p:cNvSpPr>
            <a:spLocks noChangeArrowheads="1"/>
          </p:cNvSpPr>
          <p:nvPr/>
        </p:nvSpPr>
        <p:spPr bwMode="auto">
          <a:xfrm rot="16200000">
            <a:off x="8130767" y="5290394"/>
            <a:ext cx="603397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83313" y="5432927"/>
            <a:ext cx="70633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utoShape 37"/>
          <p:cNvSpPr>
            <a:spLocks noChangeArrowheads="1"/>
          </p:cNvSpPr>
          <p:nvPr/>
        </p:nvSpPr>
        <p:spPr bwMode="auto">
          <a:xfrm rot="16200000">
            <a:off x="2908903" y="2038478"/>
            <a:ext cx="1401058" cy="864097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63131" y="2018926"/>
            <a:ext cx="70633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3,3%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 rot="16200000">
            <a:off x="8056673" y="4619611"/>
            <a:ext cx="657799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29046" y="4732622"/>
            <a:ext cx="801131" cy="475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27,4%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2"/>
          <p:cNvSpPr>
            <a:spLocks noChangeArrowheads="1"/>
          </p:cNvSpPr>
          <p:nvPr/>
        </p:nvSpPr>
        <p:spPr bwMode="auto">
          <a:xfrm>
            <a:off x="7453089" y="908720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37"/>
          <p:cNvSpPr>
            <a:spLocks noChangeArrowheads="1"/>
          </p:cNvSpPr>
          <p:nvPr/>
        </p:nvSpPr>
        <p:spPr bwMode="auto">
          <a:xfrm rot="16200000">
            <a:off x="8122733" y="6000197"/>
            <a:ext cx="649548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069272" y="6086573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3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оплату труда с учетом обязательных взносов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453089" y="1237346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539552" y="5070069"/>
            <a:ext cx="53285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6754490" y="5070069"/>
            <a:ext cx="12709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6754490" y="4277981"/>
            <a:ext cx="1224136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6754490" y="3413885"/>
            <a:ext cx="1224136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 bwMode="auto">
          <a:xfrm>
            <a:off x="539552" y="5790149"/>
            <a:ext cx="53285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6826498" y="5790149"/>
            <a:ext cx="12709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AibKKrz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47532"/>
            <a:ext cx="2252599" cy="277243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80409" y="19888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2 084,4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14217" y="1691516"/>
            <a:ext cx="92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2 155,2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71068" y="5691009"/>
            <a:ext cx="1154786" cy="66493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751832" y="5629266"/>
            <a:ext cx="1154786" cy="66493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 descr="AibKKrzET.png"/>
          <p:cNvPicPr>
            <a:picLocks noChangeAspect="1"/>
          </p:cNvPicPr>
          <p:nvPr/>
        </p:nvPicPr>
        <p:blipFill rotWithShape="1">
          <a:blip r:embed="rId3" cstate="print"/>
          <a:srcRect l="34999" t="42755" r="39887" b="32039"/>
          <a:stretch/>
        </p:blipFill>
        <p:spPr>
          <a:xfrm>
            <a:off x="7052196" y="3851627"/>
            <a:ext cx="422374" cy="521757"/>
          </a:xfrm>
          <a:prstGeom prst="rect">
            <a:avLst/>
          </a:prstGeom>
        </p:spPr>
      </p:pic>
      <p:pic>
        <p:nvPicPr>
          <p:cNvPr id="33" name="Рисунок 32" descr="AibKKrz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3739" y="2651416"/>
            <a:ext cx="2160240" cy="2820469"/>
          </a:xfrm>
          <a:prstGeom prst="rect">
            <a:avLst/>
          </a:prstGeom>
        </p:spPr>
      </p:pic>
      <p:pic>
        <p:nvPicPr>
          <p:cNvPr id="50" name="Рисунок 49" descr="AibKKrzET.png"/>
          <p:cNvPicPr>
            <a:picLocks noChangeAspect="1"/>
          </p:cNvPicPr>
          <p:nvPr/>
        </p:nvPicPr>
        <p:blipFill rotWithShape="1">
          <a:blip r:embed="rId4" cstate="print"/>
          <a:srcRect l="34999" t="42755" r="39887" b="32039"/>
          <a:stretch/>
        </p:blipFill>
        <p:spPr>
          <a:xfrm>
            <a:off x="6621910" y="4313920"/>
            <a:ext cx="501124" cy="65668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19718" y="2196248"/>
            <a:ext cx="2371876" cy="2332319"/>
            <a:chOff x="6319718" y="2402980"/>
            <a:chExt cx="2371876" cy="2332319"/>
          </a:xfrm>
        </p:grpSpPr>
        <p:pic>
          <p:nvPicPr>
            <p:cNvPr id="29" name="Рисунок 28" descr="AibKKrzET.png"/>
            <p:cNvPicPr>
              <a:picLocks noChangeAspect="1"/>
            </p:cNvPicPr>
            <p:nvPr/>
          </p:nvPicPr>
          <p:blipFill rotWithShape="1">
            <a:blip r:embed="rId4" cstate="print"/>
            <a:srcRect l="34999" t="42755" r="39887" b="32039"/>
            <a:stretch/>
          </p:blipFill>
          <p:spPr>
            <a:xfrm>
              <a:off x="6319718" y="3885956"/>
              <a:ext cx="501124" cy="656688"/>
            </a:xfrm>
            <a:prstGeom prst="rect">
              <a:avLst/>
            </a:prstGeom>
          </p:spPr>
        </p:pic>
        <p:pic>
          <p:nvPicPr>
            <p:cNvPr id="45" name="Рисунок 44" descr="AibKKrzET.png"/>
            <p:cNvPicPr>
              <a:picLocks noChangeAspect="1"/>
            </p:cNvPicPr>
            <p:nvPr/>
          </p:nvPicPr>
          <p:blipFill rotWithShape="1">
            <a:blip r:embed="rId4" cstate="print"/>
            <a:srcRect l="34999" t="42755" r="39887" b="32039"/>
            <a:stretch/>
          </p:blipFill>
          <p:spPr>
            <a:xfrm>
              <a:off x="6874166" y="2402980"/>
              <a:ext cx="501124" cy="656688"/>
            </a:xfrm>
            <a:prstGeom prst="rect">
              <a:avLst/>
            </a:prstGeom>
          </p:spPr>
        </p:pic>
        <p:pic>
          <p:nvPicPr>
            <p:cNvPr id="47" name="Рисунок 46" descr="AibKKrzET.png"/>
            <p:cNvPicPr>
              <a:picLocks noChangeAspect="1"/>
            </p:cNvPicPr>
            <p:nvPr/>
          </p:nvPicPr>
          <p:blipFill rotWithShape="1">
            <a:blip r:embed="rId4" cstate="print"/>
            <a:srcRect l="34999" t="42755" r="39887" b="32039"/>
            <a:stretch/>
          </p:blipFill>
          <p:spPr>
            <a:xfrm>
              <a:off x="7634324" y="2907036"/>
              <a:ext cx="501124" cy="656688"/>
            </a:xfrm>
            <a:prstGeom prst="rect">
              <a:avLst/>
            </a:prstGeom>
          </p:spPr>
        </p:pic>
        <p:pic>
          <p:nvPicPr>
            <p:cNvPr id="48" name="Рисунок 47" descr="AibKKrzET.png"/>
            <p:cNvPicPr>
              <a:picLocks noChangeAspect="1"/>
            </p:cNvPicPr>
            <p:nvPr/>
          </p:nvPicPr>
          <p:blipFill rotWithShape="1">
            <a:blip r:embed="rId4" cstate="print"/>
            <a:srcRect l="34999" t="42755" r="39887" b="32039"/>
            <a:stretch/>
          </p:blipFill>
          <p:spPr>
            <a:xfrm>
              <a:off x="7224008" y="3421043"/>
              <a:ext cx="501124" cy="656688"/>
            </a:xfrm>
            <a:prstGeom prst="rect">
              <a:avLst/>
            </a:prstGeom>
          </p:spPr>
        </p:pic>
        <p:pic>
          <p:nvPicPr>
            <p:cNvPr id="51" name="Рисунок 50" descr="AibKKrzET.png"/>
            <p:cNvPicPr>
              <a:picLocks noChangeAspect="1"/>
            </p:cNvPicPr>
            <p:nvPr/>
          </p:nvPicPr>
          <p:blipFill rotWithShape="1">
            <a:blip r:embed="rId4" cstate="print"/>
            <a:srcRect l="34999" t="42755" r="39887" b="32039"/>
            <a:stretch/>
          </p:blipFill>
          <p:spPr>
            <a:xfrm>
              <a:off x="7129811" y="4078611"/>
              <a:ext cx="501124" cy="656688"/>
            </a:xfrm>
            <a:prstGeom prst="rect">
              <a:avLst/>
            </a:prstGeom>
          </p:spPr>
        </p:pic>
        <p:pic>
          <p:nvPicPr>
            <p:cNvPr id="27" name="Рисунок 26" descr="AibKKrzET.png"/>
            <p:cNvPicPr>
              <a:picLocks noChangeAspect="1"/>
            </p:cNvPicPr>
            <p:nvPr/>
          </p:nvPicPr>
          <p:blipFill rotWithShape="1">
            <a:blip r:embed="rId4" cstate="print"/>
            <a:srcRect l="34999" t="42755" r="39887" b="32039"/>
            <a:stretch/>
          </p:blipFill>
          <p:spPr>
            <a:xfrm>
              <a:off x="8190470" y="4078611"/>
              <a:ext cx="501124" cy="656688"/>
            </a:xfrm>
            <a:prstGeom prst="rect">
              <a:avLst/>
            </a:prstGeom>
          </p:spPr>
        </p:pic>
        <p:pic>
          <p:nvPicPr>
            <p:cNvPr id="28" name="Рисунок 27" descr="AibKKrzET.png"/>
            <p:cNvPicPr>
              <a:picLocks noChangeAspect="1"/>
            </p:cNvPicPr>
            <p:nvPr/>
          </p:nvPicPr>
          <p:blipFill rotWithShape="1">
            <a:blip r:embed="rId4" cstate="print"/>
            <a:srcRect l="34999" t="42755" r="39887" b="32039"/>
            <a:stretch/>
          </p:blipFill>
          <p:spPr>
            <a:xfrm>
              <a:off x="6716107" y="3892419"/>
              <a:ext cx="501124" cy="656688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2632" y="3954293"/>
            <a:ext cx="4067944" cy="30509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19267318">
            <a:off x="5300117" y="48819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3,3%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7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бюджетных средств на социальную сферу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3508" y="5644728"/>
            <a:ext cx="8856984" cy="8529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ровень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минимальной заработной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низкооплачиваемым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 работников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доведен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12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(с уральским коэффициентом 15%) и до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14 664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уральским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коэффициентом  30%)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861339"/>
            <a:ext cx="8640960" cy="6234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во исполнение Указов Президента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07.05.2012 № 597, от 01.06.2012 № 761 в течение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уровня: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9892" y="3282577"/>
            <a:ext cx="2270540" cy="533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31 271,06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000" b="98333" l="2889" r="94000">
                        <a14:foregroundMark x1="93222" y1="54444" x2="94444" y2="60111"/>
                        <a14:foregroundMark x1="73111" y1="78778" x2="72333" y2="83000"/>
                        <a14:foregroundMark x1="66111" y1="88222" x2="69778" y2="87889"/>
                        <a14:foregroundMark x1="53222" y1="92778" x2="55667" y2="95444"/>
                        <a14:foregroundMark x1="51111" y1="7111" x2="56889" y2="7222"/>
                        <a14:foregroundMark x1="13667" y1="56556" x2="20444" y2="60556"/>
                        <a14:foregroundMark x1="3778" y1="64556" x2="6556" y2="61556"/>
                        <a14:foregroundMark x1="6778" y1="47000" x2="6333" y2="49222"/>
                        <a14:foregroundMark x1="7667" y1="44556" x2="7000" y2="46111"/>
                        <a14:foregroundMark x1="7667" y1="52778" x2="7667" y2="52778"/>
                        <a14:foregroundMark x1="2889" y1="66667" x2="3111" y2="65778"/>
                        <a14:foregroundMark x1="58556" y1="97444" x2="58556" y2="97444"/>
                        <a14:foregroundMark x1="55222" y1="98333" x2="55222" y2="98333"/>
                        <a14:foregroundMark x1="7667" y1="43889" x2="8333" y2="43444"/>
                        <a14:foregroundMark x1="56890" y1="19258" x2="56890" y2="19788"/>
                        <a14:foregroundMark x1="56890" y1="22968" x2="56890" y2="24028"/>
                        <a14:foregroundMark x1="57067" y1="27562" x2="57244" y2="29329"/>
                        <a14:foregroundMark x1="74028" y1="73675" x2="74028" y2="76148"/>
                        <a14:backgroundMark x1="80565" y1="71378" x2="83392" y2="69611"/>
                        <a14:backgroundMark x1="64311" y1="85512" x2="65724" y2="84982"/>
                        <a14:backgroundMark x1="69965" y1="74912" x2="69611" y2="76325"/>
                        <a14:backgroundMark x1="31095" y1="64664" x2="32332" y2="66254"/>
                        <a14:backgroundMark x1="34099" y1="62191" x2="33746" y2="62544"/>
                        <a14:backgroundMark x1="27208" y1="70318" x2="27385" y2="72615"/>
                        <a14:backgroundMark x1="26502" y1="66608" x2="26855" y2="68728"/>
                        <a14:backgroundMark x1="25972" y1="62191" x2="25972" y2="64841"/>
                        <a14:backgroundMark x1="8481" y1="56184" x2="10071" y2="57067"/>
                        <a14:backgroundMark x1="11837" y1="58481" x2="13251" y2="59541"/>
                        <a14:backgroundMark x1="14311" y1="60777" x2="16431" y2="61307"/>
                        <a14:backgroundMark x1="17668" y1="61484" x2="18728" y2="62014"/>
                        <a14:backgroundMark x1="8127" y1="61484" x2="8304" y2="62191"/>
                        <a14:backgroundMark x1="8304" y1="62191" x2="8304" y2="62191"/>
                        <a14:backgroundMark x1="36572" y1="27385" x2="36396" y2="29152"/>
                        <a14:backgroundMark x1="56007" y1="78799" x2="55477" y2="79682"/>
                        <a14:backgroundMark x1="62721" y1="79505" x2="64841" y2="78269"/>
                        <a14:backgroundMark x1="60954" y1="81979" x2="61661" y2="82332"/>
                        <a14:backgroundMark x1="72261" y1="27562" x2="74028" y2="30919"/>
                        <a14:backgroundMark x1="75265" y1="32862" x2="77208" y2="36572"/>
                        <a14:backgroundMark x1="47173" y1="39399" x2="47350" y2="40989"/>
                        <a14:backgroundMark x1="54240" y1="26502" x2="51943" y2="28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178" y="1595170"/>
            <a:ext cx="1911334" cy="19113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478" b="96910" l="9961" r="89844">
                        <a14:foregroundMark x1="49902" y1="15169" x2="56934" y2="17978"/>
                        <a14:foregroundMark x1="45020" y1="5478" x2="51074" y2="5758"/>
                        <a14:foregroundMark x1="65332" y1="23455" x2="65332" y2="27388"/>
                        <a14:foregroundMark x1="41895" y1="23876" x2="39258" y2="27247"/>
                        <a14:foregroundMark x1="42871" y1="69663" x2="54199" y2="68820"/>
                        <a14:foregroundMark x1="45410" y1="62360" x2="50684" y2="60253"/>
                        <a14:foregroundMark x1="52246" y1="59691" x2="55957" y2="58427"/>
                        <a14:foregroundMark x1="57520" y1="58006" x2="60352" y2="57444"/>
                        <a14:foregroundMark x1="54395" y1="83848" x2="55957" y2="87079"/>
                        <a14:foregroundMark x1="55371" y1="94944" x2="56934" y2="94803"/>
                        <a14:foregroundMark x1="14844" y1="78652" x2="18164" y2="80337"/>
                        <a14:foregroundMark x1="16699" y1="74298" x2="17773" y2="74719"/>
                        <a14:foregroundMark x1="28906" y1="56742" x2="33496" y2="60534"/>
                        <a14:foregroundMark x1="26660" y1="55758" x2="29492" y2="58146"/>
                        <a14:foregroundMark x1="38086" y1="37500" x2="45215" y2="46208"/>
                        <a14:foregroundMark x1="45605" y1="24298" x2="52539" y2="30056"/>
                        <a14:foregroundMark x1="61230" y1="33848" x2="58789" y2="46348"/>
                        <a14:foregroundMark x1="52637" y1="39326" x2="55371" y2="45646"/>
                        <a14:foregroundMark x1="69434" y1="64185" x2="74512" y2="64185"/>
                        <a14:foregroundMark x1="66895" y1="68399" x2="71191" y2="68680"/>
                        <a14:foregroundMark x1="71191" y1="75000" x2="78516" y2="74438"/>
                        <a14:foregroundMark x1="66504" y1="88624" x2="76367" y2="88624"/>
                        <a14:foregroundMark x1="32715" y1="96067" x2="34961" y2="95365"/>
                        <a14:foregroundMark x1="31445" y1="96910" x2="32520" y2="96910"/>
                        <a14:foregroundMark x1="77441" y1="86096" x2="80273" y2="88764"/>
                        <a14:foregroundMark x1="82715" y1="87360" x2="82715" y2="88764"/>
                        <a14:foregroundMark x1="44629" y1="19803" x2="42578" y2="22893"/>
                        <a14:foregroundMark x1="34473" y1="61938" x2="37402" y2="63904"/>
                        <a14:foregroundMark x1="14551" y1="81320" x2="15723" y2="82444"/>
                        <a14:backgroundMark x1="27344" y1="86236" x2="29883" y2="85955"/>
                        <a14:backgroundMark x1="32910" y1="91433" x2="36426" y2="90449"/>
                        <a14:backgroundMark x1="39258" y1="90169" x2="42188" y2="89466"/>
                        <a14:backgroundMark x1="44238" y1="88202" x2="46387" y2="88202"/>
                        <a14:backgroundMark x1="64063" y1="26124" x2="64063" y2="26124"/>
                        <a14:backgroundMark x1="64355" y1="23736" x2="64355" y2="23736"/>
                        <a14:backgroundMark x1="61523" y1="88202" x2="61523" y2="88202"/>
                        <a14:backgroundMark x1="61133" y1="83567" x2="61133" y2="83567"/>
                        <a14:backgroundMark x1="61328" y1="85815" x2="61328" y2="86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074539" y="1602543"/>
            <a:ext cx="2785493" cy="19367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758797" y="2047004"/>
            <a:ext cx="2270540" cy="706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3434" y="2060418"/>
            <a:ext cx="1851105" cy="706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9552" y="3429000"/>
            <a:ext cx="3959680" cy="2215728"/>
            <a:chOff x="539552" y="3500439"/>
            <a:chExt cx="3959680" cy="22157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71472" y="3500439"/>
              <a:ext cx="3643306" cy="3606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85750" algn="just">
                <a:buFont typeface="Wingdings" panose="05000000000000000000" pitchFamily="2" charset="2"/>
                <a:buChar char="Ø"/>
              </a:pPr>
              <a:r>
                <a:rPr lang="ru-RU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36 392,90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55926" y="5107023"/>
              <a:ext cx="3643306" cy="6091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в 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учреждениях дополнительного образования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детей</a:t>
              </a:r>
              <a:endPara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55926" y="3750664"/>
              <a:ext cx="3643306" cy="3540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в 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общеобразовательных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учреждениях</a:t>
              </a:r>
              <a:r>
                <a:rPr lang="en-US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39552" y="4036738"/>
              <a:ext cx="3643306" cy="458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32 527,</a:t>
              </a:r>
              <a:r>
                <a:rPr lang="en-US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55926" y="4439929"/>
              <a:ext cx="3643306" cy="3766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в 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дошкольных образовательных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учреждениях</a:t>
              </a:r>
              <a:r>
                <a:rPr lang="en-US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4333" y="4863313"/>
              <a:ext cx="3643306" cy="3728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38 553,21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462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Средства,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полученные муниципальными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учреждениями, 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приносящей доход деятельности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380313" y="1381362"/>
            <a:ext cx="136815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2051720" y="2820910"/>
            <a:ext cx="0" cy="1577975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806910"/>
            <a:ext cx="1256646" cy="1316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902688"/>
            <a:ext cx="1216847" cy="83151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861796"/>
            <a:ext cx="791688" cy="109316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105" b="89936" l="9904" r="89936">
                        <a14:foregroundMark x1="38339" y1="11022" x2="38339" y2="9105"/>
                        <a14:foregroundMark x1="46965" y1="42013" x2="49042" y2="44728"/>
                        <a14:foregroundMark x1="25399" y1="44089" x2="25399" y2="44089"/>
                        <a14:foregroundMark x1="34026" y1="64058" x2="38978" y2="67572"/>
                        <a14:foregroundMark x1="56230" y1="72684" x2="61821" y2="68051"/>
                        <a14:foregroundMark x1="66773" y1="68051" x2="68690" y2="66294"/>
                        <a14:foregroundMark x1="75080" y1="53834" x2="74760" y2="56390"/>
                        <a14:foregroundMark x1="47923" y1="12141" x2="50639" y2="14696"/>
                        <a14:foregroundMark x1="48882" y1="11022" x2="50319" y2="11022"/>
                        <a14:foregroundMark x1="51118" y1="11342" x2="52236" y2="12300"/>
                        <a14:foregroundMark x1="52875" y1="12620" x2="53355" y2="15016"/>
                        <a14:foregroundMark x1="48403" y1="11182" x2="47125" y2="12300"/>
                        <a14:foregroundMark x1="46486" y1="12780" x2="46166" y2="14537"/>
                        <a14:foregroundMark x1="46166" y1="15335" x2="46805" y2="16613"/>
                        <a14:foregroundMark x1="47284" y1="16773" x2="48403" y2="17891"/>
                        <a14:foregroundMark x1="49681" y1="18211" x2="51757" y2="17093"/>
                        <a14:foregroundMark x1="50319" y1="13419" x2="50000" y2="15016"/>
                        <a14:foregroundMark x1="52716" y1="16454" x2="52716" y2="16454"/>
                        <a14:foregroundMark x1="46486" y1="16933" x2="46486" y2="16933"/>
                        <a14:backgroundMark x1="45367" y1="16933" x2="46326" y2="18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33" t="4512" r="9920" b="9691"/>
          <a:stretch/>
        </p:blipFill>
        <p:spPr>
          <a:xfrm>
            <a:off x="7740352" y="1931838"/>
            <a:ext cx="814983" cy="889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70546"/>
            <a:ext cx="868898" cy="90872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64088" y="1882773"/>
            <a:ext cx="841719" cy="830455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31838"/>
            <a:ext cx="1376782" cy="805921"/>
          </a:xfrm>
          <a:prstGeom prst="rect">
            <a:avLst/>
          </a:prstGeom>
        </p:spPr>
      </p:pic>
      <p:sp>
        <p:nvSpPr>
          <p:cNvPr id="86" name="Скругленный прямоугольник 85"/>
          <p:cNvSpPr/>
          <p:nvPr/>
        </p:nvSpPr>
        <p:spPr>
          <a:xfrm>
            <a:off x="110051" y="3284984"/>
            <a:ext cx="1646266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err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</a:t>
            </a:r>
            <a:r>
              <a:rPr lang="ru-RU" sz="1600" b="1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>
              <a:defRPr/>
            </a:pPr>
            <a:r>
              <a:rPr lang="ru-RU" sz="1600" b="1" dirty="0" err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нальная</a:t>
            </a:r>
            <a:r>
              <a:rPr lang="ru-RU" sz="1600" b="1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589,7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259632" y="4509120"/>
            <a:ext cx="1646266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10 024,3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483768" y="3284983"/>
            <a:ext cx="1646266" cy="1080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144 226,2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635896" y="4509539"/>
            <a:ext cx="1872208" cy="10797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43 458,5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308304" y="3284984"/>
            <a:ext cx="1646266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889,3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228184" y="4509119"/>
            <a:ext cx="1646266" cy="1080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13 488,6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004048" y="3284984"/>
            <a:ext cx="1646266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7 198,7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4499992" y="2820910"/>
            <a:ext cx="0" cy="1577975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4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7020272" y="2820910"/>
            <a:ext cx="0" cy="1577975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5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827584" y="2779266"/>
            <a:ext cx="0" cy="433710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5796136" y="2779266"/>
            <a:ext cx="0" cy="433710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8172400" y="2779266"/>
            <a:ext cx="0" cy="433710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8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3275856" y="2779266"/>
            <a:ext cx="0" cy="433710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1" name="Скругленный прямоугольник 100"/>
          <p:cNvSpPr/>
          <p:nvPr/>
        </p:nvSpPr>
        <p:spPr>
          <a:xfrm>
            <a:off x="3131840" y="5932413"/>
            <a:ext cx="3240360" cy="66493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219 875,3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3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бюджетных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развитие</a:t>
            </a:r>
            <a:r>
              <a:rPr lang="en-US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инфраструктуры округа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2492896"/>
            <a:ext cx="4680520" cy="8396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Капитальный ремонт автодорог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110,9 млн 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268759"/>
            <a:ext cx="8640960" cy="73694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капитальный ремонт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реконструкция </a:t>
            </a:r>
          </a:p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объектов и инженерных сетей –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305,0 млн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1960" y="3645024"/>
            <a:ext cx="4680520" cy="14406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реконструкция и капитальный ремонт объектов коммунального хозяйства, инженерных сетей и инфраструктуры городского округа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188,1 млн 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1960" y="5407841"/>
            <a:ext cx="4785366" cy="10454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Реконструкция и капитальный ремонт учреждений бюджетной сферы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6,0 млн 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3817689" y="2783210"/>
            <a:ext cx="322263" cy="28575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3817689" y="4221476"/>
            <a:ext cx="322263" cy="28575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3817686" y="5735538"/>
            <a:ext cx="322263" cy="28575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3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34385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3429024" cy="13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C:\Users\User\Desktop\кртинки бюджет\images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143512"/>
            <a:ext cx="3429024" cy="1538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66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бюджетных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благоустройство городского округа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3786" y="2492896"/>
            <a:ext cx="4680520" cy="8396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целевая программа «Развитие дорожной деятельности и внешнего благоустройства округа»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184,9 млн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268759"/>
            <a:ext cx="8640960" cy="73694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деятельность и благоустройство  –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195,5 млн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3786" y="3573016"/>
            <a:ext cx="4680520" cy="15841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«Повышение безопасности дорожного движения» (обустройство пешеходных переходов, устройство искусственных неровностей,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перемещения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бесхозных автомобильных средств)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 млн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786" y="5373216"/>
            <a:ext cx="4785366" cy="133352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«Благоустройство» (вырубка старовозрастных, больных и аварийных деревьев, отлов безнадзорных животных, ремонт пешеходных дорожек и тротуаров)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9,5 млн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179515" y="2783210"/>
            <a:ext cx="322263" cy="28575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179515" y="4149468"/>
            <a:ext cx="322263" cy="28575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179512" y="5700913"/>
            <a:ext cx="322263" cy="28575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3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кртинки бюджет\images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71876"/>
            <a:ext cx="3286148" cy="1500198"/>
          </a:xfrm>
          <a:prstGeom prst="rect">
            <a:avLst/>
          </a:prstGeom>
          <a:noFill/>
        </p:spPr>
      </p:pic>
      <p:pic>
        <p:nvPicPr>
          <p:cNvPr id="7171" name="Picture 3" descr="C:\Users\User\Desktop\кртинки бюджет\images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3286148" cy="1143008"/>
          </a:xfrm>
          <a:prstGeom prst="rect">
            <a:avLst/>
          </a:prstGeom>
          <a:noFill/>
        </p:spPr>
      </p:pic>
      <p:pic>
        <p:nvPicPr>
          <p:cNvPr id="7172" name="Picture 4" descr="C:\Users\User\Desktop\кртинки бюджет\index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214950"/>
            <a:ext cx="328614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61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комфортной городской среды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677636"/>
            <a:ext cx="4680520" cy="13681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дворовых территорий –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единицы (оборудование автомобильных парковок, установка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детских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спортивных площадок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установка скамеек и урн, ремонт дворовых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проездов)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261812"/>
            <a:ext cx="4680520" cy="1152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общественных территорий –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единицы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(пешеходная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зона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пр.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Карла-Маркса (1 очередь) и вдоль домов по адресу б.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Гайдара, д.26, 24, 22, 20)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5516" y="5773980"/>
            <a:ext cx="4680520" cy="5760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автобусный остановочный комплекс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единица (напротив жилого дома в </a:t>
            </a:r>
            <a:r>
              <a:rPr 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мкр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Заозерный, д.5)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100700114"/>
              </p:ext>
            </p:extLst>
          </p:nvPr>
        </p:nvGraphicFramePr>
        <p:xfrm>
          <a:off x="1547664" y="-675456"/>
          <a:ext cx="66967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кртинки бюджет\images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2686186"/>
            <a:ext cx="3357586" cy="1571636"/>
          </a:xfrm>
          <a:prstGeom prst="rect">
            <a:avLst/>
          </a:prstGeom>
          <a:noFill/>
        </p:spPr>
      </p:pic>
      <p:pic>
        <p:nvPicPr>
          <p:cNvPr id="8195" name="Picture 3" descr="C:\Users\User\Desktop\кртинки бюджет\images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4472136"/>
            <a:ext cx="3286148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02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программно-целевому методу</a:t>
            </a:r>
            <a:endParaRPr lang="ru-RU" alt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438245158"/>
              </p:ext>
            </p:extLst>
          </p:nvPr>
        </p:nvGraphicFramePr>
        <p:xfrm>
          <a:off x="683568" y="1268760"/>
          <a:ext cx="7678066" cy="453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276" b="90723" l="9942" r="89864">
                        <a14:foregroundMark x1="35283" y1="13915" x2="30019" y2="15143"/>
                        <a14:foregroundMark x1="58480" y1="6276" x2="56920" y2="7094"/>
                        <a14:foregroundMark x1="46394" y1="89495" x2="46589" y2="90723"/>
                        <a14:foregroundMark x1="49513" y1="59345" x2="49513" y2="59345"/>
                        <a14:foregroundMark x1="51852" y1="61255" x2="51852" y2="61255"/>
                        <a14:foregroundMark x1="54191" y1="63029" x2="54191" y2="63029"/>
                        <a14:foregroundMark x1="56335" y1="64666" x2="56335" y2="64666"/>
                        <a14:foregroundMark x1="57700" y1="65621" x2="57700" y2="65621"/>
                        <a14:backgroundMark x1="54581" y1="84038" x2="58090" y2="83902"/>
                        <a14:backgroundMark x1="36062" y1="84720" x2="37817" y2="86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8469">
            <a:off x="606299" y="3971149"/>
            <a:ext cx="2112676" cy="3018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085" b="90000" l="5125" r="90750">
                        <a14:foregroundMark x1="79000" y1="7119" x2="82000" y2="7119"/>
                        <a14:foregroundMark x1="90750" y1="39322" x2="90750" y2="41186"/>
                        <a14:foregroundMark x1="8500" y1="30847" x2="9000" y2="34237"/>
                        <a14:foregroundMark x1="5125" y1="38983" x2="7500" y2="38644"/>
                        <a14:foregroundMark x1="21000" y1="5932" x2="22000" y2="6102"/>
                        <a14:foregroundMark x1="82125" y1="7288" x2="80750" y2="5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448557"/>
            <a:ext cx="3267042" cy="24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0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Национальные проекты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836712"/>
            <a:ext cx="8640960" cy="851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году реализованы мероприятия национальных проектов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4 региональных проектов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картинки бюджет\present201907small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546" y="3573016"/>
            <a:ext cx="5477758" cy="1687066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52321" y="2054846"/>
            <a:ext cx="4138763" cy="1152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среды» на благоустройство дворовых и общественных территорий - 29,8 млн руб.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2915" y="2054846"/>
            <a:ext cx="4138763" cy="1152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«Финансовая поддержка семей при рождении детей» на выплату единовременного пособия при рождении ребенка - 1,8 млн 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5308873"/>
            <a:ext cx="4138763" cy="12930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«Чистая вода» на строительство и реконструкцию (модернизацию) объектов питьевого водоснабжения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5,7 млн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52914" y="5308873"/>
            <a:ext cx="4138763" cy="1278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«Комплексная система обращения с твердыми коммунальными отходами» на создание и содержание мест (площадок) накопления твердых коммунальных отходов – 1,5 млн руб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0769" y="3147981"/>
            <a:ext cx="838974" cy="8397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6755" b="70861" l="11133" r="31055">
                        <a14:foregroundMark x1="11133" y1="51821" x2="11133" y2="53311"/>
                        <a14:foregroundMark x1="13379" y1="48510" x2="17285" y2="45861"/>
                        <a14:foregroundMark x1="19922" y1="47517" x2="22656" y2="45530"/>
                        <a14:foregroundMark x1="23730" y1="55132" x2="23828" y2="56457"/>
                        <a14:foregroundMark x1="29297" y1="54967" x2="29199" y2="56291"/>
                        <a14:foregroundMark x1="26270" y1="64238" x2="26465" y2="67550"/>
                        <a14:foregroundMark x1="30273" y1="43046" x2="31055" y2="42881"/>
                        <a14:foregroundMark x1="26172" y1="48013" x2="26172" y2="52152"/>
                        <a14:foregroundMark x1="30469" y1="50000" x2="30566" y2="54801"/>
                        <a14:foregroundMark x1="30273" y1="58775" x2="30566" y2="67053"/>
                        <a14:foregroundMark x1="21680" y1="69371" x2="23730" y2="69371"/>
                        <a14:foregroundMark x1="21777" y1="67053" x2="21875" y2="61258"/>
                        <a14:foregroundMark x1="23047" y1="61093" x2="23340" y2="65728"/>
                        <a14:foregroundMark x1="21875" y1="59272" x2="24609" y2="59272"/>
                        <a14:foregroundMark x1="25781" y1="53146" x2="25977" y2="58444"/>
                        <a14:foregroundMark x1="26660" y1="53974" x2="26758" y2="60265"/>
                        <a14:foregroundMark x1="27539" y1="60596" x2="29883" y2="60430"/>
                        <a14:foregroundMark x1="28711" y1="60762" x2="29492" y2="67550"/>
                        <a14:foregroundMark x1="22266" y1="50993" x2="25195" y2="48510"/>
                        <a14:foregroundMark x1="26465" y1="45530" x2="29004" y2="49669"/>
                        <a14:foregroundMark x1="30371" y1="53974" x2="30371" y2="56788"/>
                        <a14:foregroundMark x1="30859" y1="50662" x2="30762" y2="51987"/>
                        <a14:foregroundMark x1="30762" y1="52815" x2="30762" y2="54801"/>
                        <a14:foregroundMark x1="30762" y1="55298" x2="30762" y2="57947"/>
                        <a14:foregroundMark x1="30762" y1="58775" x2="30664" y2="61424"/>
                        <a14:foregroundMark x1="30762" y1="61258" x2="30762" y2="63907"/>
                        <a14:foregroundMark x1="30762" y1="64404" x2="30762" y2="67053"/>
                        <a14:foregroundMark x1="28125" y1="66391" x2="28027" y2="69371"/>
                        <a14:foregroundMark x1="29102" y1="67715" x2="29395" y2="70199"/>
                        <a14:foregroundMark x1="30371" y1="67715" x2="30664" y2="69868"/>
                        <a14:foregroundMark x1="30762" y1="67053" x2="30957" y2="69868"/>
                        <a14:foregroundMark x1="21484" y1="70364" x2="22852" y2="70364"/>
                        <a14:foregroundMark x1="23242" y1="70530" x2="24219" y2="70530"/>
                        <a14:foregroundMark x1="27734" y1="70364" x2="29004" y2="70199"/>
                        <a14:foregroundMark x1="29785" y1="70530" x2="30566" y2="70364"/>
                        <a14:foregroundMark x1="22949" y1="70695" x2="22363" y2="70695"/>
                        <a14:foregroundMark x1="21387" y1="70199" x2="21582" y2="70530"/>
                        <a14:foregroundMark x1="30566" y1="70033" x2="30859" y2="70530"/>
                        <a14:foregroundMark x1="29395" y1="70364" x2="28711" y2="70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1" t="32644" r="66537" b="24634"/>
          <a:stretch/>
        </p:blipFill>
        <p:spPr>
          <a:xfrm>
            <a:off x="0" y="1844824"/>
            <a:ext cx="669054" cy="6906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552" b="82143" l="6302" r="29479">
                        <a14:foregroundMark x1="20313" y1="14286" x2="19375" y2="11364"/>
                        <a14:foregroundMark x1="24271" y1="16234" x2="24583" y2="17857"/>
                        <a14:foregroundMark x1="28229" y1="19968" x2="29010" y2="19318"/>
                        <a14:foregroundMark x1="24583" y1="12825" x2="23438" y2="10552"/>
                        <a14:foregroundMark x1="7344" y1="39935" x2="6510" y2="39123"/>
                        <a14:foregroundMark x1="8021" y1="78896" x2="6979" y2="82305"/>
                        <a14:foregroundMark x1="27760" y1="74351" x2="29167" y2="72403"/>
                        <a14:foregroundMark x1="26563" y1="80519" x2="26563" y2="82305"/>
                        <a14:foregroundMark x1="29375" y1="25162" x2="29479" y2="21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2" t="2792" r="68624" b="9036"/>
          <a:stretch/>
        </p:blipFill>
        <p:spPr>
          <a:xfrm flipH="1">
            <a:off x="8340872" y="1861691"/>
            <a:ext cx="776578" cy="8016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0" t="7160" r="43385" b="48741"/>
          <a:stretch/>
        </p:blipFill>
        <p:spPr>
          <a:xfrm>
            <a:off x="35496" y="4987251"/>
            <a:ext cx="680000" cy="6432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0" t="7160" r="43385" b="48741"/>
          <a:stretch/>
        </p:blipFill>
        <p:spPr>
          <a:xfrm>
            <a:off x="8389161" y="4913696"/>
            <a:ext cx="680000" cy="6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5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74867" y="4151204"/>
            <a:ext cx="1883093" cy="1952095"/>
          </a:xfrm>
          <a:prstGeom prst="rect">
            <a:avLst/>
          </a:prstGeom>
          <a:solidFill>
            <a:schemeClr val="accent1">
              <a:lumMod val="20000"/>
              <a:lumOff val="8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параметры исполнения бюджета 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453089" y="1449388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747064192"/>
              </p:ext>
            </p:extLst>
          </p:nvPr>
        </p:nvGraphicFramePr>
        <p:xfrm>
          <a:off x="948705" y="1189926"/>
          <a:ext cx="6504384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20072" y="2996952"/>
            <a:ext cx="2562078" cy="2396783"/>
            <a:chOff x="4602210" y="3037317"/>
            <a:chExt cx="2562078" cy="239678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6897" b="94880" l="5376" r="92278">
                          <a14:foregroundMark x1="24536" y1="7001" x2="30890" y2="8464"/>
                          <a14:foregroundMark x1="90909" y1="26646" x2="92278" y2="31348"/>
                          <a14:foregroundMark x1="77322" y1="91850" x2="79472" y2="94984"/>
                          <a14:foregroundMark x1="80059" y1="89655" x2="82796" y2="92581"/>
                          <a14:foregroundMark x1="79374" y1="88088" x2="76735" y2="89655"/>
                          <a14:foregroundMark x1="51026" y1="85162" x2="51711" y2="86520"/>
                          <a14:foregroundMark x1="62366" y1="88715" x2="63148" y2="90387"/>
                          <a14:foregroundMark x1="70186" y1="88088" x2="70870" y2="88401"/>
                          <a14:foregroundMark x1="86315" y1="90909" x2="87683" y2="92163"/>
                          <a14:foregroundMark x1="80743" y1="82445" x2="81916" y2="84744"/>
                          <a14:foregroundMark x1="7429" y1="40021" x2="12805" y2="41066"/>
                          <a14:foregroundMark x1="5670" y1="54859" x2="5376" y2="56426"/>
                          <a14:foregroundMark x1="50147" y1="85580" x2="49658" y2="87147"/>
                          <a14:foregroundMark x1="71848" y1="92268" x2="72727" y2="92268"/>
                          <a14:backgroundMark x1="72336" y1="85998" x2="73118" y2="85998"/>
                          <a14:backgroundMark x1="77908" y1="81818" x2="78299" y2="82550"/>
                          <a14:backgroundMark x1="83284" y1="87879" x2="84457" y2="87774"/>
                          <a14:backgroundMark x1="82111" y1="87252" x2="82698" y2="87461"/>
                          <a14:backgroundMark x1="80547" y1="86938" x2="81134" y2="86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02210" y="3037317"/>
              <a:ext cx="2562078" cy="2396783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 rot="1580120">
              <a:off x="6257364" y="3491816"/>
              <a:ext cx="772782" cy="2452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55,8</a:t>
              </a:r>
              <a:endPara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216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7380312" y="836712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683251614"/>
              </p:ext>
            </p:extLst>
          </p:nvPr>
        </p:nvGraphicFramePr>
        <p:xfrm>
          <a:off x="395151" y="1009985"/>
          <a:ext cx="7632848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\Desktop\кртинки бюджет\images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97041"/>
            <a:ext cx="2376264" cy="1595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9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512" y="495077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alt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13044" y="1444037"/>
            <a:ext cx="7730956" cy="5737603"/>
            <a:chOff x="1413044" y="1444037"/>
            <a:chExt cx="7730956" cy="573760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6061" y="1444037"/>
              <a:ext cx="4737939" cy="541396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87555">
              <a:off x="1413044" y="4678140"/>
              <a:ext cx="5550998" cy="250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710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453089" y="1449388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70160826"/>
              </p:ext>
            </p:extLst>
          </p:nvPr>
        </p:nvGraphicFramePr>
        <p:xfrm>
          <a:off x="539552" y="921090"/>
          <a:ext cx="6673374" cy="510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User\Desktop\кртинки бюджет\images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52299"/>
            <a:ext cx="3163663" cy="2105274"/>
          </a:xfrm>
          <a:prstGeom prst="rect">
            <a:avLst/>
          </a:prstGeom>
          <a:noFill/>
        </p:spPr>
      </p:pic>
      <p:sp>
        <p:nvSpPr>
          <p:cNvPr id="8" name="AutoShape 37"/>
          <p:cNvSpPr>
            <a:spLocks noChangeArrowheads="1"/>
          </p:cNvSpPr>
          <p:nvPr/>
        </p:nvSpPr>
        <p:spPr bwMode="auto">
          <a:xfrm rot="19769175">
            <a:off x="1797811" y="2203346"/>
            <a:ext cx="3290045" cy="1031803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11,5%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0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429512" y="1237346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27538" y="5318968"/>
            <a:ext cx="136842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/>
              <a:t>  </a:t>
            </a:r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067887109"/>
              </p:ext>
            </p:extLst>
          </p:nvPr>
        </p:nvGraphicFramePr>
        <p:xfrm>
          <a:off x="683568" y="1091645"/>
          <a:ext cx="7704856" cy="562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37"/>
          <p:cNvSpPr>
            <a:spLocks noChangeArrowheads="1"/>
          </p:cNvSpPr>
          <p:nvPr/>
        </p:nvSpPr>
        <p:spPr bwMode="auto">
          <a:xfrm rot="20353540">
            <a:off x="1767457" y="4558506"/>
            <a:ext cx="5320156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35,4%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 rot="20353540">
            <a:off x="3475454" y="3849867"/>
            <a:ext cx="1904161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6,3%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37"/>
          <p:cNvSpPr>
            <a:spLocks noChangeArrowheads="1"/>
          </p:cNvSpPr>
          <p:nvPr/>
        </p:nvSpPr>
        <p:spPr bwMode="auto">
          <a:xfrm rot="20353540">
            <a:off x="5072405" y="2860273"/>
            <a:ext cx="1904161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6,3%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8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поступлений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основным налоговым доходным источникам местного бюджета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453089" y="1449388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652105047"/>
              </p:ext>
            </p:extLst>
          </p:nvPr>
        </p:nvGraphicFramePr>
        <p:xfrm>
          <a:off x="644027" y="1757947"/>
          <a:ext cx="806489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7"/>
          <p:cNvSpPr>
            <a:spLocks noChangeArrowheads="1"/>
          </p:cNvSpPr>
          <p:nvPr/>
        </p:nvSpPr>
        <p:spPr bwMode="auto">
          <a:xfrm rot="16200000">
            <a:off x="6996916" y="4413756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32462" y="4497609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14,6%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37"/>
          <p:cNvSpPr>
            <a:spLocks noChangeArrowheads="1"/>
          </p:cNvSpPr>
          <p:nvPr/>
        </p:nvSpPr>
        <p:spPr bwMode="auto">
          <a:xfrm rot="16200000">
            <a:off x="5628764" y="4341748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64310" y="4425601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4,7%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auto">
          <a:xfrm rot="16200000">
            <a:off x="2849289" y="3621668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84835" y="3705521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12,0%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37"/>
          <p:cNvSpPr>
            <a:spLocks noChangeArrowheads="1"/>
          </p:cNvSpPr>
          <p:nvPr/>
        </p:nvSpPr>
        <p:spPr bwMode="auto">
          <a:xfrm rot="16200000">
            <a:off x="1524485" y="1266030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60031" y="1349883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5,9%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37"/>
          <p:cNvSpPr>
            <a:spLocks noChangeArrowheads="1"/>
          </p:cNvSpPr>
          <p:nvPr/>
        </p:nvSpPr>
        <p:spPr bwMode="auto">
          <a:xfrm rot="5400000">
            <a:off x="4239026" y="3909700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FF5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74572" y="4360377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12,6%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2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27538" y="5318968"/>
            <a:ext cx="136842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/>
              <a:t>  </a:t>
            </a:r>
            <a:endParaRPr lang="ru-RU" alt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229663593"/>
              </p:ext>
            </p:extLst>
          </p:nvPr>
        </p:nvGraphicFramePr>
        <p:xfrm>
          <a:off x="323528" y="972140"/>
          <a:ext cx="8856984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1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27538" y="5318968"/>
            <a:ext cx="136842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/>
              <a:t>  </a:t>
            </a:r>
            <a:endParaRPr lang="ru-RU" altLang="ru-RU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076825" y="3213100"/>
            <a:ext cx="374332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347864" y="980728"/>
            <a:ext cx="5904656" cy="5904656"/>
            <a:chOff x="2843808" y="764704"/>
            <a:chExt cx="5904656" cy="590465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6812" b="89646" l="8174" r="92371">
                          <a14:foregroundMark x1="44414" y1="7357" x2="48229" y2="7084"/>
                          <a14:foregroundMark x1="92371" y1="47684" x2="91281" y2="49046"/>
                          <a14:foregroundMark x1="8174" y1="62398" x2="8174" y2="640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43808" y="764704"/>
              <a:ext cx="5904656" cy="5904656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 rot="20644450">
              <a:off x="5827938" y="1424470"/>
              <a:ext cx="1512168" cy="5258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rot="20446903">
              <a:off x="3967059" y="1999813"/>
              <a:ext cx="1512168" cy="5258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год</a:t>
              </a:r>
              <a:endPara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94754" y="2837751"/>
              <a:ext cx="1373212" cy="89446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396" b="89505" l="4297" r="52148">
                          <a14:foregroundMark x1="4297" y1="26237" x2="4297" y2="26237"/>
                          <a14:foregroundMark x1="23047" y1="11244" x2="26367" y2="8396"/>
                          <a14:foregroundMark x1="47266" y1="64618" x2="52148" y2="61769"/>
                          <a14:foregroundMark x1="49414" y1="43328" x2="52148" y2="41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811"/>
            <a:stretch/>
          </p:blipFill>
          <p:spPr>
            <a:xfrm>
              <a:off x="3635896" y="3717451"/>
              <a:ext cx="854469" cy="990543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6846675" y="2668395"/>
              <a:ext cx="648072" cy="4324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84,5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739094" y="3524378"/>
              <a:ext cx="648072" cy="4324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102,2</a:t>
              </a: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395536" y="4992342"/>
            <a:ext cx="3417066" cy="14406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поступлением разовых платежей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оказания платных услуг и увеличением поступлений от денежных взысканий (штрафов)</a:t>
            </a:r>
            <a:endParaRPr lang="ru-RU" alt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"/>
          <p:cNvSpPr>
            <a:spLocks noChangeArrowheads="1"/>
          </p:cNvSpPr>
          <p:nvPr/>
        </p:nvSpPr>
        <p:spPr bwMode="auto">
          <a:xfrm>
            <a:off x="7525097" y="836712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37"/>
          <p:cNvSpPr>
            <a:spLocks noChangeArrowheads="1"/>
          </p:cNvSpPr>
          <p:nvPr/>
        </p:nvSpPr>
        <p:spPr bwMode="auto">
          <a:xfrm rot="16200000">
            <a:off x="486884" y="2175529"/>
            <a:ext cx="3036688" cy="1692190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33210" y="2090983"/>
            <a:ext cx="1383247" cy="545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20,9%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4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Федеральные и региональные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средства,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поступившие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543812" y="1122357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xmlns="" val="793816922"/>
              </p:ext>
            </p:extLst>
          </p:nvPr>
        </p:nvGraphicFramePr>
        <p:xfrm>
          <a:off x="900113" y="980728"/>
          <a:ext cx="6719887" cy="436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928661" y="4901711"/>
            <a:ext cx="6523063" cy="384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средства: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858148" y="4929198"/>
            <a:ext cx="821732" cy="34100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2363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57290" y="5429264"/>
            <a:ext cx="6022996" cy="2686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городских округов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357290" y="5857892"/>
            <a:ext cx="6022995" cy="3125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городских округов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858148" y="5429264"/>
            <a:ext cx="785818" cy="2686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705,4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7290" y="6286520"/>
            <a:ext cx="6022995" cy="3125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8148" y="5857892"/>
            <a:ext cx="785818" cy="2686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1655,2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58148" y="6286520"/>
            <a:ext cx="785818" cy="2686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</a:p>
        </p:txBody>
      </p:sp>
      <p:sp>
        <p:nvSpPr>
          <p:cNvPr id="17" name="AutoShape 37"/>
          <p:cNvSpPr>
            <a:spLocks noChangeArrowheads="1"/>
          </p:cNvSpPr>
          <p:nvPr/>
        </p:nvSpPr>
        <p:spPr bwMode="auto">
          <a:xfrm rot="16200000">
            <a:off x="7261997" y="2812842"/>
            <a:ext cx="1724147" cy="1008140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40352" y="2741811"/>
            <a:ext cx="824083" cy="53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13,1%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5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поступлений,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направленных в бюджет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620000" y="1010280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1043608" y="4005064"/>
          <a:ext cx="4385648" cy="392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408324" y="5709214"/>
            <a:ext cx="923265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2483768" y="5709214"/>
            <a:ext cx="146602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3559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6368770" y="1772816"/>
            <a:ext cx="2546603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области образования</a:t>
            </a: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6347521" y="2239710"/>
            <a:ext cx="256785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области социальной политики</a:t>
            </a:r>
            <a:endParaRPr lang="ru-RU" alt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6349306" y="2706628"/>
            <a:ext cx="261518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бюджетным учреждениям на заработную плату и ТЭР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6357950" y="3510883"/>
            <a:ext cx="2546603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</a:t>
            </a:r>
            <a:endParaRPr lang="ru-RU" alt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6357950" y="3868073"/>
            <a:ext cx="2615181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деятельность</a:t>
            </a:r>
            <a:endParaRPr lang="ru-RU" alt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6348537" y="4280471"/>
            <a:ext cx="2615181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городской среды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2"/>
          <p:cNvSpPr>
            <a:spLocks noChangeArrowheads="1"/>
          </p:cNvSpPr>
          <p:nvPr/>
        </p:nvSpPr>
        <p:spPr bwMode="auto">
          <a:xfrm>
            <a:off x="6357950" y="4725329"/>
            <a:ext cx="2615181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1600" b="1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  <a:endParaRPr lang="ru-RU" altLang="ru-RU" sz="1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6357950" y="5368271"/>
            <a:ext cx="2615181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сфере культуры</a:t>
            </a:r>
            <a:endParaRPr lang="ru-RU" alt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3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13979</TotalTime>
  <Words>879</Words>
  <Application>Microsoft Office PowerPoint</Application>
  <PresentationFormat>Экран (4:3)</PresentationFormat>
  <Paragraphs>250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U_Fin_Sol</cp:lastModifiedBy>
  <cp:revision>487</cp:revision>
  <cp:lastPrinted>2019-05-15T07:50:00Z</cp:lastPrinted>
  <dcterms:created xsi:type="dcterms:W3CDTF">2015-01-18T17:30:07Z</dcterms:created>
  <dcterms:modified xsi:type="dcterms:W3CDTF">2020-06-09T04:37:52Z</dcterms:modified>
</cp:coreProperties>
</file>