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7" r:id="rId2"/>
    <p:sldId id="266" r:id="rId3"/>
    <p:sldId id="268" r:id="rId4"/>
    <p:sldId id="269" r:id="rId5"/>
    <p:sldId id="267" r:id="rId6"/>
    <p:sldId id="265" r:id="rId7"/>
    <p:sldId id="261" r:id="rId8"/>
    <p:sldId id="264" r:id="rId9"/>
    <p:sldId id="262" r:id="rId10"/>
    <p:sldId id="263" r:id="rId11"/>
  </p:sldIdLst>
  <p:sldSz cx="12192000" cy="6858000"/>
  <p:notesSz cx="6858000" cy="9144000"/>
  <p:embeddedFontLst>
    <p:embeddedFont>
      <p:font typeface="Calibri Light" panose="020F0302020204030204" pitchFamily="34" charset="0"/>
      <p:regular r:id="rId12"/>
      <p:italic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4A22B-5592-4F07-BFBF-6BABDA244C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C7D3B-2A4E-4B9D-9C91-2AE0B00AD8D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359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4A22B-5592-4F07-BFBF-6BABDA244C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C7D3B-2A4E-4B9D-9C91-2AE0B00AD8D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0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4A22B-5592-4F07-BFBF-6BABDA244C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C7D3B-2A4E-4B9D-9C91-2AE0B00AD8D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6703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905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4A22B-5592-4F07-BFBF-6BABDA244C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C7D3B-2A4E-4B9D-9C91-2AE0B00AD8D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258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4A22B-5592-4F07-BFBF-6BABDA244C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C7D3B-2A4E-4B9D-9C91-2AE0B00AD8D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178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4A22B-5592-4F07-BFBF-6BABDA244C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C7D3B-2A4E-4B9D-9C91-2AE0B00AD8D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314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4A22B-5592-4F07-BFBF-6BABDA244C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C7D3B-2A4E-4B9D-9C91-2AE0B00AD8D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832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4A22B-5592-4F07-BFBF-6BABDA244C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C7D3B-2A4E-4B9D-9C91-2AE0B00AD8D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098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4A22B-5592-4F07-BFBF-6BABDA244C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C7D3B-2A4E-4B9D-9C91-2AE0B00AD8D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489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4A22B-5592-4F07-BFBF-6BABDA244C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C7D3B-2A4E-4B9D-9C91-2AE0B00AD8D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870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4A22B-5592-4F07-BFBF-6BABDA244C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C7D3B-2A4E-4B9D-9C91-2AE0B00AD8D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305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C4A22B-5592-4F07-BFBF-6BABDA244C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6C7D3B-2A4E-4B9D-9C91-2AE0B00AD8D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523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="" xmlns:a16="http://schemas.microsoft.com/office/drawing/2014/main" id="{36283C0A-1CE2-4157-BC7E-D2D8DB7D34E6}"/>
              </a:ext>
            </a:extLst>
          </p:cNvPr>
          <p:cNvSpPr txBox="1">
            <a:spLocks/>
          </p:cNvSpPr>
          <p:nvPr/>
        </p:nvSpPr>
        <p:spPr>
          <a:xfrm>
            <a:off x="737324" y="4461979"/>
            <a:ext cx="1077395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 dirty="0" smtClean="0">
                <a:solidFill>
                  <a:prstClr val="white"/>
                </a:solidFill>
                <a:latin typeface="Bebas Neue Bold" panose="020B0606020202050201" pitchFamily="34" charset="-52"/>
              </a:rPr>
              <a:t>Как вовлекать молодежь в гражданские инициативы</a:t>
            </a:r>
            <a:endParaRPr lang="ru-RU" sz="5400" dirty="0">
              <a:solidFill>
                <a:prstClr val="white"/>
              </a:solidFill>
              <a:latin typeface="Bebas Neue Bold" panose="020B0606020202050201" pitchFamily="34" charset="-52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3978" y="353932"/>
            <a:ext cx="2608022" cy="2662298"/>
          </a:xfrm>
          <a:prstGeom prst="rect">
            <a:avLst/>
          </a:prstGeom>
        </p:spPr>
      </p:pic>
      <p:sp>
        <p:nvSpPr>
          <p:cNvPr id="7" name="Заголовок 1">
            <a:extLst>
              <a:ext uri="{FF2B5EF4-FFF2-40B4-BE49-F238E27FC236}">
                <a16:creationId xmlns="" xmlns:a16="http://schemas.microsoft.com/office/drawing/2014/main" id="{36283C0A-1CE2-4157-BC7E-D2D8DB7D34E6}"/>
              </a:ext>
            </a:extLst>
          </p:cNvPr>
          <p:cNvSpPr txBox="1">
            <a:spLocks/>
          </p:cNvSpPr>
          <p:nvPr/>
        </p:nvSpPr>
        <p:spPr>
          <a:xfrm>
            <a:off x="737324" y="847034"/>
            <a:ext cx="1077395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solidFill>
                  <a:prstClr val="white"/>
                </a:solidFill>
                <a:latin typeface="Exo 2.0" panose="00000500000000000000" pitchFamily="50" charset="-52"/>
              </a:rPr>
              <a:t>Спикер: </a:t>
            </a:r>
            <a:r>
              <a:rPr lang="ru-RU" sz="2800" dirty="0">
                <a:solidFill>
                  <a:prstClr val="white"/>
                </a:solidFill>
                <a:latin typeface="Exo 2.0" panose="00000500000000000000" pitchFamily="50" charset="-52"/>
              </a:rPr>
              <a:t>Э</a:t>
            </a:r>
            <a:r>
              <a:rPr lang="ru-RU" sz="2800" dirty="0" smtClean="0">
                <a:solidFill>
                  <a:prstClr val="white"/>
                </a:solidFill>
                <a:latin typeface="Exo 2.0" panose="00000500000000000000" pitchFamily="50" charset="-52"/>
              </a:rPr>
              <a:t>йсмонт Никита Геннадьевич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091" y="808934"/>
            <a:ext cx="1395046" cy="139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519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61778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8085" y="2224454"/>
            <a:ext cx="6571346" cy="3705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7499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37312" y="1574363"/>
            <a:ext cx="743243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Exo 2.0" panose="00000500000000000000" pitchFamily="50" charset="-52"/>
              </a:rPr>
              <a:t>«Самое большое в истории поколение молодых людей собирается унаследовать мир, в котором царят глобальный кризис обучения и [нехватка] навыков. Частные компании должны сотрудничать с правительствами, чтобы помочь устранить этот недостаток навыков и предоставить молодым людям возможности, необходимые для реализации их потенциала. Возможности безграничны, а решение не терпит отлагательств»</a:t>
            </a:r>
            <a:r>
              <a:rPr lang="ru-RU" dirty="0" smtClean="0">
                <a:solidFill>
                  <a:schemeClr val="bg1"/>
                </a:solidFill>
                <a:latin typeface="Exo 2.0" panose="00000500000000000000" pitchFamily="50" charset="-52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Exo 2.0" panose="00000500000000000000" pitchFamily="50" charset="-52"/>
              </a:rPr>
            </a:br>
            <a:r>
              <a:rPr lang="ru-RU" dirty="0" smtClean="0">
                <a:solidFill>
                  <a:schemeClr val="bg1"/>
                </a:solidFill>
                <a:latin typeface="Exo 2.0" panose="00000500000000000000" pitchFamily="50" charset="-52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Exo 2.0" panose="00000500000000000000" pitchFamily="50" charset="-52"/>
              </a:rPr>
            </a:br>
            <a:endParaRPr lang="ru-RU" dirty="0">
              <a:solidFill>
                <a:schemeClr val="bg1"/>
              </a:solidFill>
              <a:latin typeface="Exo 2.0" panose="00000500000000000000" pitchFamily="50" charset="-52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804262" y="4482358"/>
            <a:ext cx="60256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i="1" dirty="0" smtClean="0">
                <a:solidFill>
                  <a:schemeClr val="bg1"/>
                </a:solidFill>
                <a:latin typeface="Exo 2.0" panose="00000500000000000000" pitchFamily="50" charset="-52"/>
              </a:rPr>
              <a:t>Генриетта Фор, </a:t>
            </a:r>
          </a:p>
          <a:p>
            <a:pPr algn="r"/>
            <a:r>
              <a:rPr lang="ru-RU" i="1" dirty="0" smtClean="0">
                <a:solidFill>
                  <a:schemeClr val="bg1"/>
                </a:solidFill>
                <a:latin typeface="Exo 2.0" panose="00000500000000000000" pitchFamily="50" charset="-52"/>
              </a:rPr>
              <a:t>исполнительный директор</a:t>
            </a:r>
          </a:p>
          <a:p>
            <a:pPr algn="r"/>
            <a:r>
              <a:rPr lang="ru-RU" i="1" dirty="0" smtClean="0">
                <a:solidFill>
                  <a:schemeClr val="bg1"/>
                </a:solidFill>
                <a:latin typeface="Exo 2.0" panose="00000500000000000000" pitchFamily="50" charset="-52"/>
              </a:rPr>
              <a:t> Детского фонда ООН (ЮНИСЕФ):</a:t>
            </a:r>
          </a:p>
          <a:p>
            <a:pPr algn="r"/>
            <a:endParaRPr lang="ru-RU" i="1" dirty="0" smtClean="0">
              <a:solidFill>
                <a:schemeClr val="bg1"/>
              </a:solidFill>
              <a:latin typeface="Exo 2.0" panose="00000500000000000000" pitchFamily="50" charset="-52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409700" y="2176461"/>
            <a:ext cx="714375" cy="7143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64321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24682" y="829153"/>
            <a:ext cx="74478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0" dirty="0" smtClean="0">
                <a:solidFill>
                  <a:schemeClr val="bg1"/>
                </a:solidFill>
                <a:effectLst/>
                <a:latin typeface="Exo 2.0" panose="00000500000000000000" pitchFamily="50" charset="-52"/>
              </a:rPr>
              <a:t>ПЕРВОЕ В РОССИИ ИССЛЕДОВАНИЕ ВОВЛЕЧЕННОСТИ</a:t>
            </a:r>
          </a:p>
          <a:p>
            <a:r>
              <a:rPr lang="ru-RU" b="1" i="0" dirty="0" smtClean="0">
                <a:solidFill>
                  <a:schemeClr val="bg1"/>
                </a:solidFill>
                <a:effectLst/>
                <a:latin typeface="Exo 2.0" panose="00000500000000000000" pitchFamily="50" charset="-52"/>
              </a:rPr>
              <a:t>РОССИЙСКИХ НКО В ЦИФРОВУЮ ТРАНСФОРМАЦИЮ</a:t>
            </a:r>
            <a:endParaRPr lang="ru-RU" b="0" i="0" dirty="0" smtClean="0">
              <a:solidFill>
                <a:schemeClr val="bg1"/>
              </a:solidFill>
              <a:effectLst/>
              <a:latin typeface="Exo 2.0" panose="00000500000000000000" pitchFamily="50" charset="-52"/>
            </a:endParaRPr>
          </a:p>
          <a:p>
            <a:endParaRPr lang="ru-RU" dirty="0" smtClean="0">
              <a:solidFill>
                <a:schemeClr val="bg1"/>
              </a:solidFill>
              <a:latin typeface="Exo 2.0" panose="00000500000000000000" pitchFamily="50" charset="-52"/>
            </a:endParaRPr>
          </a:p>
          <a:p>
            <a:endParaRPr lang="ru-RU" dirty="0">
              <a:solidFill>
                <a:schemeClr val="bg1"/>
              </a:solidFill>
              <a:latin typeface="Exo 2.0" panose="00000500000000000000" pitchFamily="50" charset="-52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432" y="1828799"/>
            <a:ext cx="5743575" cy="43910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1507" y="1800224"/>
            <a:ext cx="5767109" cy="4448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5208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1737" y="823912"/>
            <a:ext cx="7248525" cy="521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3994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5588760"/>
              </p:ext>
            </p:extLst>
          </p:nvPr>
        </p:nvGraphicFramePr>
        <p:xfrm>
          <a:off x="2289175" y="2138891"/>
          <a:ext cx="7483475" cy="2021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64000"/>
                <a:gridCol w="3419475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err="1" smtClean="0">
                          <a:solidFill>
                            <a:schemeClr val="bg1"/>
                          </a:solidFill>
                          <a:latin typeface="Exo 2.0" panose="00000500000000000000" pitchFamily="50" charset="-52"/>
                        </a:rPr>
                        <a:t>Бумеры</a:t>
                      </a:r>
                      <a:r>
                        <a:rPr lang="ru-RU" dirty="0" smtClean="0">
                          <a:solidFill>
                            <a:schemeClr val="bg1"/>
                          </a:solidFill>
                          <a:latin typeface="Exo 2.0" panose="00000500000000000000" pitchFamily="50" charset="-52"/>
                        </a:rPr>
                        <a:t> (Х)</a:t>
                      </a:r>
                      <a:endParaRPr lang="ru-RU" dirty="0">
                        <a:solidFill>
                          <a:schemeClr val="bg1"/>
                        </a:solidFill>
                        <a:latin typeface="Exo 2.0" panose="00000500000000000000" pitchFamily="50" charset="-5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  <a:latin typeface="Exo 2.0" panose="00000500000000000000" pitchFamily="50" charset="-52"/>
                        </a:rPr>
                        <a:t>Ранее 1980</a:t>
                      </a:r>
                      <a:endParaRPr lang="ru-RU" dirty="0">
                        <a:solidFill>
                          <a:schemeClr val="bg1"/>
                        </a:solidFill>
                        <a:latin typeface="Exo 2.0" panose="00000500000000000000" pitchFamily="50" charset="-5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err="1" smtClean="0">
                          <a:solidFill>
                            <a:schemeClr val="bg1"/>
                          </a:solidFill>
                          <a:latin typeface="Exo 2.0" panose="00000500000000000000" pitchFamily="50" charset="-52"/>
                        </a:rPr>
                        <a:t>Миллениалы</a:t>
                      </a:r>
                      <a:r>
                        <a:rPr lang="ru-RU" dirty="0" smtClean="0">
                          <a:solidFill>
                            <a:schemeClr val="bg1"/>
                          </a:solidFill>
                          <a:latin typeface="Exo 2.0" panose="00000500000000000000" pitchFamily="50" charset="-52"/>
                        </a:rPr>
                        <a:t> (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  <a:latin typeface="Exo 2.0" panose="00000500000000000000" pitchFamily="50" charset="-52"/>
                        </a:rPr>
                        <a:t>Y)</a:t>
                      </a:r>
                      <a:endParaRPr lang="ru-RU" dirty="0" smtClean="0">
                        <a:solidFill>
                          <a:schemeClr val="bg1"/>
                        </a:solidFill>
                        <a:latin typeface="Exo 2.0" panose="00000500000000000000" pitchFamily="50" charset="-52"/>
                      </a:endParaRPr>
                    </a:p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  <a:latin typeface="Exo 2.0" panose="00000500000000000000" pitchFamily="50" charset="-52"/>
                        </a:rPr>
                        <a:t> </a:t>
                      </a:r>
                      <a:endParaRPr lang="ru-RU" dirty="0">
                        <a:solidFill>
                          <a:schemeClr val="bg1"/>
                        </a:solidFill>
                        <a:latin typeface="Exo 2.0" panose="00000500000000000000" pitchFamily="50" charset="-5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  <a:latin typeface="Exo 2.0" panose="00000500000000000000" pitchFamily="50" charset="-52"/>
                        </a:rPr>
                        <a:t>Начало</a:t>
                      </a:r>
                      <a:r>
                        <a:rPr lang="ru-RU" baseline="0" dirty="0" smtClean="0">
                          <a:solidFill>
                            <a:schemeClr val="bg1"/>
                          </a:solidFill>
                          <a:latin typeface="Exo 2.0" panose="00000500000000000000" pitchFamily="50" charset="-52"/>
                        </a:rPr>
                        <a:t> 80х-середина 90х</a:t>
                      </a:r>
                      <a:endParaRPr lang="ru-RU" dirty="0">
                        <a:solidFill>
                          <a:schemeClr val="bg1"/>
                        </a:solidFill>
                        <a:latin typeface="Exo 2.0" panose="00000500000000000000" pitchFamily="50" charset="-5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err="1" smtClean="0">
                          <a:solidFill>
                            <a:schemeClr val="bg1"/>
                          </a:solidFill>
                          <a:latin typeface="Exo 2.0" panose="00000500000000000000" pitchFamily="50" charset="-52"/>
                        </a:rPr>
                        <a:t>Зумеры</a:t>
                      </a:r>
                      <a:r>
                        <a:rPr lang="ru-RU" dirty="0" smtClean="0">
                          <a:solidFill>
                            <a:schemeClr val="bg1"/>
                          </a:solidFill>
                          <a:latin typeface="Exo 2.0" panose="00000500000000000000" pitchFamily="50" charset="-52"/>
                        </a:rPr>
                        <a:t> 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  <a:latin typeface="Exo 2.0" panose="00000500000000000000" pitchFamily="50" charset="-52"/>
                        </a:rPr>
                        <a:t>(Z)</a:t>
                      </a:r>
                      <a:endParaRPr lang="ru-RU" dirty="0" smtClean="0">
                        <a:solidFill>
                          <a:schemeClr val="bg1"/>
                        </a:solidFill>
                        <a:latin typeface="Exo 2.0" panose="00000500000000000000" pitchFamily="50" charset="-52"/>
                      </a:endParaRPr>
                    </a:p>
                    <a:p>
                      <a:endParaRPr lang="ru-RU" dirty="0">
                        <a:solidFill>
                          <a:schemeClr val="bg1"/>
                        </a:solidFill>
                        <a:latin typeface="Exo 2.0" panose="00000500000000000000" pitchFamily="50" charset="-5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  <a:latin typeface="Exo 2.0" panose="00000500000000000000" pitchFamily="50" charset="-52"/>
                        </a:rPr>
                        <a:t>Конец</a:t>
                      </a:r>
                      <a:r>
                        <a:rPr lang="ru-RU" baseline="0" dirty="0" smtClean="0">
                          <a:solidFill>
                            <a:schemeClr val="bg1"/>
                          </a:solidFill>
                          <a:latin typeface="Exo 2.0" panose="00000500000000000000" pitchFamily="50" charset="-52"/>
                        </a:rPr>
                        <a:t> 90х-2010</a:t>
                      </a:r>
                      <a:endParaRPr lang="ru-RU" dirty="0">
                        <a:solidFill>
                          <a:schemeClr val="bg1"/>
                        </a:solidFill>
                        <a:latin typeface="Exo 2.0" panose="00000500000000000000" pitchFamily="50" charset="-5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  <a:latin typeface="Exo 2.0" panose="00000500000000000000" pitchFamily="50" charset="-52"/>
                        </a:rPr>
                        <a:t>Альфа</a:t>
                      </a:r>
                      <a:endParaRPr lang="ru-RU" dirty="0">
                        <a:solidFill>
                          <a:schemeClr val="bg1"/>
                        </a:solidFill>
                        <a:latin typeface="Exo 2.0" panose="00000500000000000000" pitchFamily="50" charset="-5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  <a:latin typeface="Exo 2.0" panose="00000500000000000000" pitchFamily="50" charset="-52"/>
                        </a:rPr>
                        <a:t>После 2010</a:t>
                      </a:r>
                      <a:endParaRPr lang="ru-RU" dirty="0">
                        <a:solidFill>
                          <a:schemeClr val="bg1"/>
                        </a:solidFill>
                        <a:latin typeface="Exo 2.0" panose="00000500000000000000" pitchFamily="50" charset="-5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7670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39007" y="1562578"/>
            <a:ext cx="743243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0" dirty="0" smtClean="0">
                <a:solidFill>
                  <a:schemeClr val="bg1"/>
                </a:solidFill>
                <a:effectLst/>
                <a:latin typeface="Exo 2.0" panose="00000500000000000000" pitchFamily="50" charset="-52"/>
              </a:rPr>
              <a:t>Исследование компании </a:t>
            </a:r>
            <a:r>
              <a:rPr lang="ru-RU" b="1" i="0" dirty="0" err="1" smtClean="0">
                <a:solidFill>
                  <a:schemeClr val="bg1"/>
                </a:solidFill>
                <a:effectLst/>
                <a:latin typeface="Exo 2.0" panose="00000500000000000000" pitchFamily="50" charset="-52"/>
              </a:rPr>
              <a:t>Dell</a:t>
            </a:r>
            <a:endParaRPr lang="ru-RU" b="1" i="0" dirty="0" smtClean="0">
              <a:solidFill>
                <a:schemeClr val="bg1"/>
              </a:solidFill>
              <a:effectLst/>
              <a:latin typeface="Exo 2.0" panose="00000500000000000000" pitchFamily="50" charset="-52"/>
            </a:endParaRPr>
          </a:p>
          <a:p>
            <a:endParaRPr lang="ru-RU" b="0" i="0" dirty="0" smtClean="0">
              <a:solidFill>
                <a:schemeClr val="bg1"/>
              </a:solidFill>
              <a:effectLst/>
              <a:latin typeface="Exo 2.0" panose="00000500000000000000" pitchFamily="50" charset="-52"/>
            </a:endParaRPr>
          </a:p>
          <a:p>
            <a:endParaRPr lang="ru-RU" dirty="0" smtClean="0">
              <a:solidFill>
                <a:schemeClr val="bg1"/>
              </a:solidFill>
              <a:latin typeface="Exo 2.0" panose="00000500000000000000" pitchFamily="50" charset="-52"/>
            </a:endParaRPr>
          </a:p>
          <a:p>
            <a:endParaRPr lang="ru-RU" dirty="0">
              <a:solidFill>
                <a:schemeClr val="bg1"/>
              </a:solidFill>
              <a:latin typeface="Exo 2.0" panose="00000500000000000000" pitchFamily="50" charset="-52"/>
            </a:endParaRPr>
          </a:p>
          <a:p>
            <a:r>
              <a:rPr lang="ru-RU" b="0" i="0" dirty="0" smtClean="0">
                <a:solidFill>
                  <a:schemeClr val="bg1"/>
                </a:solidFill>
                <a:effectLst/>
                <a:latin typeface="Exo 2.0" panose="00000500000000000000" pitchFamily="50" charset="-52"/>
              </a:rPr>
              <a:t>среди возрастной категории 16 лет — 23 года в 17 странах мира, показало, что молодежь очень рано начинает трудовую деятельность (у 83% уже был опыт). У «альф» начинать зарабатывать как можно раньше — тоже уже норма, правда, многие в силу своего возраста пока не могут справиться без помощи родителей.</a:t>
            </a:r>
            <a:r>
              <a:rPr lang="ru-RU" dirty="0" smtClean="0">
                <a:solidFill>
                  <a:schemeClr val="bg1"/>
                </a:solidFill>
                <a:latin typeface="Exo 2.0" panose="00000500000000000000" pitchFamily="50" charset="-52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Exo 2.0" panose="00000500000000000000" pitchFamily="50" charset="-52"/>
              </a:rPr>
            </a:br>
            <a:r>
              <a:rPr lang="ru-RU" dirty="0" smtClean="0">
                <a:solidFill>
                  <a:schemeClr val="bg1"/>
                </a:solidFill>
                <a:latin typeface="Exo 2.0" panose="00000500000000000000" pitchFamily="50" charset="-52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Exo 2.0" panose="00000500000000000000" pitchFamily="50" charset="-52"/>
              </a:rPr>
            </a:br>
            <a:endParaRPr lang="ru-RU" dirty="0">
              <a:solidFill>
                <a:schemeClr val="bg1"/>
              </a:solidFill>
              <a:latin typeface="Exo 2.0" panose="00000500000000000000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7495666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9069" y="1679331"/>
            <a:ext cx="5299819" cy="4814154"/>
          </a:xfrm>
          <a:prstGeom prst="rect">
            <a:avLst/>
          </a:prstGeom>
        </p:spPr>
      </p:pic>
      <p:sp>
        <p:nvSpPr>
          <p:cNvPr id="3" name="Заголовок 1">
            <a:extLst>
              <a:ext uri="{FF2B5EF4-FFF2-40B4-BE49-F238E27FC236}">
                <a16:creationId xmlns="" xmlns:a16="http://schemas.microsoft.com/office/drawing/2014/main" id="{36283C0A-1CE2-4157-BC7E-D2D8DB7D34E6}"/>
              </a:ext>
            </a:extLst>
          </p:cNvPr>
          <p:cNvSpPr txBox="1">
            <a:spLocks/>
          </p:cNvSpPr>
          <p:nvPr/>
        </p:nvSpPr>
        <p:spPr>
          <a:xfrm>
            <a:off x="1062639" y="432898"/>
            <a:ext cx="1077395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prstClr val="white"/>
                </a:solidFill>
                <a:latin typeface="Exo 2.0" panose="00000500000000000000" pitchFamily="50" charset="-52"/>
              </a:rPr>
              <a:t>ТОП-10 навыков по данным Всемирного экономического форума</a:t>
            </a:r>
            <a:endParaRPr lang="ru-RU" sz="2400" b="1" dirty="0" smtClean="0">
              <a:solidFill>
                <a:prstClr val="white"/>
              </a:solidFill>
              <a:latin typeface="Exo 2.0" panose="00000500000000000000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2845829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554" y="1842354"/>
            <a:ext cx="10658475" cy="3419475"/>
          </a:xfrm>
          <a:prstGeom prst="rect">
            <a:avLst/>
          </a:prstGeom>
        </p:spPr>
      </p:pic>
      <p:sp>
        <p:nvSpPr>
          <p:cNvPr id="3" name="Заголовок 1">
            <a:extLst>
              <a:ext uri="{FF2B5EF4-FFF2-40B4-BE49-F238E27FC236}">
                <a16:creationId xmlns="" xmlns:a16="http://schemas.microsoft.com/office/drawing/2014/main" id="{36283C0A-1CE2-4157-BC7E-D2D8DB7D34E6}"/>
              </a:ext>
            </a:extLst>
          </p:cNvPr>
          <p:cNvSpPr txBox="1">
            <a:spLocks/>
          </p:cNvSpPr>
          <p:nvPr/>
        </p:nvSpPr>
        <p:spPr>
          <a:xfrm>
            <a:off x="1141769" y="388936"/>
            <a:ext cx="1077395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prstClr val="white"/>
                </a:solidFill>
                <a:latin typeface="Exo 2.0" panose="00000500000000000000" pitchFamily="50" charset="-52"/>
              </a:rPr>
              <a:t>«Новые» навыки для успешной </a:t>
            </a:r>
            <a:r>
              <a:rPr lang="ru-RU" sz="2400" b="1" dirty="0" err="1" smtClean="0">
                <a:solidFill>
                  <a:prstClr val="white"/>
                </a:solidFill>
                <a:latin typeface="Exo 2.0" panose="00000500000000000000" pitchFamily="50" charset="-52"/>
              </a:rPr>
              <a:t>детялеьности</a:t>
            </a:r>
            <a:r>
              <a:rPr lang="ru-RU" sz="2400" b="1" dirty="0" smtClean="0">
                <a:solidFill>
                  <a:prstClr val="white"/>
                </a:solidFill>
                <a:latin typeface="Exo 2.0" panose="00000500000000000000" pitchFamily="50" charset="-5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441403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29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136</Words>
  <Application>Microsoft Office PowerPoint</Application>
  <PresentationFormat>Широкоэкранный</PresentationFormat>
  <Paragraphs>24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Calibri Light</vt:lpstr>
      <vt:lpstr>Bebas Neue Bold</vt:lpstr>
      <vt:lpstr>Calibri</vt:lpstr>
      <vt:lpstr>Exo 2.0</vt:lpstr>
      <vt:lpstr>Arial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Молодёжная Палата</dc:creator>
  <cp:lastModifiedBy>Молодёжная Палата</cp:lastModifiedBy>
  <cp:revision>10</cp:revision>
  <dcterms:created xsi:type="dcterms:W3CDTF">2021-04-21T03:52:34Z</dcterms:created>
  <dcterms:modified xsi:type="dcterms:W3CDTF">2021-04-21T08:34:02Z</dcterms:modified>
</cp:coreProperties>
</file>