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charts/style2.xml" ContentType="application/vnd.ms-office.chart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diagrams/layout3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charts/style3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Default Extension="wdp" ContentType="image/vnd.ms-photo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diagrams/layout2.xml" ContentType="application/vnd.openxmlformats-officedocument.drawingml.diagramLayou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306" r:id="rId2"/>
    <p:sldId id="307" r:id="rId3"/>
    <p:sldId id="292" r:id="rId4"/>
    <p:sldId id="327" r:id="rId5"/>
    <p:sldId id="299" r:id="rId6"/>
    <p:sldId id="269" r:id="rId7"/>
    <p:sldId id="311" r:id="rId8"/>
    <p:sldId id="286" r:id="rId9"/>
    <p:sldId id="272" r:id="rId10"/>
    <p:sldId id="330" r:id="rId11"/>
    <p:sldId id="274" r:id="rId12"/>
    <p:sldId id="295" r:id="rId13"/>
    <p:sldId id="322" r:id="rId14"/>
    <p:sldId id="321" r:id="rId15"/>
    <p:sldId id="320" r:id="rId16"/>
    <p:sldId id="323" r:id="rId17"/>
    <p:sldId id="281" r:id="rId18"/>
    <p:sldId id="282" r:id="rId19"/>
    <p:sldId id="317" r:id="rId20"/>
    <p:sldId id="319" r:id="rId21"/>
    <p:sldId id="278" r:id="rId22"/>
    <p:sldId id="331" r:id="rId23"/>
    <p:sldId id="305" r:id="rId24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FF00"/>
    <a:srgbClr val="260DE3"/>
    <a:srgbClr val="FF5050"/>
    <a:srgbClr val="FF3B3B"/>
    <a:srgbClr val="E5F0F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0" autoAdjust="0"/>
    <p:restoredTop sz="94662" autoAdjust="0"/>
  </p:normalViewPr>
  <p:slideViewPr>
    <p:cSldViewPr>
      <p:cViewPr varScale="1">
        <p:scale>
          <a:sx n="105" d="100"/>
          <a:sy n="105" d="100"/>
        </p:scale>
        <p:origin x="-115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4.xlsx"/><Relationship Id="rId4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1477821727622665E-2"/>
          <c:y val="2.9297628674681851E-2"/>
          <c:w val="0.9785221782723752"/>
          <c:h val="0.86945693898711152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2.3430350975588182E-2"/>
                  <c:y val="1.331710394303717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4 185,9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42E-4AC1-81B0-F826F016B0B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#,##0.00">
                  <c:v>4185.9000000000005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EA3-4F47-8BAB-0D8D4AFC214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dLbls>
            <c:dLbl>
              <c:idx val="1"/>
              <c:layout>
                <c:manualLayout>
                  <c:x val="2.3430350975588085E-2"/>
                  <c:y val="7.9902623658223999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4 197,1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42E-4AC1-81B0-F826F016B0B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Лист1!$C$2:$C$4</c:f>
              <c:numCache>
                <c:formatCode>#,##0.00</c:formatCode>
                <c:ptCount val="3"/>
                <c:pt idx="1">
                  <c:v>3770.4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EA3-4F47-8BAB-0D8D4AFC214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42E-4AC1-81B0-F826F016B0B5}"/>
            </c:ext>
          </c:extLst>
        </c:ser>
        <c:dLbls>
          <c:showVal val="1"/>
        </c:dLbls>
        <c:gapWidth val="79"/>
        <c:shape val="cylinder"/>
        <c:axId val="71566080"/>
        <c:axId val="71567616"/>
        <c:axId val="0"/>
      </c:bar3DChart>
      <c:catAx>
        <c:axId val="7156608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1567616"/>
        <c:crosses val="autoZero"/>
        <c:auto val="1"/>
        <c:lblAlgn val="ctr"/>
        <c:lblOffset val="100"/>
      </c:catAx>
      <c:valAx>
        <c:axId val="71567616"/>
        <c:scaling>
          <c:orientation val="minMax"/>
        </c:scaling>
        <c:delete val="1"/>
        <c:axPos val="l"/>
        <c:numFmt formatCode="#,##0.00" sourceLinked="1"/>
        <c:majorTickMark val="none"/>
        <c:tickLblPos val="none"/>
        <c:crossAx val="71566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40"/>
      <c:perspective val="50"/>
    </c:view3D>
    <c:plotArea>
      <c:layout>
        <c:manualLayout>
          <c:layoutTarget val="inner"/>
          <c:xMode val="edge"/>
          <c:yMode val="edge"/>
          <c:x val="0.27609679432982087"/>
          <c:y val="3.6646527941760876E-2"/>
          <c:w val="0.71792458559218464"/>
          <c:h val="0.7069162793465766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6553200" h="6553200"/>
              <a:bevelB w="6553200" h="6553200"/>
            </a:sp3d>
          </c:spPr>
          <c:explosion val="25"/>
          <c:dPt>
            <c:idx val="0"/>
            <c:spPr>
              <a:solidFill>
                <a:srgbClr val="260DE3"/>
              </a:solidFill>
              <a:scene3d>
                <a:camera prst="orthographicFront"/>
                <a:lightRig rig="threePt" dir="t"/>
              </a:scene3d>
              <a:sp3d>
                <a:bevelT w="6553200" h="6553200"/>
                <a:bevelB w="6553200" h="65532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F922-4556-B9A0-B2090D65355F}"/>
              </c:ext>
            </c:extLst>
          </c:dPt>
          <c:dPt>
            <c:idx val="1"/>
            <c:explosion val="13"/>
            <c:spPr>
              <a:solidFill>
                <a:srgbClr val="00FF00"/>
              </a:solidFill>
              <a:scene3d>
                <a:camera prst="orthographicFront"/>
                <a:lightRig rig="threePt" dir="t"/>
              </a:scene3d>
              <a:sp3d>
                <a:bevelT w="6553200" h="6553200"/>
                <a:bevelB w="6553200" h="65532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922-4556-B9A0-B2090D65355F}"/>
              </c:ext>
            </c:extLst>
          </c:dPt>
          <c:dLbls>
            <c:dLbl>
              <c:idx val="0"/>
              <c:layout>
                <c:manualLayout>
                  <c:x val="-8.5425418832935696E-2"/>
                  <c:y val="7.984937232067607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2"/>
                        </a:solidFill>
                      </a:rPr>
                      <a:t>3,2%</a:t>
                    </a:r>
                    <a:endParaRPr lang="en-US" dirty="0">
                      <a:solidFill>
                        <a:schemeClr val="tx2"/>
                      </a:solidFill>
                    </a:endParaRPr>
                  </a:p>
                </c:rich>
              </c:tx>
              <c:dLblPos val="bestFit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1125270450175968E-2"/>
                  <c:y val="-0.2016158974979221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96,8%</a:t>
                    </a:r>
                    <a:endParaRPr lang="en-US" dirty="0"/>
                  </a:p>
                </c:rich>
              </c:tx>
              <c:dLblPos val="bestFit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Иные непрограммные расходы</c:v>
                </c:pt>
                <c:pt idx="1">
                  <c:v>Расходы в рамках программно-целевого метода (23 муниципальные программы, 27 ведомственных целевых программ)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3.2000000000000042E-2</c:v>
                </c:pt>
                <c:pt idx="1">
                  <c:v>0.96800000000000064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922-4556-B9A0-B2090D65355F}"/>
            </c:ext>
          </c:extLst>
        </c:ser>
        <c:dLbls>
          <c:showVal val="1"/>
        </c:dLbls>
      </c:pie3DChart>
    </c:plotArea>
    <c:legend>
      <c:legendPos val="l"/>
      <c:layout>
        <c:manualLayout>
          <c:xMode val="edge"/>
          <c:yMode val="edge"/>
          <c:x val="8.9679301169926645E-3"/>
          <c:y val="0.10953258576236306"/>
          <c:w val="0.36856921735626413"/>
          <c:h val="0.3737639833591555"/>
        </c:manualLayout>
      </c:layout>
      <c:txPr>
        <a:bodyPr anchor="ctr" anchorCtr="0"/>
        <a:lstStyle/>
        <a:p>
          <a:pPr>
            <a:defRPr sz="1600" kern="100" spc="-100" baseline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4"/>
  <c:chart>
    <c:autoTitleDeleted val="1"/>
    <c:view3D>
      <c:perspective val="30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4"/>
              <c:tx>
                <c:rich>
                  <a:bodyPr/>
                  <a:lstStyle/>
                  <a:p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71</a:t>
                    </a:r>
                    <a:endParaRPr lang="en-US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3E6-479C-BC84-024BAA2F1D5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dd/mm/yyyy</c:formatCode>
                <c:ptCount val="5"/>
                <c:pt idx="0">
                  <c:v>44197</c:v>
                </c:pt>
                <c:pt idx="1">
                  <c:v>43831</c:v>
                </c:pt>
                <c:pt idx="2">
                  <c:v>43466</c:v>
                </c:pt>
                <c:pt idx="3">
                  <c:v>43101</c:v>
                </c:pt>
                <c:pt idx="4">
                  <c:v>42736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71</c:v>
                </c:pt>
                <c:pt idx="1">
                  <c:v>105</c:v>
                </c:pt>
                <c:pt idx="2">
                  <c:v>115</c:v>
                </c:pt>
                <c:pt idx="3">
                  <c:v>115</c:v>
                </c:pt>
                <c:pt idx="4">
                  <c:v>115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3E6-479C-BC84-024BAA2F1D5C}"/>
            </c:ext>
          </c:extLst>
        </c:ser>
        <c:dLbls>
          <c:showVal val="1"/>
        </c:dLbls>
        <c:shape val="box"/>
        <c:axId val="136957312"/>
        <c:axId val="136971392"/>
        <c:axId val="0"/>
      </c:bar3DChart>
      <c:dateAx>
        <c:axId val="136957312"/>
        <c:scaling>
          <c:orientation val="minMax"/>
        </c:scaling>
        <c:axPos val="b"/>
        <c:numFmt formatCode="dd/mm/yyyy" sourceLinked="1"/>
        <c:tickLblPos val="nextTo"/>
        <c:txPr>
          <a:bodyPr rot="-60000000" vert="horz"/>
          <a:lstStyle/>
          <a:p>
            <a:pPr>
              <a:defRPr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6971392"/>
        <c:crosses val="autoZero"/>
        <c:auto val="1"/>
        <c:lblOffset val="100"/>
        <c:baseTimeUnit val="years"/>
      </c:dateAx>
      <c:valAx>
        <c:axId val="136971392"/>
        <c:scaling>
          <c:orientation val="minMax"/>
        </c:scaling>
        <c:delete val="1"/>
        <c:axPos val="l"/>
        <c:numFmt formatCode="General" sourceLinked="1"/>
        <c:tickLblPos val="none"/>
        <c:crossAx val="13695731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 w="38100" cap="flat" cmpd="sng" algn="ctr">
              <a:solidFill>
                <a:schemeClr val="lt1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dLbl>
              <c:idx val="0"/>
              <c:layout>
                <c:manualLayout>
                  <c:x val="3.8623001791864052E-3"/>
                  <c:y val="0.1059987948667841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3 826,2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540-4444-986F-30283CA37BA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2019 год</c:v>
                </c:pt>
                <c:pt idx="1">
                  <c:v>2020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3380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540-4444-986F-30283CA37BA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 w="38100" cap="flat" cmpd="sng" algn="ctr">
              <a:solidFill>
                <a:schemeClr val="lt1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dLbl>
              <c:idx val="1"/>
              <c:layout>
                <c:manualLayout>
                  <c:x val="5.7934502687795979E-3"/>
                  <c:y val="0.1447788417692673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4 185,9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540-4444-986F-30283CA37BA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2019 год</c:v>
                </c:pt>
                <c:pt idx="1">
                  <c:v>2020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1">
                  <c:v>4185.9000000000005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540-4444-986F-30283CA37BA7}"/>
            </c:ext>
          </c:extLst>
        </c:ser>
        <c:dLbls>
          <c:showVal val="1"/>
        </c:dLbls>
        <c:shape val="box"/>
        <c:axId val="90121344"/>
        <c:axId val="90122880"/>
        <c:axId val="0"/>
      </c:bar3DChart>
      <c:catAx>
        <c:axId val="9012134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0122880"/>
        <c:crosses val="autoZero"/>
        <c:auto val="1"/>
        <c:lblAlgn val="ctr"/>
        <c:lblOffset val="100"/>
      </c:catAx>
      <c:valAx>
        <c:axId val="90122880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90121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/>
            </a:solidFill>
            <a:ln w="25400" cap="flat" cmpd="sng" algn="ctr">
              <a:solidFill>
                <a:schemeClr val="accent6">
                  <a:shade val="50000"/>
                </a:schemeClr>
              </a:solidFill>
              <a:prstDash val="solid"/>
            </a:ln>
            <a:effectLst/>
          </c:spPr>
          <c:dLbls>
            <c:dLbl>
              <c:idx val="0"/>
              <c:layout>
                <c:manualLayout>
                  <c:x val="-3.5873436257141049E-3"/>
                  <c:y val="-0.19088921305862588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E9C0-4BAA-90AC-0271EA6E228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759.5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9C0-4BAA-90AC-0271EA6E228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Pt>
            <c:idx val="1"/>
            <c:spPr>
              <a:solidFill>
                <a:schemeClr val="accent5"/>
              </a:solidFill>
              <a:ln w="25400" cap="flat" cmpd="sng" algn="ctr">
                <a:solidFill>
                  <a:schemeClr val="accent5">
                    <a:shade val="50000"/>
                  </a:schemeClr>
                </a:solidFill>
                <a:prstDash val="solid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E9C0-4BAA-90AC-0271EA6E2283}"/>
              </c:ext>
            </c:extLst>
          </c:dPt>
          <c:dLbls>
            <c:dLbl>
              <c:idx val="1"/>
              <c:layout>
                <c:manualLayout>
                  <c:x val="1.7936718128570401E-3"/>
                  <c:y val="-0.17330731185585771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9C0-4BAA-90AC-0271EA6E228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1">
                  <c:v>807.3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9C0-4BAA-90AC-0271EA6E228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4"/>
            </a:solidFill>
            <a:ln w="25400" cap="flat" cmpd="sng" algn="ctr">
              <a:solidFill>
                <a:schemeClr val="accent4">
                  <a:shade val="50000"/>
                </a:schemeClr>
              </a:solidFill>
              <a:prstDash val="solid"/>
            </a:ln>
            <a:effectLst/>
          </c:spPr>
          <c:dLbls>
            <c:dLbl>
              <c:idx val="2"/>
              <c:layout>
                <c:manualLayout>
                  <c:x val="0"/>
                  <c:y val="-0.22102961512051417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E9C0-4BAA-90AC-0271EA6E228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2">
                  <c:v>858.1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9C0-4BAA-90AC-0271EA6E228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spPr>
            <a:solidFill>
              <a:schemeClr val="accent2"/>
            </a:solidFill>
            <a:ln w="25400" cap="flat" cmpd="sng" algn="ctr">
              <a:solidFill>
                <a:schemeClr val="accent2">
                  <a:shade val="50000"/>
                </a:schemeClr>
              </a:solidFill>
              <a:prstDash val="solid"/>
            </a:ln>
            <a:effectLst/>
          </c:spPr>
          <c:dLbls>
            <c:dLbl>
              <c:idx val="3"/>
              <c:layout>
                <c:manualLayout>
                  <c:x val="0"/>
                  <c:y val="-0.251170017182405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E9C0-4BAA-90AC-0271EA6E228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3">
                  <c:v>906.5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E9C0-4BAA-90AC-0271EA6E2283}"/>
            </c:ext>
          </c:extLst>
        </c:ser>
        <c:dLbls>
          <c:showVal val="1"/>
        </c:dLbls>
        <c:shape val="box"/>
        <c:axId val="92969216"/>
        <c:axId val="90181632"/>
        <c:axId val="0"/>
      </c:bar3DChart>
      <c:catAx>
        <c:axId val="9296921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0181632"/>
        <c:crosses val="autoZero"/>
        <c:auto val="1"/>
        <c:lblAlgn val="ctr"/>
        <c:lblOffset val="100"/>
      </c:catAx>
      <c:valAx>
        <c:axId val="9018163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92969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572,7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702-4D1E-B5CF-3B4E59A3A2D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Налоги на совокупный доход</c:v>
                </c:pt>
                <c:pt idx="2">
                  <c:v>Налоги на имущество</c:v>
                </c:pt>
                <c:pt idx="3">
                  <c:v>Госпошлина</c:v>
                </c:pt>
                <c:pt idx="4">
                  <c:v>Акцизы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572.70000000000005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9CF-47D6-9628-C2D6F5B0561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140,2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702-4D1E-B5CF-3B4E59A3A2D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Налоги на совокупный доход</c:v>
                </c:pt>
                <c:pt idx="2">
                  <c:v>Налоги на имущество</c:v>
                </c:pt>
                <c:pt idx="3">
                  <c:v>Госпошлина</c:v>
                </c:pt>
                <c:pt idx="4">
                  <c:v>Акцизы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1">
                  <c:v>140.19999999999999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9CF-47D6-9628-C2D6F5B0561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Налоги на совокупный доход</c:v>
                </c:pt>
                <c:pt idx="2">
                  <c:v>Налоги на имущество</c:v>
                </c:pt>
                <c:pt idx="3">
                  <c:v>Госпошлина</c:v>
                </c:pt>
                <c:pt idx="4">
                  <c:v>Акцизы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2">
                  <c:v>86.1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9CF-47D6-9628-C2D6F5B0561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dLbls>
            <c:dLbl>
              <c:idx val="3"/>
              <c:layout>
                <c:manualLayout>
                  <c:x val="6.2989032964590134E-3"/>
                  <c:y val="-2.7628701890064451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5702-4D1E-B5CF-3B4E59A3A2D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Налоги на совокупный доход</c:v>
                </c:pt>
                <c:pt idx="2">
                  <c:v>Налоги на имущество</c:v>
                </c:pt>
                <c:pt idx="3">
                  <c:v>Госпошлина</c:v>
                </c:pt>
                <c:pt idx="4">
                  <c:v>Акцизы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3">
                  <c:v>16.399999999999999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9CF-47D6-9628-C2D6F5B0561A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Ряд 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dLbls>
            <c:dLbl>
              <c:idx val="4"/>
              <c:layout>
                <c:manualLayout>
                  <c:x val="6.2989032964590134E-3"/>
                  <c:y val="-2.5117001718240342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702-4D1E-B5CF-3B4E59A3A2D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Налоги на совокупный доход</c:v>
                </c:pt>
                <c:pt idx="2">
                  <c:v>Налоги на имущество</c:v>
                </c:pt>
                <c:pt idx="3">
                  <c:v>Госпошлина</c:v>
                </c:pt>
                <c:pt idx="4">
                  <c:v>Акцизы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4">
                  <c:v>11.3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69CF-47D6-9628-C2D6F5B0561A}"/>
            </c:ext>
          </c:extLst>
        </c:ser>
        <c:dLbls>
          <c:showVal val="1"/>
        </c:dLbls>
        <c:gapWidth val="79"/>
        <c:shape val="box"/>
        <c:axId val="93381376"/>
        <c:axId val="93382912"/>
        <c:axId val="0"/>
      </c:bar3DChart>
      <c:catAx>
        <c:axId val="93381376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cap="all" spc="120" normalizeH="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3382912"/>
        <c:crosses val="autoZero"/>
        <c:auto val="1"/>
        <c:lblAlgn val="ctr"/>
        <c:lblOffset val="100"/>
      </c:catAx>
      <c:valAx>
        <c:axId val="9338291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93381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40"/>
      <c:perspective val="50"/>
    </c:view3D>
    <c:plotArea>
      <c:layout>
        <c:manualLayout>
          <c:layoutTarget val="inner"/>
          <c:xMode val="edge"/>
          <c:yMode val="edge"/>
          <c:x val="0.23125716383816441"/>
          <c:y val="0.15785515246484721"/>
          <c:w val="0.76874280181222976"/>
          <c:h val="0.758117361213370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6553200" h="6553200"/>
              <a:bevelB w="6553200" h="6553200"/>
            </a:sp3d>
          </c:spPr>
          <c:explosion val="25"/>
          <c:dPt>
            <c:idx val="0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>
                <a:bevelT w="6553200" h="6553200"/>
                <a:bevelB w="6553200" h="65532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CDA0-4BD2-B1AA-914448DD187A}"/>
              </c:ext>
            </c:extLst>
          </c:dPt>
          <c:dPt>
            <c:idx val="1"/>
            <c:explosion val="13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w="6553200" h="6553200"/>
                <a:bevelB w="6553200" h="65532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DA0-4BD2-B1AA-914448DD187A}"/>
              </c:ext>
            </c:extLst>
          </c:dPt>
          <c:dLbls>
            <c:dLbl>
              <c:idx val="1"/>
              <c:layout>
                <c:manualLayout>
                  <c:x val="9.4145478867298765E-2"/>
                  <c:y val="-7.2222660212626522E-2"/>
                </c:manualLayout>
              </c:layout>
              <c:dLblPos val="bestFit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DA0-4BD2-B1AA-914448DD187A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1183301223080002E-2"/>
                  <c:y val="2.1890876667638792E-2"/>
                </c:manualLayout>
              </c:layout>
              <c:dLblPos val="bestFit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DA0-4BD2-B1AA-914448DD187A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1634470605343988E-2"/>
                  <c:y val="-2.4947985577360318E-2"/>
                </c:manualLayout>
              </c:layout>
              <c:dLblPos val="bestFit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DA0-4BD2-B1AA-914448DD187A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4.8960684585181824E-2"/>
                  <c:y val="-1.2244671227006523E-2"/>
                </c:manualLayout>
              </c:layout>
              <c:dLblPos val="bestFit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CDA0-4BD2-B1AA-914448DD187A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6.9038173716922174E-3"/>
                  <c:y val="-3.9730794702464552E-2"/>
                </c:manualLayout>
              </c:layout>
              <c:dLblPos val="bestFit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DA0-4BD2-B1AA-914448DD187A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0.11477947798031476"/>
                  <c:y val="-1.3389926371817283E-2"/>
                </c:manualLayout>
              </c:layout>
              <c:dLblPos val="bestFit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CDA0-4BD2-B1AA-914448DD187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Val val="1"/>
            <c:showLeaderLines val="1"/>
            <c:leaderLines>
              <c:spPr>
                <a:ln>
                  <a:solidFill>
                    <a:schemeClr val="tx1">
                      <a:shade val="95000"/>
                      <a:satMod val="105000"/>
                    </a:schemeClr>
                  </a:solidFill>
                </a:ln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Налоги на имущество</c:v>
                </c:pt>
                <c:pt idx="4">
                  <c:v>Государственная пошлина</c:v>
                </c:pt>
                <c:pt idx="5">
                  <c:v>Доходы от использования имущества</c:v>
                </c:pt>
                <c:pt idx="6">
                  <c:v>Доходы от оказания услуг</c:v>
                </c:pt>
                <c:pt idx="7">
                  <c:v>Прочие неналоговые доходы</c:v>
                </c:pt>
                <c:pt idx="8">
                  <c:v>Доходы от продажи муниципального имущества</c:v>
                </c:pt>
              </c:strCache>
            </c:strRef>
          </c:cat>
          <c:val>
            <c:numRef>
              <c:f>Лист1!$B$2:$B$10</c:f>
              <c:numCache>
                <c:formatCode>0.0%</c:formatCode>
                <c:ptCount val="9"/>
                <c:pt idx="0">
                  <c:v>0.632000000000003</c:v>
                </c:pt>
                <c:pt idx="1">
                  <c:v>1.2E-2</c:v>
                </c:pt>
                <c:pt idx="2">
                  <c:v>0.15500000000000044</c:v>
                </c:pt>
                <c:pt idx="3">
                  <c:v>9.5000000000000043E-2</c:v>
                </c:pt>
                <c:pt idx="4">
                  <c:v>1.7999999999999999E-2</c:v>
                </c:pt>
                <c:pt idx="5">
                  <c:v>0.05</c:v>
                </c:pt>
                <c:pt idx="6">
                  <c:v>1.7999999999999999E-2</c:v>
                </c:pt>
                <c:pt idx="7">
                  <c:v>1.900000000000009E-2</c:v>
                </c:pt>
                <c:pt idx="8">
                  <c:v>1.0000000000000041E-3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CDA0-4BD2-B1AA-914448DD187A}"/>
            </c:ext>
          </c:extLst>
        </c:ser>
        <c:dLbls>
          <c:showVal val="1"/>
        </c:dLbls>
      </c:pie3DChart>
    </c:plotArea>
    <c:legend>
      <c:legendPos val="r"/>
      <c:layout>
        <c:manualLayout>
          <c:xMode val="edge"/>
          <c:yMode val="edge"/>
          <c:x val="0"/>
          <c:y val="0"/>
          <c:w val="0.27509036936275666"/>
          <c:h val="1"/>
        </c:manualLayout>
      </c:layout>
      <c:txPr>
        <a:bodyPr/>
        <a:lstStyle/>
        <a:p>
          <a:pPr>
            <a:defRPr sz="1400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5961890430598041"/>
          <c:y val="2.3288939175067271E-2"/>
          <c:w val="0.82337188110454862"/>
          <c:h val="0.93595541726857134"/>
        </c:manualLayout>
      </c:layout>
      <c:bar3D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3 280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B0B9-49DC-9ED8-74A925065B4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2019 год</c:v>
                </c:pt>
                <c:pt idx="1">
                  <c:v>2020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1">
                  <c:v>3279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915-4F82-B8D4-537C399BA48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 2 968</a:t>
                    </a:r>
                    <a:endParaRPr lang="en-US"/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0B9-49DC-9ED8-74A925065B4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2019 год</c:v>
                </c:pt>
                <c:pt idx="1">
                  <c:v>2020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2968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915-4F82-B8D4-537C399BA483}"/>
            </c:ext>
          </c:extLst>
        </c:ser>
        <c:dLbls>
          <c:showVal val="1"/>
        </c:dLbls>
        <c:shape val="box"/>
        <c:axId val="110118400"/>
        <c:axId val="110194048"/>
        <c:axId val="0"/>
      </c:bar3DChart>
      <c:catAx>
        <c:axId val="110118400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0194048"/>
        <c:crosses val="autoZero"/>
        <c:auto val="1"/>
        <c:lblAlgn val="ctr"/>
        <c:lblOffset val="100"/>
      </c:catAx>
      <c:valAx>
        <c:axId val="110194048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10118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#,##0</c:formatCode>
                <c:ptCount val="1"/>
                <c:pt idx="0">
                  <c:v>980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Целевые средства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#,##0</c:formatCode>
                <c:ptCount val="1"/>
                <c:pt idx="0">
                  <c:v>2300</c:v>
                </c:pt>
              </c:numCache>
            </c:numRef>
          </c:val>
        </c:ser>
        <c:dLbls>
          <c:showVal val="1"/>
        </c:dLbls>
        <c:overlap val="100"/>
        <c:axId val="126386176"/>
        <c:axId val="126387712"/>
      </c:barChart>
      <c:catAx>
        <c:axId val="126386176"/>
        <c:scaling>
          <c:orientation val="minMax"/>
        </c:scaling>
        <c:delete val="1"/>
        <c:axPos val="b"/>
        <c:numFmt formatCode="General" sourceLinked="1"/>
        <c:majorTickMark val="none"/>
        <c:tickLblPos val="nextTo"/>
        <c:crossAx val="126387712"/>
        <c:crosses val="autoZero"/>
        <c:auto val="1"/>
        <c:lblAlgn val="ctr"/>
        <c:lblOffset val="100"/>
      </c:catAx>
      <c:valAx>
        <c:axId val="126387712"/>
        <c:scaling>
          <c:orientation val="minMax"/>
        </c:scaling>
        <c:delete val="1"/>
        <c:axPos val="l"/>
        <c:numFmt formatCode="0%" sourceLinked="1"/>
        <c:majorTickMark val="none"/>
        <c:tickLblPos val="nextTo"/>
        <c:crossAx val="126386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0"/>
    </c:view3D>
    <c:plotArea>
      <c:layout>
        <c:manualLayout>
          <c:layoutTarget val="inner"/>
          <c:xMode val="edge"/>
          <c:yMode val="edge"/>
          <c:x val="0.21226415094339782"/>
          <c:y val="0.28108108108108132"/>
          <c:w val="0.61163522012579441"/>
          <c:h val="0.41891891891892202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739">
              <a:solidFill>
                <a:schemeClr val="tx1"/>
              </a:solidFill>
              <a:prstDash val="solid"/>
            </a:ln>
          </c:spPr>
          <c:explosion val="20"/>
          <c:dPt>
            <c:idx val="0"/>
            <c:spPr>
              <a:solidFill>
                <a:schemeClr val="hlink"/>
              </a:solidFill>
              <a:ln w="12739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6925-4BC0-AA0A-19F09562081C}"/>
              </c:ext>
            </c:extLst>
          </c:dPt>
          <c:dPt>
            <c:idx val="1"/>
            <c:spPr>
              <a:solidFill>
                <a:srgbClr val="00FF00"/>
              </a:solidFill>
              <a:ln w="12739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925-4BC0-AA0A-19F09562081C}"/>
              </c:ext>
            </c:extLst>
          </c:dPt>
          <c:dPt>
            <c:idx val="2"/>
            <c:spPr>
              <a:solidFill>
                <a:srgbClr val="CCCCFF"/>
              </a:solidFill>
              <a:ln w="12739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6925-4BC0-AA0A-19F09562081C}"/>
              </c:ext>
            </c:extLst>
          </c:dPt>
          <c:dPt>
            <c:idx val="3"/>
            <c:spPr>
              <a:solidFill>
                <a:schemeClr val="folHlink"/>
              </a:solidFill>
              <a:ln w="12739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925-4BC0-AA0A-19F09562081C}"/>
              </c:ext>
            </c:extLst>
          </c:dPt>
          <c:dPt>
            <c:idx val="4"/>
            <c:spPr>
              <a:solidFill>
                <a:srgbClr val="FF00FF"/>
              </a:solidFill>
              <a:ln w="12739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6925-4BC0-AA0A-19F09562081C}"/>
              </c:ext>
            </c:extLst>
          </c:dPt>
          <c:dPt>
            <c:idx val="5"/>
            <c:spPr>
              <a:solidFill>
                <a:srgbClr val="00FFFF"/>
              </a:solidFill>
              <a:ln w="12739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925-4BC0-AA0A-19F09562081C}"/>
              </c:ext>
            </c:extLst>
          </c:dPt>
          <c:dPt>
            <c:idx val="6"/>
            <c:spPr>
              <a:solidFill>
                <a:srgbClr val="0066CC"/>
              </a:solidFill>
              <a:ln w="12739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6925-4BC0-AA0A-19F09562081C}"/>
              </c:ext>
            </c:extLst>
          </c:dPt>
          <c:dPt>
            <c:idx val="7"/>
            <c:spPr>
              <a:solidFill>
                <a:srgbClr val="FFFF00"/>
              </a:solidFill>
              <a:ln w="12739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925-4BC0-AA0A-19F09562081C}"/>
              </c:ext>
            </c:extLst>
          </c:dPt>
          <c:dPt>
            <c:idx val="8"/>
            <c:spPr>
              <a:solidFill>
                <a:srgbClr val="FF0000"/>
              </a:solidFill>
              <a:ln w="12739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6925-4BC0-AA0A-19F09562081C}"/>
              </c:ext>
            </c:extLst>
          </c:dPt>
          <c:dPt>
            <c:idx val="9"/>
            <c:spPr>
              <a:solidFill>
                <a:schemeClr val="tx2"/>
              </a:solidFill>
              <a:ln w="12739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925-4BC0-AA0A-19F09562081C}"/>
              </c:ext>
            </c:extLst>
          </c:dPt>
          <c:dPt>
            <c:idx val="10"/>
            <c:spPr>
              <a:solidFill>
                <a:srgbClr val="00FF00"/>
              </a:solidFill>
              <a:ln w="12739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6925-4BC0-AA0A-19F09562081C}"/>
              </c:ext>
            </c:extLst>
          </c:dPt>
          <c:cat>
            <c:strRef>
              <c:f>Sheet1!$B$1:$L$1</c:f>
              <c:strCache>
                <c:ptCount val="11"/>
                <c:pt idx="0">
                  <c:v>образ</c:v>
                </c:pt>
                <c:pt idx="1">
                  <c:v>безоп</c:v>
                </c:pt>
                <c:pt idx="2">
                  <c:v>спорт</c:v>
                </c:pt>
                <c:pt idx="3">
                  <c:v>соц</c:v>
                </c:pt>
                <c:pt idx="4">
                  <c:v>вопр</c:v>
                </c:pt>
                <c:pt idx="5">
                  <c:v>культ</c:v>
                </c:pt>
                <c:pt idx="6">
                  <c:v>экон</c:v>
                </c:pt>
                <c:pt idx="7">
                  <c:v>жкх</c:v>
                </c:pt>
                <c:pt idx="8">
                  <c:v>долг</c:v>
                </c:pt>
                <c:pt idx="9">
                  <c:v>окр среда</c:v>
                </c:pt>
                <c:pt idx="10">
                  <c:v>сми</c:v>
                </c:pt>
              </c:strCache>
            </c:strRef>
          </c:cat>
          <c:val>
            <c:numRef>
              <c:f>Sheet1!$B$2:$L$2</c:f>
              <c:numCache>
                <c:formatCode>0.0%</c:formatCode>
                <c:ptCount val="11"/>
                <c:pt idx="0">
                  <c:v>0.49700000000000188</c:v>
                </c:pt>
                <c:pt idx="1">
                  <c:v>7.9000000000000736E-3</c:v>
                </c:pt>
                <c:pt idx="2">
                  <c:v>1.7999999999999999E-2</c:v>
                </c:pt>
                <c:pt idx="3">
                  <c:v>0.18900000000000122</c:v>
                </c:pt>
                <c:pt idx="4">
                  <c:v>4.3999999999999997E-2</c:v>
                </c:pt>
                <c:pt idx="5">
                  <c:v>8.4000000000000047E-2</c:v>
                </c:pt>
                <c:pt idx="6">
                  <c:v>6.0000000000000032E-2</c:v>
                </c:pt>
                <c:pt idx="7">
                  <c:v>4.9000000000000113E-2</c:v>
                </c:pt>
                <c:pt idx="8">
                  <c:v>2.0000000000000052E-3</c:v>
                </c:pt>
                <c:pt idx="9" formatCode="0.00%">
                  <c:v>1.0000000000000106E-4</c:v>
                </c:pt>
                <c:pt idx="10" formatCode="0.00%">
                  <c:v>1.100000000000012E-3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6925-4BC0-AA0A-19F09562081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739">
              <a:solidFill>
                <a:schemeClr val="tx1"/>
              </a:solidFill>
              <a:prstDash val="solid"/>
            </a:ln>
          </c:spPr>
          <c:explosion val="20"/>
          <c:dPt>
            <c:idx val="0"/>
            <c:spPr>
              <a:solidFill>
                <a:schemeClr val="accent1"/>
              </a:solidFill>
              <a:ln w="12739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6925-4BC0-AA0A-19F09562081C}"/>
              </c:ext>
            </c:extLst>
          </c:dPt>
          <c:dPt>
            <c:idx val="2"/>
            <c:spPr>
              <a:solidFill>
                <a:schemeClr val="hlink"/>
              </a:solidFill>
              <a:ln w="12739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6925-4BC0-AA0A-19F09562081C}"/>
              </c:ext>
            </c:extLst>
          </c:dPt>
          <c:dPt>
            <c:idx val="3"/>
            <c:spPr>
              <a:solidFill>
                <a:schemeClr val="folHlink"/>
              </a:solidFill>
              <a:ln w="12739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6925-4BC0-AA0A-19F09562081C}"/>
              </c:ext>
            </c:extLst>
          </c:dPt>
          <c:dPt>
            <c:idx val="4"/>
            <c:spPr>
              <a:solidFill>
                <a:schemeClr val="bg2"/>
              </a:solidFill>
              <a:ln w="12739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6925-4BC0-AA0A-19F09562081C}"/>
              </c:ext>
            </c:extLst>
          </c:dPt>
          <c:dPt>
            <c:idx val="5"/>
            <c:spPr>
              <a:solidFill>
                <a:schemeClr val="tx2"/>
              </a:solidFill>
              <a:ln w="12739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6925-4BC0-AA0A-19F09562081C}"/>
              </c:ext>
            </c:extLst>
          </c:dPt>
          <c:dPt>
            <c:idx val="6"/>
            <c:spPr>
              <a:solidFill>
                <a:srgbClr val="0066CC"/>
              </a:solidFill>
              <a:ln w="12739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6925-4BC0-AA0A-19F09562081C}"/>
              </c:ext>
            </c:extLst>
          </c:dPt>
          <c:dPt>
            <c:idx val="7"/>
            <c:spPr>
              <a:solidFill>
                <a:srgbClr val="CCCCFF"/>
              </a:solidFill>
              <a:ln w="12739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6925-4BC0-AA0A-19F09562081C}"/>
              </c:ext>
            </c:extLst>
          </c:dPt>
          <c:dPt>
            <c:idx val="8"/>
            <c:spPr>
              <a:solidFill>
                <a:srgbClr val="FF0000"/>
              </a:solidFill>
              <a:ln w="12739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6925-4BC0-AA0A-19F09562081C}"/>
              </c:ext>
            </c:extLst>
          </c:dPt>
          <c:dPt>
            <c:idx val="9"/>
            <c:spPr>
              <a:solidFill>
                <a:srgbClr val="FFFF00"/>
              </a:solidFill>
              <a:ln w="12739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6925-4BC0-AA0A-19F09562081C}"/>
              </c:ext>
            </c:extLst>
          </c:dPt>
          <c:dPt>
            <c:idx val="10"/>
            <c:spPr>
              <a:solidFill>
                <a:srgbClr val="00FF00"/>
              </a:solidFill>
              <a:ln w="12739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6925-4BC0-AA0A-19F09562081C}"/>
              </c:ext>
            </c:extLst>
          </c:dPt>
          <c:cat>
            <c:strRef>
              <c:f>Sheet1!$B$1:$L$1</c:f>
              <c:strCache>
                <c:ptCount val="11"/>
                <c:pt idx="0">
                  <c:v>образ</c:v>
                </c:pt>
                <c:pt idx="1">
                  <c:v>безоп</c:v>
                </c:pt>
                <c:pt idx="2">
                  <c:v>спорт</c:v>
                </c:pt>
                <c:pt idx="3">
                  <c:v>соц</c:v>
                </c:pt>
                <c:pt idx="4">
                  <c:v>вопр</c:v>
                </c:pt>
                <c:pt idx="5">
                  <c:v>культ</c:v>
                </c:pt>
                <c:pt idx="6">
                  <c:v>экон</c:v>
                </c:pt>
                <c:pt idx="7">
                  <c:v>жкх</c:v>
                </c:pt>
                <c:pt idx="8">
                  <c:v>долг</c:v>
                </c:pt>
                <c:pt idx="9">
                  <c:v>окр среда</c:v>
                </c:pt>
                <c:pt idx="10">
                  <c:v>сми</c:v>
                </c:pt>
              </c:strCache>
            </c:strRef>
          </c:cat>
          <c:val>
            <c:numRef>
              <c:f>Sheet1!$B$3:$L$3</c:f>
              <c:numCache>
                <c:formatCode>General</c:formatCode>
                <c:ptCount val="1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6925-4BC0-AA0A-19F09562081C}"/>
            </c:ext>
          </c:extLst>
        </c:ser>
      </c:pie3DChart>
      <c:spPr>
        <a:noFill/>
        <a:ln w="25479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160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40"/>
      <c:perspective val="50"/>
    </c:view3D>
    <c:plotArea>
      <c:layout>
        <c:manualLayout>
          <c:layoutTarget val="inner"/>
          <c:xMode val="edge"/>
          <c:yMode val="edge"/>
          <c:x val="0.10354110842674732"/>
          <c:y val="4.9505938908054924E-3"/>
          <c:w val="0.76874280181222976"/>
          <c:h val="0.758117361213370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6553200" h="6553200"/>
              <a:bevelB w="6553200" h="6553200"/>
            </a:sp3d>
          </c:spPr>
          <c:explosion val="25"/>
          <c:dPt>
            <c:idx val="0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>
                <a:bevelT w="6553200" h="6553200"/>
                <a:bevelB w="6553200" h="65532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F922-4556-B9A0-B2090D65355F}"/>
              </c:ext>
            </c:extLst>
          </c:dPt>
          <c:dPt>
            <c:idx val="1"/>
            <c:explosion val="13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w="6553200" h="6553200"/>
                <a:bevelB w="6553200" h="65532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922-4556-B9A0-B2090D65355F}"/>
              </c:ext>
            </c:extLst>
          </c:dPt>
          <c:dLbls>
            <c:dLbl>
              <c:idx val="0"/>
              <c:layout>
                <c:manualLayout>
                  <c:x val="-7.1973523657446734E-2"/>
                  <c:y val="7.2534926001224839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b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dirty="0" smtClean="0"/>
                      <a:t>25,0%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8667629208807321"/>
                  <c:y val="-0.2016158974979244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75,0%</a:t>
                    </a:r>
                    <a:endParaRPr lang="en-US" dirty="0"/>
                  </a:p>
                </c:rich>
              </c:tx>
              <c:dLblPos val="bestFit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Прочие</c:v>
                </c:pt>
                <c:pt idx="1">
                  <c:v>Социальный характер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0.16500000000000001</c:v>
                </c:pt>
                <c:pt idx="1">
                  <c:v>0.83500000000000063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922-4556-B9A0-B2090D65355F}"/>
            </c:ext>
          </c:extLst>
        </c:ser>
        <c:dLbls>
          <c:showVal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EF4DEE-9B83-4ABB-B6E7-C6DC89C93378}" type="doc">
      <dgm:prSet loTypeId="urn:microsoft.com/office/officeart/2005/8/layout/vList5" loCatId="list" qsTypeId="urn:microsoft.com/office/officeart/2005/8/quickstyle/3d1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FA6C05EC-C2E5-4B86-AE9A-AECC486836EE}">
      <dgm:prSet phldrT="[Текст]" custT="1"/>
      <dgm:spPr>
        <a:solidFill>
          <a:srgbClr val="FFFF00"/>
        </a:solidFill>
      </dgm:spPr>
      <dgm:t>
        <a:bodyPr/>
        <a:lstStyle/>
        <a:p>
          <a:pPr algn="l"/>
          <a:r>
            <a:rPr lang="ru-RU" sz="14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1 158</a:t>
          </a:r>
          <a:endParaRPr lang="ru-RU" sz="1400" b="1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EC73DE-C4FF-4EC9-8825-A4C69747F7E9}" type="parTrans" cxnId="{47D9ABA0-458A-4BC9-A2A5-3CCF8AC949B6}">
      <dgm:prSet/>
      <dgm:spPr/>
      <dgm:t>
        <a:bodyPr/>
        <a:lstStyle/>
        <a:p>
          <a:endParaRPr lang="ru-RU"/>
        </a:p>
      </dgm:t>
    </dgm:pt>
    <dgm:pt modelId="{C9C9708B-C8D5-444D-A76F-E113C13414EF}" type="sibTrans" cxnId="{47D9ABA0-458A-4BC9-A2A5-3CCF8AC949B6}">
      <dgm:prSet/>
      <dgm:spPr/>
      <dgm:t>
        <a:bodyPr/>
        <a:lstStyle/>
        <a:p>
          <a:endParaRPr lang="ru-RU"/>
        </a:p>
      </dgm:t>
    </dgm:pt>
    <dgm:pt modelId="{523DB548-752E-41A6-BDFB-0548A574FE13}">
      <dgm:prSet phldrT="[Текст]" custT="1"/>
      <dgm:spPr>
        <a:gradFill rotWithShape="0">
          <a:gsLst>
            <a:gs pos="0">
              <a:srgbClr val="00FF00"/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pPr algn="l"/>
          <a:r>
            <a:rPr lang="ru-RU" sz="14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622</a:t>
          </a:r>
          <a:endParaRPr lang="ru-RU" sz="1400" b="1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BECF64-D20C-478C-B858-255C1DAA14C2}" type="parTrans" cxnId="{27E95E07-A8FB-42D0-8D73-09470B5F9AD8}">
      <dgm:prSet/>
      <dgm:spPr/>
      <dgm:t>
        <a:bodyPr/>
        <a:lstStyle/>
        <a:p>
          <a:endParaRPr lang="ru-RU"/>
        </a:p>
      </dgm:t>
    </dgm:pt>
    <dgm:pt modelId="{895F3506-65FF-496B-8ECE-DB18234AC2BE}" type="sibTrans" cxnId="{27E95E07-A8FB-42D0-8D73-09470B5F9AD8}">
      <dgm:prSet/>
      <dgm:spPr/>
      <dgm:t>
        <a:bodyPr/>
        <a:lstStyle/>
        <a:p>
          <a:endParaRPr lang="ru-RU"/>
        </a:p>
      </dgm:t>
    </dgm:pt>
    <dgm:pt modelId="{87227E5D-B860-44CA-A671-0F93D9B15B4F}">
      <dgm:prSet phldrT="[Текст]" custT="1"/>
      <dgm:spPr/>
      <dgm:t>
        <a:bodyPr/>
        <a:lstStyle/>
        <a:p>
          <a:pPr algn="l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326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05F0FE-E62D-4F94-8FC8-CA47D9B435B6}" type="parTrans" cxnId="{83859B30-8EAD-47C2-B004-587415DC03A4}">
      <dgm:prSet/>
      <dgm:spPr/>
      <dgm:t>
        <a:bodyPr/>
        <a:lstStyle/>
        <a:p>
          <a:endParaRPr lang="ru-RU"/>
        </a:p>
      </dgm:t>
    </dgm:pt>
    <dgm:pt modelId="{704B29FC-10F0-4BCD-AD58-3D374D65655F}" type="sibTrans" cxnId="{83859B30-8EAD-47C2-B004-587415DC03A4}">
      <dgm:prSet/>
      <dgm:spPr/>
      <dgm:t>
        <a:bodyPr/>
        <a:lstStyle/>
        <a:p>
          <a:endParaRPr lang="ru-RU"/>
        </a:p>
      </dgm:t>
    </dgm:pt>
    <dgm:pt modelId="{B87CEB78-CFCA-4E7D-9DA9-CB8E918B9D30}">
      <dgm:prSet phldrT="[Текст]" custT="1"/>
      <dgm:spPr/>
      <dgm:t>
        <a:bodyPr/>
        <a:lstStyle/>
        <a:p>
          <a:pPr algn="l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121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4B70F4-DBA0-40B6-93ED-036A7809CCD3}" type="parTrans" cxnId="{F704A785-010D-4465-9D93-1B59C0934DAB}">
      <dgm:prSet/>
      <dgm:spPr/>
      <dgm:t>
        <a:bodyPr/>
        <a:lstStyle/>
        <a:p>
          <a:endParaRPr lang="ru-RU"/>
        </a:p>
      </dgm:t>
    </dgm:pt>
    <dgm:pt modelId="{F45E5A6E-66E0-41FA-AD52-4746097F4C42}" type="sibTrans" cxnId="{F704A785-010D-4465-9D93-1B59C0934DAB}">
      <dgm:prSet/>
      <dgm:spPr/>
      <dgm:t>
        <a:bodyPr/>
        <a:lstStyle/>
        <a:p>
          <a:endParaRPr lang="ru-RU"/>
        </a:p>
      </dgm:t>
    </dgm:pt>
    <dgm:pt modelId="{563D5A0E-6A32-4327-B38E-AAB7CD84487D}">
      <dgm:prSet phldrT="[Текст]" custT="1"/>
      <dgm:spPr/>
      <dgm:t>
        <a:bodyPr/>
        <a:lstStyle/>
        <a:p>
          <a:pPr algn="l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35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4FB0C4-9B83-49A5-B161-1EF21EE2CD7C}" type="parTrans" cxnId="{C771A560-1C7D-465A-8B5E-34A50063E4A6}">
      <dgm:prSet/>
      <dgm:spPr/>
      <dgm:t>
        <a:bodyPr/>
        <a:lstStyle/>
        <a:p>
          <a:endParaRPr lang="ru-RU"/>
        </a:p>
      </dgm:t>
    </dgm:pt>
    <dgm:pt modelId="{747CA4FD-EE17-436D-8F23-C9283F6C6290}" type="sibTrans" cxnId="{C771A560-1C7D-465A-8B5E-34A50063E4A6}">
      <dgm:prSet/>
      <dgm:spPr/>
      <dgm:t>
        <a:bodyPr/>
        <a:lstStyle/>
        <a:p>
          <a:endParaRPr lang="ru-RU"/>
        </a:p>
      </dgm:t>
    </dgm:pt>
    <dgm:pt modelId="{989D9BFD-5AFD-4106-AE58-458FA5DC2DC0}">
      <dgm:prSet phldrT="[Текст]" custT="1"/>
      <dgm:spPr>
        <a:solidFill>
          <a:schemeClr val="bg2">
            <a:lumMod val="25000"/>
          </a:schemeClr>
        </a:solidFill>
      </dgm:spPr>
      <dgm:t>
        <a:bodyPr/>
        <a:lstStyle/>
        <a:p>
          <a:pPr algn="l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30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389770-F9B6-40D7-844C-919E5CBFB2DD}" type="parTrans" cxnId="{B450DB14-3FE6-43A8-B909-8FCDE66C1093}">
      <dgm:prSet/>
      <dgm:spPr/>
      <dgm:t>
        <a:bodyPr/>
        <a:lstStyle/>
        <a:p>
          <a:endParaRPr lang="ru-RU"/>
        </a:p>
      </dgm:t>
    </dgm:pt>
    <dgm:pt modelId="{8AC20D72-FBA9-4156-BC6F-7E3EDBE3BFE1}" type="sibTrans" cxnId="{B450DB14-3FE6-43A8-B909-8FCDE66C1093}">
      <dgm:prSet/>
      <dgm:spPr/>
      <dgm:t>
        <a:bodyPr/>
        <a:lstStyle/>
        <a:p>
          <a:endParaRPr lang="ru-RU"/>
        </a:p>
      </dgm:t>
    </dgm:pt>
    <dgm:pt modelId="{123296EB-7C47-45E0-83B6-1D8F3E4DD8F1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</a:t>
          </a:r>
          <a:endParaRPr lang="ru-RU" sz="1400" b="1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AAE4F5-F449-46B7-A1E9-C13787557772}" type="parTrans" cxnId="{878052A5-B79D-41E6-AA39-8E74819EB724}">
      <dgm:prSet/>
      <dgm:spPr/>
      <dgm:t>
        <a:bodyPr/>
        <a:lstStyle/>
        <a:p>
          <a:endParaRPr lang="ru-RU"/>
        </a:p>
      </dgm:t>
    </dgm:pt>
    <dgm:pt modelId="{424A0486-232E-4585-B499-A5F653F8422E}" type="sibTrans" cxnId="{878052A5-B79D-41E6-AA39-8E74819EB724}">
      <dgm:prSet/>
      <dgm:spPr/>
      <dgm:t>
        <a:bodyPr/>
        <a:lstStyle/>
        <a:p>
          <a:endParaRPr lang="ru-RU"/>
        </a:p>
      </dgm:t>
    </dgm:pt>
    <dgm:pt modelId="{0D8BAD5C-DD68-46D2-803D-0F9F03A230EF}" type="pres">
      <dgm:prSet presAssocID="{96EF4DEE-9B83-4ABB-B6E7-C6DC89C9337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89F506-E779-4E37-9D94-FECDC897A035}" type="pres">
      <dgm:prSet presAssocID="{FA6C05EC-C2E5-4B86-AE9A-AECC486836EE}" presName="linNode" presStyleCnt="0"/>
      <dgm:spPr/>
    </dgm:pt>
    <dgm:pt modelId="{F105C917-29C3-4109-AF73-E48CFE47A80B}" type="pres">
      <dgm:prSet presAssocID="{FA6C05EC-C2E5-4B86-AE9A-AECC486836EE}" presName="parentText" presStyleLbl="node1" presStyleIdx="0" presStyleCnt="7" custScaleX="176952" custLinFactNeighborX="76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2A63B6-2859-4F38-9503-4A46640C254A}" type="pres">
      <dgm:prSet presAssocID="{C9C9708B-C8D5-444D-A76F-E113C13414EF}" presName="sp" presStyleCnt="0"/>
      <dgm:spPr/>
    </dgm:pt>
    <dgm:pt modelId="{24FC3840-5C2C-44AA-8D32-86CB58AF24AB}" type="pres">
      <dgm:prSet presAssocID="{523DB548-752E-41A6-BDFB-0548A574FE13}" presName="linNode" presStyleCnt="0"/>
      <dgm:spPr/>
    </dgm:pt>
    <dgm:pt modelId="{F1FF0B30-824E-47F7-A20C-B48FD1ED767A}" type="pres">
      <dgm:prSet presAssocID="{523DB548-752E-41A6-BDFB-0548A574FE13}" presName="parentText" presStyleLbl="node1" presStyleIdx="1" presStyleCnt="7" custScaleX="11650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9F5350-66E2-40B9-96C5-145E00D99327}" type="pres">
      <dgm:prSet presAssocID="{895F3506-65FF-496B-8ECE-DB18234AC2BE}" presName="sp" presStyleCnt="0"/>
      <dgm:spPr/>
    </dgm:pt>
    <dgm:pt modelId="{126999D0-D2C0-431D-9AFD-32F4EC680882}" type="pres">
      <dgm:prSet presAssocID="{87227E5D-B860-44CA-A671-0F93D9B15B4F}" presName="linNode" presStyleCnt="0"/>
      <dgm:spPr/>
    </dgm:pt>
    <dgm:pt modelId="{27B95F1D-07D2-496D-89CE-CDD458D4F0ED}" type="pres">
      <dgm:prSet presAssocID="{87227E5D-B860-44CA-A671-0F93D9B15B4F}" presName="parentText" presStyleLbl="node1" presStyleIdx="2" presStyleCnt="7" custScaleX="7579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FFEDEC-7C65-48D4-8B1C-83301805BEC5}" type="pres">
      <dgm:prSet presAssocID="{704B29FC-10F0-4BCD-AD58-3D374D65655F}" presName="sp" presStyleCnt="0"/>
      <dgm:spPr/>
    </dgm:pt>
    <dgm:pt modelId="{6A247FE2-D571-42AB-87BE-7093D651E11E}" type="pres">
      <dgm:prSet presAssocID="{B87CEB78-CFCA-4E7D-9DA9-CB8E918B9D30}" presName="linNode" presStyleCnt="0"/>
      <dgm:spPr/>
    </dgm:pt>
    <dgm:pt modelId="{65E80EFA-FF14-4F4D-9AFE-613A1C820B29}" type="pres">
      <dgm:prSet presAssocID="{B87CEB78-CFCA-4E7D-9DA9-CB8E918B9D30}" presName="parentText" presStyleLbl="node1" presStyleIdx="3" presStyleCnt="7" custScaleX="54744" custScaleY="8949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BF4987-A4CF-44F4-86E8-D4ACD26BEC4C}" type="pres">
      <dgm:prSet presAssocID="{F45E5A6E-66E0-41FA-AD52-4746097F4C42}" presName="sp" presStyleCnt="0"/>
      <dgm:spPr/>
    </dgm:pt>
    <dgm:pt modelId="{C838DD6F-9EE0-47D9-9FEB-357EF510A251}" type="pres">
      <dgm:prSet presAssocID="{563D5A0E-6A32-4327-B38E-AAB7CD84487D}" presName="linNode" presStyleCnt="0"/>
      <dgm:spPr/>
    </dgm:pt>
    <dgm:pt modelId="{B9FDBDBF-D81E-4602-9D8E-505678ACC982}" type="pres">
      <dgm:prSet presAssocID="{563D5A0E-6A32-4327-B38E-AAB7CD84487D}" presName="parentText" presStyleLbl="node1" presStyleIdx="4" presStyleCnt="7" custScaleX="2965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01AF07-2559-411C-A193-E772749D5237}" type="pres">
      <dgm:prSet presAssocID="{747CA4FD-EE17-436D-8F23-C9283F6C6290}" presName="sp" presStyleCnt="0"/>
      <dgm:spPr/>
    </dgm:pt>
    <dgm:pt modelId="{BE652E09-DF47-48C5-A85A-ECE1B96A59BB}" type="pres">
      <dgm:prSet presAssocID="{989D9BFD-5AFD-4106-AE58-458FA5DC2DC0}" presName="linNode" presStyleCnt="0"/>
      <dgm:spPr/>
    </dgm:pt>
    <dgm:pt modelId="{1AB226F5-2E96-48A1-A060-0F30B8DAC050}" type="pres">
      <dgm:prSet presAssocID="{989D9BFD-5AFD-4106-AE58-458FA5DC2DC0}" presName="parentText" presStyleLbl="node1" presStyleIdx="5" presStyleCnt="7" custScaleX="2419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9AFC55-F1FE-4025-8DF2-2ADF9F8A66BE}" type="pres">
      <dgm:prSet presAssocID="{8AC20D72-FBA9-4156-BC6F-7E3EDBE3BFE1}" presName="sp" presStyleCnt="0"/>
      <dgm:spPr/>
    </dgm:pt>
    <dgm:pt modelId="{7589B3FD-76A2-492C-B861-5E1A50255D9E}" type="pres">
      <dgm:prSet presAssocID="{123296EB-7C47-45E0-83B6-1D8F3E4DD8F1}" presName="linNode" presStyleCnt="0"/>
      <dgm:spPr/>
    </dgm:pt>
    <dgm:pt modelId="{75405254-F944-4E2E-A48A-805DAE18B1E1}" type="pres">
      <dgm:prSet presAssocID="{123296EB-7C47-45E0-83B6-1D8F3E4DD8F1}" presName="parentText" presStyleLbl="node1" presStyleIdx="6" presStyleCnt="7" custScaleX="812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8E0173-1102-47B1-B2EC-8D9B2050C572}" type="presOf" srcId="{96EF4DEE-9B83-4ABB-B6E7-C6DC89C93378}" destId="{0D8BAD5C-DD68-46D2-803D-0F9F03A230EF}" srcOrd="0" destOrd="0" presId="urn:microsoft.com/office/officeart/2005/8/layout/vList5"/>
    <dgm:cxn modelId="{1AF95C2D-5BD9-47DF-9B36-EC370BBED088}" type="presOf" srcId="{FA6C05EC-C2E5-4B86-AE9A-AECC486836EE}" destId="{F105C917-29C3-4109-AF73-E48CFE47A80B}" srcOrd="0" destOrd="0" presId="urn:microsoft.com/office/officeart/2005/8/layout/vList5"/>
    <dgm:cxn modelId="{F704A785-010D-4465-9D93-1B59C0934DAB}" srcId="{96EF4DEE-9B83-4ABB-B6E7-C6DC89C93378}" destId="{B87CEB78-CFCA-4E7D-9DA9-CB8E918B9D30}" srcOrd="3" destOrd="0" parTransId="{FB4B70F4-DBA0-40B6-93ED-036A7809CCD3}" sibTransId="{F45E5A6E-66E0-41FA-AD52-4746097F4C42}"/>
    <dgm:cxn modelId="{66ABB8DD-376B-4F62-95C8-8C0A63308294}" type="presOf" srcId="{989D9BFD-5AFD-4106-AE58-458FA5DC2DC0}" destId="{1AB226F5-2E96-48A1-A060-0F30B8DAC050}" srcOrd="0" destOrd="0" presId="urn:microsoft.com/office/officeart/2005/8/layout/vList5"/>
    <dgm:cxn modelId="{B450DB14-3FE6-43A8-B909-8FCDE66C1093}" srcId="{96EF4DEE-9B83-4ABB-B6E7-C6DC89C93378}" destId="{989D9BFD-5AFD-4106-AE58-458FA5DC2DC0}" srcOrd="5" destOrd="0" parTransId="{E9389770-F9B6-40D7-844C-919E5CBFB2DD}" sibTransId="{8AC20D72-FBA9-4156-BC6F-7E3EDBE3BFE1}"/>
    <dgm:cxn modelId="{83859B30-8EAD-47C2-B004-587415DC03A4}" srcId="{96EF4DEE-9B83-4ABB-B6E7-C6DC89C93378}" destId="{87227E5D-B860-44CA-A671-0F93D9B15B4F}" srcOrd="2" destOrd="0" parTransId="{8305F0FE-E62D-4F94-8FC8-CA47D9B435B6}" sibTransId="{704B29FC-10F0-4BCD-AD58-3D374D65655F}"/>
    <dgm:cxn modelId="{47D9ABA0-458A-4BC9-A2A5-3CCF8AC949B6}" srcId="{96EF4DEE-9B83-4ABB-B6E7-C6DC89C93378}" destId="{FA6C05EC-C2E5-4B86-AE9A-AECC486836EE}" srcOrd="0" destOrd="0" parTransId="{4CEC73DE-C4FF-4EC9-8825-A4C69747F7E9}" sibTransId="{C9C9708B-C8D5-444D-A76F-E113C13414EF}"/>
    <dgm:cxn modelId="{27E95E07-A8FB-42D0-8D73-09470B5F9AD8}" srcId="{96EF4DEE-9B83-4ABB-B6E7-C6DC89C93378}" destId="{523DB548-752E-41A6-BDFB-0548A574FE13}" srcOrd="1" destOrd="0" parTransId="{55BECF64-D20C-478C-B858-255C1DAA14C2}" sibTransId="{895F3506-65FF-496B-8ECE-DB18234AC2BE}"/>
    <dgm:cxn modelId="{8934B465-4A49-41B3-94DE-23E7217F60B4}" type="presOf" srcId="{563D5A0E-6A32-4327-B38E-AAB7CD84487D}" destId="{B9FDBDBF-D81E-4602-9D8E-505678ACC982}" srcOrd="0" destOrd="0" presId="urn:microsoft.com/office/officeart/2005/8/layout/vList5"/>
    <dgm:cxn modelId="{59ACAFC5-3E00-4C2B-A586-A10E60847E10}" type="presOf" srcId="{123296EB-7C47-45E0-83B6-1D8F3E4DD8F1}" destId="{75405254-F944-4E2E-A48A-805DAE18B1E1}" srcOrd="0" destOrd="0" presId="urn:microsoft.com/office/officeart/2005/8/layout/vList5"/>
    <dgm:cxn modelId="{E1FEB989-7000-4FB6-BF4A-11E66F3936DA}" type="presOf" srcId="{523DB548-752E-41A6-BDFB-0548A574FE13}" destId="{F1FF0B30-824E-47F7-A20C-B48FD1ED767A}" srcOrd="0" destOrd="0" presId="urn:microsoft.com/office/officeart/2005/8/layout/vList5"/>
    <dgm:cxn modelId="{EE938F90-EFA1-44FA-98AD-2367691A7F3A}" type="presOf" srcId="{87227E5D-B860-44CA-A671-0F93D9B15B4F}" destId="{27B95F1D-07D2-496D-89CE-CDD458D4F0ED}" srcOrd="0" destOrd="0" presId="urn:microsoft.com/office/officeart/2005/8/layout/vList5"/>
    <dgm:cxn modelId="{C771A560-1C7D-465A-8B5E-34A50063E4A6}" srcId="{96EF4DEE-9B83-4ABB-B6E7-C6DC89C93378}" destId="{563D5A0E-6A32-4327-B38E-AAB7CD84487D}" srcOrd="4" destOrd="0" parTransId="{D44FB0C4-9B83-49A5-B161-1EF21EE2CD7C}" sibTransId="{747CA4FD-EE17-436D-8F23-C9283F6C6290}"/>
    <dgm:cxn modelId="{878052A5-B79D-41E6-AA39-8E74819EB724}" srcId="{96EF4DEE-9B83-4ABB-B6E7-C6DC89C93378}" destId="{123296EB-7C47-45E0-83B6-1D8F3E4DD8F1}" srcOrd="6" destOrd="0" parTransId="{14AAE4F5-F449-46B7-A1E9-C13787557772}" sibTransId="{424A0486-232E-4585-B499-A5F653F8422E}"/>
    <dgm:cxn modelId="{235BF6B2-8DB9-4A3B-8508-13FFA1815323}" type="presOf" srcId="{B87CEB78-CFCA-4E7D-9DA9-CB8E918B9D30}" destId="{65E80EFA-FF14-4F4D-9AFE-613A1C820B29}" srcOrd="0" destOrd="0" presId="urn:microsoft.com/office/officeart/2005/8/layout/vList5"/>
    <dgm:cxn modelId="{EC14FFE7-36E9-4285-A3D1-D8B5EB8C51CC}" type="presParOf" srcId="{0D8BAD5C-DD68-46D2-803D-0F9F03A230EF}" destId="{5689F506-E779-4E37-9D94-FECDC897A035}" srcOrd="0" destOrd="0" presId="urn:microsoft.com/office/officeart/2005/8/layout/vList5"/>
    <dgm:cxn modelId="{73034C3D-8194-41BA-9959-35E3DDCF1F2D}" type="presParOf" srcId="{5689F506-E779-4E37-9D94-FECDC897A035}" destId="{F105C917-29C3-4109-AF73-E48CFE47A80B}" srcOrd="0" destOrd="0" presId="urn:microsoft.com/office/officeart/2005/8/layout/vList5"/>
    <dgm:cxn modelId="{B6917400-5393-42D4-B0A6-DECD1671D59D}" type="presParOf" srcId="{0D8BAD5C-DD68-46D2-803D-0F9F03A230EF}" destId="{652A63B6-2859-4F38-9503-4A46640C254A}" srcOrd="1" destOrd="0" presId="urn:microsoft.com/office/officeart/2005/8/layout/vList5"/>
    <dgm:cxn modelId="{DBAAFFAF-44EF-4BF3-9259-AE254BC04138}" type="presParOf" srcId="{0D8BAD5C-DD68-46D2-803D-0F9F03A230EF}" destId="{24FC3840-5C2C-44AA-8D32-86CB58AF24AB}" srcOrd="2" destOrd="0" presId="urn:microsoft.com/office/officeart/2005/8/layout/vList5"/>
    <dgm:cxn modelId="{BA4741F1-C0EA-43A9-BDE9-72FC2925AE96}" type="presParOf" srcId="{24FC3840-5C2C-44AA-8D32-86CB58AF24AB}" destId="{F1FF0B30-824E-47F7-A20C-B48FD1ED767A}" srcOrd="0" destOrd="0" presId="urn:microsoft.com/office/officeart/2005/8/layout/vList5"/>
    <dgm:cxn modelId="{AA429013-3146-4F23-9918-BD5BE77F0F04}" type="presParOf" srcId="{0D8BAD5C-DD68-46D2-803D-0F9F03A230EF}" destId="{5D9F5350-66E2-40B9-96C5-145E00D99327}" srcOrd="3" destOrd="0" presId="urn:microsoft.com/office/officeart/2005/8/layout/vList5"/>
    <dgm:cxn modelId="{29E49242-BA6A-4B8B-A3D8-E1F55744D05F}" type="presParOf" srcId="{0D8BAD5C-DD68-46D2-803D-0F9F03A230EF}" destId="{126999D0-D2C0-431D-9AFD-32F4EC680882}" srcOrd="4" destOrd="0" presId="urn:microsoft.com/office/officeart/2005/8/layout/vList5"/>
    <dgm:cxn modelId="{353DC074-EF00-449F-B4AB-A30BE6FB8D56}" type="presParOf" srcId="{126999D0-D2C0-431D-9AFD-32F4EC680882}" destId="{27B95F1D-07D2-496D-89CE-CDD458D4F0ED}" srcOrd="0" destOrd="0" presId="urn:microsoft.com/office/officeart/2005/8/layout/vList5"/>
    <dgm:cxn modelId="{1B7C1275-F342-4910-97FB-3FE2A558B488}" type="presParOf" srcId="{0D8BAD5C-DD68-46D2-803D-0F9F03A230EF}" destId="{96FFEDEC-7C65-48D4-8B1C-83301805BEC5}" srcOrd="5" destOrd="0" presId="urn:microsoft.com/office/officeart/2005/8/layout/vList5"/>
    <dgm:cxn modelId="{35840E79-EA54-4A19-B19C-7146E0B3D41A}" type="presParOf" srcId="{0D8BAD5C-DD68-46D2-803D-0F9F03A230EF}" destId="{6A247FE2-D571-42AB-87BE-7093D651E11E}" srcOrd="6" destOrd="0" presId="urn:microsoft.com/office/officeart/2005/8/layout/vList5"/>
    <dgm:cxn modelId="{3413B786-72E8-40C7-BDB7-7CAED73E7168}" type="presParOf" srcId="{6A247FE2-D571-42AB-87BE-7093D651E11E}" destId="{65E80EFA-FF14-4F4D-9AFE-613A1C820B29}" srcOrd="0" destOrd="0" presId="urn:microsoft.com/office/officeart/2005/8/layout/vList5"/>
    <dgm:cxn modelId="{0D71BCDA-9C10-41EF-A7E5-2A27387B19C0}" type="presParOf" srcId="{0D8BAD5C-DD68-46D2-803D-0F9F03A230EF}" destId="{12BF4987-A4CF-44F4-86E8-D4ACD26BEC4C}" srcOrd="7" destOrd="0" presId="urn:microsoft.com/office/officeart/2005/8/layout/vList5"/>
    <dgm:cxn modelId="{2B00FC25-8485-45CF-901F-43EF137EDAF7}" type="presParOf" srcId="{0D8BAD5C-DD68-46D2-803D-0F9F03A230EF}" destId="{C838DD6F-9EE0-47D9-9FEB-357EF510A251}" srcOrd="8" destOrd="0" presId="urn:microsoft.com/office/officeart/2005/8/layout/vList5"/>
    <dgm:cxn modelId="{D7E5FF56-26F3-4A02-81ED-9D6682DD916F}" type="presParOf" srcId="{C838DD6F-9EE0-47D9-9FEB-357EF510A251}" destId="{B9FDBDBF-D81E-4602-9D8E-505678ACC982}" srcOrd="0" destOrd="0" presId="urn:microsoft.com/office/officeart/2005/8/layout/vList5"/>
    <dgm:cxn modelId="{199AB3BD-66AB-448F-9FEC-207FB5253E29}" type="presParOf" srcId="{0D8BAD5C-DD68-46D2-803D-0F9F03A230EF}" destId="{F301AF07-2559-411C-A193-E772749D5237}" srcOrd="9" destOrd="0" presId="urn:microsoft.com/office/officeart/2005/8/layout/vList5"/>
    <dgm:cxn modelId="{85189337-9E7C-49AE-AA2B-1F77E1B17988}" type="presParOf" srcId="{0D8BAD5C-DD68-46D2-803D-0F9F03A230EF}" destId="{BE652E09-DF47-48C5-A85A-ECE1B96A59BB}" srcOrd="10" destOrd="0" presId="urn:microsoft.com/office/officeart/2005/8/layout/vList5"/>
    <dgm:cxn modelId="{EB5C8773-B012-42C8-AF81-AA6E3509AF0D}" type="presParOf" srcId="{BE652E09-DF47-48C5-A85A-ECE1B96A59BB}" destId="{1AB226F5-2E96-48A1-A060-0F30B8DAC050}" srcOrd="0" destOrd="0" presId="urn:microsoft.com/office/officeart/2005/8/layout/vList5"/>
    <dgm:cxn modelId="{0220EB90-BF21-45B4-A1B8-F5D79368E673}" type="presParOf" srcId="{0D8BAD5C-DD68-46D2-803D-0F9F03A230EF}" destId="{0B9AFC55-F1FE-4025-8DF2-2ADF9F8A66BE}" srcOrd="11" destOrd="0" presId="urn:microsoft.com/office/officeart/2005/8/layout/vList5"/>
    <dgm:cxn modelId="{5DC97D82-0249-4D3B-A3E7-D46A79D55862}" type="presParOf" srcId="{0D8BAD5C-DD68-46D2-803D-0F9F03A230EF}" destId="{7589B3FD-76A2-492C-B861-5E1A50255D9E}" srcOrd="12" destOrd="0" presId="urn:microsoft.com/office/officeart/2005/8/layout/vList5"/>
    <dgm:cxn modelId="{C20EE1B8-1BF8-4406-A3AC-7C4D57B5F547}" type="presParOf" srcId="{7589B3FD-76A2-492C-B861-5E1A50255D9E}" destId="{75405254-F944-4E2E-A48A-805DAE18B1E1}" srcOrd="0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  <a:ext uri="{C62137D5-CB1D-491B-B009-E17868A290BF}">
      <dgm14:recolorImg xmlns=""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EF4DEE-9B83-4ABB-B6E7-C6DC89C93378}" type="doc">
      <dgm:prSet loTypeId="urn:microsoft.com/office/officeart/2005/8/layout/vList5" loCatId="list" qsTypeId="urn:microsoft.com/office/officeart/2005/8/quickstyle/3d1" qsCatId="3D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FA6C05EC-C2E5-4B86-AE9A-AECC486836EE}">
      <dgm:prSet phldrT="[Текст]" custT="1"/>
      <dgm:spPr>
        <a:solidFill>
          <a:srgbClr val="FFFF00"/>
        </a:solidFill>
      </dgm:spPr>
      <dgm:t>
        <a:bodyPr/>
        <a:lstStyle/>
        <a:p>
          <a:pPr algn="l"/>
          <a:r>
            <a:rPr lang="ru-RU" sz="14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Мероприятия в области образования</a:t>
          </a:r>
          <a:endParaRPr lang="ru-RU" sz="1400" b="1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EC73DE-C4FF-4EC9-8825-A4C69747F7E9}" type="parTrans" cxnId="{47D9ABA0-458A-4BC9-A2A5-3CCF8AC949B6}">
      <dgm:prSet/>
      <dgm:spPr/>
      <dgm:t>
        <a:bodyPr/>
        <a:lstStyle/>
        <a:p>
          <a:endParaRPr lang="ru-RU"/>
        </a:p>
      </dgm:t>
    </dgm:pt>
    <dgm:pt modelId="{C9C9708B-C8D5-444D-A76F-E113C13414EF}" type="sibTrans" cxnId="{47D9ABA0-458A-4BC9-A2A5-3CCF8AC949B6}">
      <dgm:prSet/>
      <dgm:spPr/>
      <dgm:t>
        <a:bodyPr/>
        <a:lstStyle/>
        <a:p>
          <a:endParaRPr lang="ru-RU"/>
        </a:p>
      </dgm:t>
    </dgm:pt>
    <dgm:pt modelId="{523DB548-752E-41A6-BDFB-0548A574FE13}">
      <dgm:prSet phldrT="[Текст]" custT="1"/>
      <dgm:spPr>
        <a:gradFill rotWithShape="0">
          <a:gsLst>
            <a:gs pos="0">
              <a:srgbClr val="00FF00"/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pPr algn="l"/>
          <a:r>
            <a:rPr lang="ru-RU" sz="14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Мероприятия в области социальной политики</a:t>
          </a:r>
          <a:endParaRPr lang="ru-RU" sz="1400" b="1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BECF64-D20C-478C-B858-255C1DAA14C2}" type="parTrans" cxnId="{27E95E07-A8FB-42D0-8D73-09470B5F9AD8}">
      <dgm:prSet/>
      <dgm:spPr/>
      <dgm:t>
        <a:bodyPr/>
        <a:lstStyle/>
        <a:p>
          <a:endParaRPr lang="ru-RU"/>
        </a:p>
      </dgm:t>
    </dgm:pt>
    <dgm:pt modelId="{895F3506-65FF-496B-8ECE-DB18234AC2BE}" type="sibTrans" cxnId="{27E95E07-A8FB-42D0-8D73-09470B5F9AD8}">
      <dgm:prSet/>
      <dgm:spPr/>
      <dgm:t>
        <a:bodyPr/>
        <a:lstStyle/>
        <a:p>
          <a:endParaRPr lang="ru-RU"/>
        </a:p>
      </dgm:t>
    </dgm:pt>
    <dgm:pt modelId="{87227E5D-B860-44CA-A671-0F93D9B15B4F}">
      <dgm:prSet phldrT="[Текст]" custT="1"/>
      <dgm:spPr/>
      <dgm:t>
        <a:bodyPr/>
        <a:lstStyle/>
        <a:p>
          <a:pPr algn="l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Капитальные вложения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05F0FE-E62D-4F94-8FC8-CA47D9B435B6}" type="parTrans" cxnId="{83859B30-8EAD-47C2-B004-587415DC03A4}">
      <dgm:prSet/>
      <dgm:spPr/>
      <dgm:t>
        <a:bodyPr/>
        <a:lstStyle/>
        <a:p>
          <a:endParaRPr lang="ru-RU"/>
        </a:p>
      </dgm:t>
    </dgm:pt>
    <dgm:pt modelId="{704B29FC-10F0-4BCD-AD58-3D374D65655F}" type="sibTrans" cxnId="{83859B30-8EAD-47C2-B004-587415DC03A4}">
      <dgm:prSet/>
      <dgm:spPr/>
      <dgm:t>
        <a:bodyPr/>
        <a:lstStyle/>
        <a:p>
          <a:endParaRPr lang="ru-RU"/>
        </a:p>
      </dgm:t>
    </dgm:pt>
    <dgm:pt modelId="{B87CEB78-CFCA-4E7D-9DA9-CB8E918B9D30}">
      <dgm:prSet phldrT="[Текст]" custT="1"/>
      <dgm:spPr/>
      <dgm:t>
        <a:bodyPr/>
        <a:lstStyle/>
        <a:p>
          <a:pPr algn="l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Дорожная деятельность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4B70F4-DBA0-40B6-93ED-036A7809CCD3}" type="parTrans" cxnId="{F704A785-010D-4465-9D93-1B59C0934DAB}">
      <dgm:prSet/>
      <dgm:spPr/>
      <dgm:t>
        <a:bodyPr/>
        <a:lstStyle/>
        <a:p>
          <a:endParaRPr lang="ru-RU"/>
        </a:p>
      </dgm:t>
    </dgm:pt>
    <dgm:pt modelId="{F45E5A6E-66E0-41FA-AD52-4746097F4C42}" type="sibTrans" cxnId="{F704A785-010D-4465-9D93-1B59C0934DAB}">
      <dgm:prSet/>
      <dgm:spPr/>
      <dgm:t>
        <a:bodyPr/>
        <a:lstStyle/>
        <a:p>
          <a:endParaRPr lang="ru-RU"/>
        </a:p>
      </dgm:t>
    </dgm:pt>
    <dgm:pt modelId="{563D5A0E-6A32-4327-B38E-AAB7CD84487D}">
      <dgm:prSet phldrT="[Текст]" custT="1"/>
      <dgm:spPr/>
      <dgm:t>
        <a:bodyPr/>
        <a:lstStyle/>
        <a:p>
          <a:pPr algn="l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Прочие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4FB0C4-9B83-49A5-B161-1EF21EE2CD7C}" type="parTrans" cxnId="{C771A560-1C7D-465A-8B5E-34A50063E4A6}">
      <dgm:prSet/>
      <dgm:spPr/>
      <dgm:t>
        <a:bodyPr/>
        <a:lstStyle/>
        <a:p>
          <a:endParaRPr lang="ru-RU"/>
        </a:p>
      </dgm:t>
    </dgm:pt>
    <dgm:pt modelId="{747CA4FD-EE17-436D-8F23-C9283F6C6290}" type="sibTrans" cxnId="{C771A560-1C7D-465A-8B5E-34A50063E4A6}">
      <dgm:prSet/>
      <dgm:spPr/>
      <dgm:t>
        <a:bodyPr/>
        <a:lstStyle/>
        <a:p>
          <a:endParaRPr lang="ru-RU"/>
        </a:p>
      </dgm:t>
    </dgm:pt>
    <dgm:pt modelId="{989D9BFD-5AFD-4106-AE58-458FA5DC2DC0}">
      <dgm:prSet phldrT="[Текст]" custT="1"/>
      <dgm:spPr>
        <a:solidFill>
          <a:schemeClr val="bg2">
            <a:lumMod val="25000"/>
          </a:schemeClr>
        </a:solidFill>
      </dgm:spPr>
      <dgm:t>
        <a:bodyPr/>
        <a:lstStyle/>
        <a:p>
          <a:pPr algn="l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городской среды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389770-F9B6-40D7-844C-919E5CBFB2DD}" type="parTrans" cxnId="{B450DB14-3FE6-43A8-B909-8FCDE66C1093}">
      <dgm:prSet/>
      <dgm:spPr/>
      <dgm:t>
        <a:bodyPr/>
        <a:lstStyle/>
        <a:p>
          <a:endParaRPr lang="ru-RU"/>
        </a:p>
      </dgm:t>
    </dgm:pt>
    <dgm:pt modelId="{8AC20D72-FBA9-4156-BC6F-7E3EDBE3BFE1}" type="sibTrans" cxnId="{B450DB14-3FE6-43A8-B909-8FCDE66C1093}">
      <dgm:prSet/>
      <dgm:spPr/>
      <dgm:t>
        <a:bodyPr/>
        <a:lstStyle/>
        <a:p>
          <a:endParaRPr lang="ru-RU"/>
        </a:p>
      </dgm:t>
    </dgm:pt>
    <dgm:pt modelId="{123296EB-7C47-45E0-83B6-1D8F3E4DD8F1}">
      <dgm:prSet phldrT="[Текст]" custT="1"/>
      <dgm:spPr/>
      <dgm:t>
        <a:bodyPr/>
        <a:lstStyle/>
        <a:p>
          <a:pPr algn="l"/>
          <a:r>
            <a:rPr lang="ru-RU" sz="14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Мероприятия в сфере культуры</a:t>
          </a:r>
          <a:endParaRPr lang="ru-RU" sz="1400" b="1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AAE4F5-F449-46B7-A1E9-C13787557772}" type="parTrans" cxnId="{878052A5-B79D-41E6-AA39-8E74819EB724}">
      <dgm:prSet/>
      <dgm:spPr/>
      <dgm:t>
        <a:bodyPr/>
        <a:lstStyle/>
        <a:p>
          <a:endParaRPr lang="ru-RU"/>
        </a:p>
      </dgm:t>
    </dgm:pt>
    <dgm:pt modelId="{424A0486-232E-4585-B499-A5F653F8422E}" type="sibTrans" cxnId="{878052A5-B79D-41E6-AA39-8E74819EB724}">
      <dgm:prSet/>
      <dgm:spPr/>
      <dgm:t>
        <a:bodyPr/>
        <a:lstStyle/>
        <a:p>
          <a:endParaRPr lang="ru-RU"/>
        </a:p>
      </dgm:t>
    </dgm:pt>
    <dgm:pt modelId="{0D8BAD5C-DD68-46D2-803D-0F9F03A230EF}" type="pres">
      <dgm:prSet presAssocID="{96EF4DEE-9B83-4ABB-B6E7-C6DC89C9337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89F506-E779-4E37-9D94-FECDC897A035}" type="pres">
      <dgm:prSet presAssocID="{FA6C05EC-C2E5-4B86-AE9A-AECC486836EE}" presName="linNode" presStyleCnt="0"/>
      <dgm:spPr/>
    </dgm:pt>
    <dgm:pt modelId="{F105C917-29C3-4109-AF73-E48CFE47A80B}" type="pres">
      <dgm:prSet presAssocID="{FA6C05EC-C2E5-4B86-AE9A-AECC486836EE}" presName="parentText" presStyleLbl="node1" presStyleIdx="0" presStyleCnt="7" custScaleX="15019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2A63B6-2859-4F38-9503-4A46640C254A}" type="pres">
      <dgm:prSet presAssocID="{C9C9708B-C8D5-444D-A76F-E113C13414EF}" presName="sp" presStyleCnt="0"/>
      <dgm:spPr/>
    </dgm:pt>
    <dgm:pt modelId="{24FC3840-5C2C-44AA-8D32-86CB58AF24AB}" type="pres">
      <dgm:prSet presAssocID="{523DB548-752E-41A6-BDFB-0548A574FE13}" presName="linNode" presStyleCnt="0"/>
      <dgm:spPr/>
    </dgm:pt>
    <dgm:pt modelId="{F1FF0B30-824E-47F7-A20C-B48FD1ED767A}" type="pres">
      <dgm:prSet presAssocID="{523DB548-752E-41A6-BDFB-0548A574FE13}" presName="parentText" presStyleLbl="node1" presStyleIdx="1" presStyleCnt="7" custScaleX="15019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9F5350-66E2-40B9-96C5-145E00D99327}" type="pres">
      <dgm:prSet presAssocID="{895F3506-65FF-496B-8ECE-DB18234AC2BE}" presName="sp" presStyleCnt="0"/>
      <dgm:spPr/>
    </dgm:pt>
    <dgm:pt modelId="{126999D0-D2C0-431D-9AFD-32F4EC680882}" type="pres">
      <dgm:prSet presAssocID="{87227E5D-B860-44CA-A671-0F93D9B15B4F}" presName="linNode" presStyleCnt="0"/>
      <dgm:spPr/>
    </dgm:pt>
    <dgm:pt modelId="{27B95F1D-07D2-496D-89CE-CDD458D4F0ED}" type="pres">
      <dgm:prSet presAssocID="{87227E5D-B860-44CA-A671-0F93D9B15B4F}" presName="parentText" presStyleLbl="node1" presStyleIdx="2" presStyleCnt="7" custScaleX="15019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FFEDEC-7C65-48D4-8B1C-83301805BEC5}" type="pres">
      <dgm:prSet presAssocID="{704B29FC-10F0-4BCD-AD58-3D374D65655F}" presName="sp" presStyleCnt="0"/>
      <dgm:spPr/>
    </dgm:pt>
    <dgm:pt modelId="{6A247FE2-D571-42AB-87BE-7093D651E11E}" type="pres">
      <dgm:prSet presAssocID="{B87CEB78-CFCA-4E7D-9DA9-CB8E918B9D30}" presName="linNode" presStyleCnt="0"/>
      <dgm:spPr/>
    </dgm:pt>
    <dgm:pt modelId="{65E80EFA-FF14-4F4D-9AFE-613A1C820B29}" type="pres">
      <dgm:prSet presAssocID="{B87CEB78-CFCA-4E7D-9DA9-CB8E918B9D30}" presName="parentText" presStyleLbl="node1" presStyleIdx="3" presStyleCnt="7" custScaleX="150195" custScaleY="8949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BF4987-A4CF-44F4-86E8-D4ACD26BEC4C}" type="pres">
      <dgm:prSet presAssocID="{F45E5A6E-66E0-41FA-AD52-4746097F4C42}" presName="sp" presStyleCnt="0"/>
      <dgm:spPr/>
    </dgm:pt>
    <dgm:pt modelId="{C838DD6F-9EE0-47D9-9FEB-357EF510A251}" type="pres">
      <dgm:prSet presAssocID="{563D5A0E-6A32-4327-B38E-AAB7CD84487D}" presName="linNode" presStyleCnt="0"/>
      <dgm:spPr/>
    </dgm:pt>
    <dgm:pt modelId="{B9FDBDBF-D81E-4602-9D8E-505678ACC982}" type="pres">
      <dgm:prSet presAssocID="{563D5A0E-6A32-4327-B38E-AAB7CD84487D}" presName="parentText" presStyleLbl="node1" presStyleIdx="4" presStyleCnt="7" custScaleX="15019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01AF07-2559-411C-A193-E772749D5237}" type="pres">
      <dgm:prSet presAssocID="{747CA4FD-EE17-436D-8F23-C9283F6C6290}" presName="sp" presStyleCnt="0"/>
      <dgm:spPr/>
    </dgm:pt>
    <dgm:pt modelId="{BE652E09-DF47-48C5-A85A-ECE1B96A59BB}" type="pres">
      <dgm:prSet presAssocID="{989D9BFD-5AFD-4106-AE58-458FA5DC2DC0}" presName="linNode" presStyleCnt="0"/>
      <dgm:spPr/>
    </dgm:pt>
    <dgm:pt modelId="{1AB226F5-2E96-48A1-A060-0F30B8DAC050}" type="pres">
      <dgm:prSet presAssocID="{989D9BFD-5AFD-4106-AE58-458FA5DC2DC0}" presName="parentText" presStyleLbl="node1" presStyleIdx="5" presStyleCnt="7" custScaleX="15019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9AFC55-F1FE-4025-8DF2-2ADF9F8A66BE}" type="pres">
      <dgm:prSet presAssocID="{8AC20D72-FBA9-4156-BC6F-7E3EDBE3BFE1}" presName="sp" presStyleCnt="0"/>
      <dgm:spPr/>
    </dgm:pt>
    <dgm:pt modelId="{7589B3FD-76A2-492C-B861-5E1A50255D9E}" type="pres">
      <dgm:prSet presAssocID="{123296EB-7C47-45E0-83B6-1D8F3E4DD8F1}" presName="linNode" presStyleCnt="0"/>
      <dgm:spPr/>
    </dgm:pt>
    <dgm:pt modelId="{75405254-F944-4E2E-A48A-805DAE18B1E1}" type="pres">
      <dgm:prSet presAssocID="{123296EB-7C47-45E0-83B6-1D8F3E4DD8F1}" presName="parentText" presStyleLbl="node1" presStyleIdx="6" presStyleCnt="7" custScaleX="15019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689B68-A52E-4B7B-B707-6C775334C37F}" type="presOf" srcId="{87227E5D-B860-44CA-A671-0F93D9B15B4F}" destId="{27B95F1D-07D2-496D-89CE-CDD458D4F0ED}" srcOrd="0" destOrd="0" presId="urn:microsoft.com/office/officeart/2005/8/layout/vList5"/>
    <dgm:cxn modelId="{F704A785-010D-4465-9D93-1B59C0934DAB}" srcId="{96EF4DEE-9B83-4ABB-B6E7-C6DC89C93378}" destId="{B87CEB78-CFCA-4E7D-9DA9-CB8E918B9D30}" srcOrd="3" destOrd="0" parTransId="{FB4B70F4-DBA0-40B6-93ED-036A7809CCD3}" sibTransId="{F45E5A6E-66E0-41FA-AD52-4746097F4C42}"/>
    <dgm:cxn modelId="{60133E34-F153-48AB-B858-2A1878C5A5B1}" type="presOf" srcId="{523DB548-752E-41A6-BDFB-0548A574FE13}" destId="{F1FF0B30-824E-47F7-A20C-B48FD1ED767A}" srcOrd="0" destOrd="0" presId="urn:microsoft.com/office/officeart/2005/8/layout/vList5"/>
    <dgm:cxn modelId="{B450DB14-3FE6-43A8-B909-8FCDE66C1093}" srcId="{96EF4DEE-9B83-4ABB-B6E7-C6DC89C93378}" destId="{989D9BFD-5AFD-4106-AE58-458FA5DC2DC0}" srcOrd="5" destOrd="0" parTransId="{E9389770-F9B6-40D7-844C-919E5CBFB2DD}" sibTransId="{8AC20D72-FBA9-4156-BC6F-7E3EDBE3BFE1}"/>
    <dgm:cxn modelId="{4D7AF926-4B7C-43D2-B5A6-DDAD20DF9883}" type="presOf" srcId="{96EF4DEE-9B83-4ABB-B6E7-C6DC89C93378}" destId="{0D8BAD5C-DD68-46D2-803D-0F9F03A230EF}" srcOrd="0" destOrd="0" presId="urn:microsoft.com/office/officeart/2005/8/layout/vList5"/>
    <dgm:cxn modelId="{5FCC302A-41B2-4C26-861E-70826A24F756}" type="presOf" srcId="{B87CEB78-CFCA-4E7D-9DA9-CB8E918B9D30}" destId="{65E80EFA-FF14-4F4D-9AFE-613A1C820B29}" srcOrd="0" destOrd="0" presId="urn:microsoft.com/office/officeart/2005/8/layout/vList5"/>
    <dgm:cxn modelId="{7B1127E0-F6A0-464E-A803-BA4CBC127A3D}" type="presOf" srcId="{563D5A0E-6A32-4327-B38E-AAB7CD84487D}" destId="{B9FDBDBF-D81E-4602-9D8E-505678ACC982}" srcOrd="0" destOrd="0" presId="urn:microsoft.com/office/officeart/2005/8/layout/vList5"/>
    <dgm:cxn modelId="{158C08C7-DCE5-4C6F-9F93-DBA5CADE831C}" type="presOf" srcId="{123296EB-7C47-45E0-83B6-1D8F3E4DD8F1}" destId="{75405254-F944-4E2E-A48A-805DAE18B1E1}" srcOrd="0" destOrd="0" presId="urn:microsoft.com/office/officeart/2005/8/layout/vList5"/>
    <dgm:cxn modelId="{83859B30-8EAD-47C2-B004-587415DC03A4}" srcId="{96EF4DEE-9B83-4ABB-B6E7-C6DC89C93378}" destId="{87227E5D-B860-44CA-A671-0F93D9B15B4F}" srcOrd="2" destOrd="0" parTransId="{8305F0FE-E62D-4F94-8FC8-CA47D9B435B6}" sibTransId="{704B29FC-10F0-4BCD-AD58-3D374D65655F}"/>
    <dgm:cxn modelId="{47D9ABA0-458A-4BC9-A2A5-3CCF8AC949B6}" srcId="{96EF4DEE-9B83-4ABB-B6E7-C6DC89C93378}" destId="{FA6C05EC-C2E5-4B86-AE9A-AECC486836EE}" srcOrd="0" destOrd="0" parTransId="{4CEC73DE-C4FF-4EC9-8825-A4C69747F7E9}" sibTransId="{C9C9708B-C8D5-444D-A76F-E113C13414EF}"/>
    <dgm:cxn modelId="{27E95E07-A8FB-42D0-8D73-09470B5F9AD8}" srcId="{96EF4DEE-9B83-4ABB-B6E7-C6DC89C93378}" destId="{523DB548-752E-41A6-BDFB-0548A574FE13}" srcOrd="1" destOrd="0" parTransId="{55BECF64-D20C-478C-B858-255C1DAA14C2}" sibTransId="{895F3506-65FF-496B-8ECE-DB18234AC2BE}"/>
    <dgm:cxn modelId="{C1A5E344-DB1F-4CDD-BB61-9B04C04F72BC}" type="presOf" srcId="{989D9BFD-5AFD-4106-AE58-458FA5DC2DC0}" destId="{1AB226F5-2E96-48A1-A060-0F30B8DAC050}" srcOrd="0" destOrd="0" presId="urn:microsoft.com/office/officeart/2005/8/layout/vList5"/>
    <dgm:cxn modelId="{C771A560-1C7D-465A-8B5E-34A50063E4A6}" srcId="{96EF4DEE-9B83-4ABB-B6E7-C6DC89C93378}" destId="{563D5A0E-6A32-4327-B38E-AAB7CD84487D}" srcOrd="4" destOrd="0" parTransId="{D44FB0C4-9B83-49A5-B161-1EF21EE2CD7C}" sibTransId="{747CA4FD-EE17-436D-8F23-C9283F6C6290}"/>
    <dgm:cxn modelId="{878052A5-B79D-41E6-AA39-8E74819EB724}" srcId="{96EF4DEE-9B83-4ABB-B6E7-C6DC89C93378}" destId="{123296EB-7C47-45E0-83B6-1D8F3E4DD8F1}" srcOrd="6" destOrd="0" parTransId="{14AAE4F5-F449-46B7-A1E9-C13787557772}" sibTransId="{424A0486-232E-4585-B499-A5F653F8422E}"/>
    <dgm:cxn modelId="{4F5FC1B2-34A5-4B70-B028-21CEBD41BEC5}" type="presOf" srcId="{FA6C05EC-C2E5-4B86-AE9A-AECC486836EE}" destId="{F105C917-29C3-4109-AF73-E48CFE47A80B}" srcOrd="0" destOrd="0" presId="urn:microsoft.com/office/officeart/2005/8/layout/vList5"/>
    <dgm:cxn modelId="{EBC6DA1C-A828-47CA-A1DA-2CEDC88F94EE}" type="presParOf" srcId="{0D8BAD5C-DD68-46D2-803D-0F9F03A230EF}" destId="{5689F506-E779-4E37-9D94-FECDC897A035}" srcOrd="0" destOrd="0" presId="urn:microsoft.com/office/officeart/2005/8/layout/vList5"/>
    <dgm:cxn modelId="{A582FD5A-6BCF-4295-AFCE-39D143EF0F44}" type="presParOf" srcId="{5689F506-E779-4E37-9D94-FECDC897A035}" destId="{F105C917-29C3-4109-AF73-E48CFE47A80B}" srcOrd="0" destOrd="0" presId="urn:microsoft.com/office/officeart/2005/8/layout/vList5"/>
    <dgm:cxn modelId="{3465C1CB-F886-4F3D-8362-8E2E321235B3}" type="presParOf" srcId="{0D8BAD5C-DD68-46D2-803D-0F9F03A230EF}" destId="{652A63B6-2859-4F38-9503-4A46640C254A}" srcOrd="1" destOrd="0" presId="urn:microsoft.com/office/officeart/2005/8/layout/vList5"/>
    <dgm:cxn modelId="{88BF6CD1-C4C4-4AB9-A240-C1C9D77AE8F0}" type="presParOf" srcId="{0D8BAD5C-DD68-46D2-803D-0F9F03A230EF}" destId="{24FC3840-5C2C-44AA-8D32-86CB58AF24AB}" srcOrd="2" destOrd="0" presId="urn:microsoft.com/office/officeart/2005/8/layout/vList5"/>
    <dgm:cxn modelId="{4C7FE921-6B77-4F56-B6B9-33C2E70831E1}" type="presParOf" srcId="{24FC3840-5C2C-44AA-8D32-86CB58AF24AB}" destId="{F1FF0B30-824E-47F7-A20C-B48FD1ED767A}" srcOrd="0" destOrd="0" presId="urn:microsoft.com/office/officeart/2005/8/layout/vList5"/>
    <dgm:cxn modelId="{28278CB8-70E2-4CC0-B1B9-6C7A51D7BD7E}" type="presParOf" srcId="{0D8BAD5C-DD68-46D2-803D-0F9F03A230EF}" destId="{5D9F5350-66E2-40B9-96C5-145E00D99327}" srcOrd="3" destOrd="0" presId="urn:microsoft.com/office/officeart/2005/8/layout/vList5"/>
    <dgm:cxn modelId="{B2497AA0-A3C9-453E-83BA-28F23B409908}" type="presParOf" srcId="{0D8BAD5C-DD68-46D2-803D-0F9F03A230EF}" destId="{126999D0-D2C0-431D-9AFD-32F4EC680882}" srcOrd="4" destOrd="0" presId="urn:microsoft.com/office/officeart/2005/8/layout/vList5"/>
    <dgm:cxn modelId="{E3DABF07-FDDA-426D-88D3-2CF3393BD298}" type="presParOf" srcId="{126999D0-D2C0-431D-9AFD-32F4EC680882}" destId="{27B95F1D-07D2-496D-89CE-CDD458D4F0ED}" srcOrd="0" destOrd="0" presId="urn:microsoft.com/office/officeart/2005/8/layout/vList5"/>
    <dgm:cxn modelId="{58A75111-B910-4213-A5E3-911D67F0BA6C}" type="presParOf" srcId="{0D8BAD5C-DD68-46D2-803D-0F9F03A230EF}" destId="{96FFEDEC-7C65-48D4-8B1C-83301805BEC5}" srcOrd="5" destOrd="0" presId="urn:microsoft.com/office/officeart/2005/8/layout/vList5"/>
    <dgm:cxn modelId="{47CED62B-6A48-4586-8CB8-D9B38F43053F}" type="presParOf" srcId="{0D8BAD5C-DD68-46D2-803D-0F9F03A230EF}" destId="{6A247FE2-D571-42AB-87BE-7093D651E11E}" srcOrd="6" destOrd="0" presId="urn:microsoft.com/office/officeart/2005/8/layout/vList5"/>
    <dgm:cxn modelId="{B2D6DAEF-BC1C-4886-9B29-EDF8EC43B410}" type="presParOf" srcId="{6A247FE2-D571-42AB-87BE-7093D651E11E}" destId="{65E80EFA-FF14-4F4D-9AFE-613A1C820B29}" srcOrd="0" destOrd="0" presId="urn:microsoft.com/office/officeart/2005/8/layout/vList5"/>
    <dgm:cxn modelId="{5EA28C49-E460-4ED7-984D-4DBDAC3EDE42}" type="presParOf" srcId="{0D8BAD5C-DD68-46D2-803D-0F9F03A230EF}" destId="{12BF4987-A4CF-44F4-86E8-D4ACD26BEC4C}" srcOrd="7" destOrd="0" presId="urn:microsoft.com/office/officeart/2005/8/layout/vList5"/>
    <dgm:cxn modelId="{36484F49-D430-4C04-961D-507138316FC5}" type="presParOf" srcId="{0D8BAD5C-DD68-46D2-803D-0F9F03A230EF}" destId="{C838DD6F-9EE0-47D9-9FEB-357EF510A251}" srcOrd="8" destOrd="0" presId="urn:microsoft.com/office/officeart/2005/8/layout/vList5"/>
    <dgm:cxn modelId="{E6187843-83A7-4A23-888A-56780A1D684C}" type="presParOf" srcId="{C838DD6F-9EE0-47D9-9FEB-357EF510A251}" destId="{B9FDBDBF-D81E-4602-9D8E-505678ACC982}" srcOrd="0" destOrd="0" presId="urn:microsoft.com/office/officeart/2005/8/layout/vList5"/>
    <dgm:cxn modelId="{D41A22EA-A7AE-45BF-B093-1757489FE262}" type="presParOf" srcId="{0D8BAD5C-DD68-46D2-803D-0F9F03A230EF}" destId="{F301AF07-2559-411C-A193-E772749D5237}" srcOrd="9" destOrd="0" presId="urn:microsoft.com/office/officeart/2005/8/layout/vList5"/>
    <dgm:cxn modelId="{A197AC9D-308D-4BD3-9C94-8E4EA0E891C2}" type="presParOf" srcId="{0D8BAD5C-DD68-46D2-803D-0F9F03A230EF}" destId="{BE652E09-DF47-48C5-A85A-ECE1B96A59BB}" srcOrd="10" destOrd="0" presId="urn:microsoft.com/office/officeart/2005/8/layout/vList5"/>
    <dgm:cxn modelId="{533B3E38-54A0-4CB1-9949-B4ECAB84388C}" type="presParOf" srcId="{BE652E09-DF47-48C5-A85A-ECE1B96A59BB}" destId="{1AB226F5-2E96-48A1-A060-0F30B8DAC050}" srcOrd="0" destOrd="0" presId="urn:microsoft.com/office/officeart/2005/8/layout/vList5"/>
    <dgm:cxn modelId="{6B9A43B4-C283-41FA-85AF-3A90E451854E}" type="presParOf" srcId="{0D8BAD5C-DD68-46D2-803D-0F9F03A230EF}" destId="{0B9AFC55-F1FE-4025-8DF2-2ADF9F8A66BE}" srcOrd="11" destOrd="0" presId="urn:microsoft.com/office/officeart/2005/8/layout/vList5"/>
    <dgm:cxn modelId="{C89AD9AD-ABF2-494F-B366-806421C7E695}" type="presParOf" srcId="{0D8BAD5C-DD68-46D2-803D-0F9F03A230EF}" destId="{7589B3FD-76A2-492C-B861-5E1A50255D9E}" srcOrd="12" destOrd="0" presId="urn:microsoft.com/office/officeart/2005/8/layout/vList5"/>
    <dgm:cxn modelId="{39821ABE-969C-4517-9861-F7AB6C2745B3}" type="presParOf" srcId="{7589B3FD-76A2-492C-B861-5E1A50255D9E}" destId="{75405254-F944-4E2E-A48A-805DAE18B1E1}" srcOrd="0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  <a:ext uri="{C62137D5-CB1D-491B-B009-E17868A290BF}">
      <dgm14:recolorImg xmlns=""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BCF920-822E-4F0C-9046-693C6159C347}" type="doc">
      <dgm:prSet loTypeId="urn:microsoft.com/office/officeart/2005/8/layout/equation1" loCatId="relationship" qsTypeId="urn:microsoft.com/office/officeart/2005/8/quickstyle/3d3" qsCatId="3D" csTypeId="urn:microsoft.com/office/officeart/2005/8/colors/accent1_2" csCatId="accent1" phldr="1"/>
      <dgm:spPr/>
    </dgm:pt>
    <dgm:pt modelId="{B5DDA3B9-6420-45F5-8D12-84769002EBF5}">
      <dgm:prSet phldrT="[Текст]" custT="1"/>
      <dgm:spPr>
        <a:solidFill>
          <a:schemeClr val="tx2"/>
        </a:solidFill>
      </dgm:spPr>
      <dgm:t>
        <a:bodyPr/>
        <a:lstStyle/>
        <a:p>
          <a:pPr algn="ctr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ФБ</a:t>
          </a:r>
        </a:p>
        <a:p>
          <a:pPr algn="ctr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25,9 млн рублей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E80236-521C-4790-A67F-5171E640C9C1}" type="parTrans" cxnId="{CE826371-A173-4EAE-8991-E6BD948E7525}">
      <dgm:prSet/>
      <dgm:spPr/>
      <dgm:t>
        <a:bodyPr/>
        <a:lstStyle/>
        <a:p>
          <a:pPr algn="ctr"/>
          <a:endParaRPr lang="ru-RU"/>
        </a:p>
      </dgm:t>
    </dgm:pt>
    <dgm:pt modelId="{6F5323FF-4BAC-44DE-B64E-BA16AB0056D3}" type="sibTrans" cxnId="{CE826371-A173-4EAE-8991-E6BD948E7525}">
      <dgm:prSet/>
      <dgm:spPr>
        <a:solidFill>
          <a:schemeClr val="tx2"/>
        </a:solidFill>
      </dgm:spPr>
      <dgm:t>
        <a:bodyPr/>
        <a:lstStyle/>
        <a:p>
          <a:pPr algn="ctr"/>
          <a:endParaRPr lang="ru-RU"/>
        </a:p>
      </dgm:t>
    </dgm:pt>
    <dgm:pt modelId="{25837F1F-380C-4564-BA18-F0E4205F400B}">
      <dgm:prSet phldrT="[Текст]" custT="1"/>
      <dgm:spPr>
        <a:solidFill>
          <a:schemeClr val="tx2"/>
        </a:solidFill>
      </dgm:spPr>
      <dgm:t>
        <a:bodyPr/>
        <a:lstStyle/>
        <a:p>
          <a:pPr algn="ctr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</a:t>
          </a:r>
        </a:p>
        <a:p>
          <a:pPr algn="ctr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4,4 млн рублей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2ABCF9-61C5-4B01-B2FD-677D2193F58D}" type="parTrans" cxnId="{BA6177E6-1FC7-4120-BDA6-81AACF7E82AF}">
      <dgm:prSet/>
      <dgm:spPr/>
      <dgm:t>
        <a:bodyPr/>
        <a:lstStyle/>
        <a:p>
          <a:pPr algn="ctr"/>
          <a:endParaRPr lang="ru-RU"/>
        </a:p>
      </dgm:t>
    </dgm:pt>
    <dgm:pt modelId="{0D06B173-D81B-4ED2-B4D6-69F6BE1C78C6}" type="sibTrans" cxnId="{BA6177E6-1FC7-4120-BDA6-81AACF7E82AF}">
      <dgm:prSet/>
      <dgm:spPr>
        <a:solidFill>
          <a:schemeClr val="tx2"/>
        </a:solidFill>
      </dgm:spPr>
      <dgm:t>
        <a:bodyPr/>
        <a:lstStyle/>
        <a:p>
          <a:pPr algn="ctr"/>
          <a:endParaRPr lang="ru-RU"/>
        </a:p>
      </dgm:t>
    </dgm:pt>
    <dgm:pt modelId="{72861F7F-66F6-484A-B907-91FF169801D5}">
      <dgm:prSet phldrT="[Текст]" custT="1"/>
      <dgm:spPr>
        <a:solidFill>
          <a:schemeClr val="tx2"/>
        </a:solidFill>
      </dgm:spPr>
      <dgm:t>
        <a:bodyPr/>
        <a:lstStyle/>
        <a:p>
          <a:pPr algn="ctr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30,6</a:t>
          </a:r>
        </a:p>
        <a:p>
          <a:pPr algn="ctr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млн рублей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C39E86-F362-45AA-8565-63C612C284AB}" type="parTrans" cxnId="{A99E29EC-5B10-4D2F-B2A4-F7DAB24BB3F1}">
      <dgm:prSet/>
      <dgm:spPr/>
      <dgm:t>
        <a:bodyPr/>
        <a:lstStyle/>
        <a:p>
          <a:pPr algn="ctr"/>
          <a:endParaRPr lang="ru-RU"/>
        </a:p>
      </dgm:t>
    </dgm:pt>
    <dgm:pt modelId="{4A09BD4F-8C31-4BD2-9964-DD64B15BDF32}" type="sibTrans" cxnId="{A99E29EC-5B10-4D2F-B2A4-F7DAB24BB3F1}">
      <dgm:prSet/>
      <dgm:spPr/>
      <dgm:t>
        <a:bodyPr/>
        <a:lstStyle/>
        <a:p>
          <a:pPr algn="ctr"/>
          <a:endParaRPr lang="ru-RU"/>
        </a:p>
      </dgm:t>
    </dgm:pt>
    <dgm:pt modelId="{C7D4FFE6-8F2A-4E24-B32D-F0E3646CCAA0}">
      <dgm:prSet phldrT="[Текст]" custT="1"/>
      <dgm:spPr>
        <a:solidFill>
          <a:schemeClr val="tx2"/>
        </a:solidFill>
      </dgm:spPr>
      <dgm:t>
        <a:bodyPr/>
        <a:lstStyle/>
        <a:p>
          <a:pPr algn="ctr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МБ</a:t>
          </a:r>
        </a:p>
        <a:p>
          <a:pPr algn="ctr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0,3 млн рублей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3EB1FD-F689-4923-A6D6-BC2DF3347F8C}" type="parTrans" cxnId="{5F3147C8-BEAE-41C0-9DFF-710DBC7FCF4B}">
      <dgm:prSet/>
      <dgm:spPr/>
      <dgm:t>
        <a:bodyPr/>
        <a:lstStyle/>
        <a:p>
          <a:pPr algn="ctr"/>
          <a:endParaRPr lang="ru-RU"/>
        </a:p>
      </dgm:t>
    </dgm:pt>
    <dgm:pt modelId="{973BB4B3-9D4B-4D77-8ADF-38E7D3D60799}" type="sibTrans" cxnId="{5F3147C8-BEAE-41C0-9DFF-710DBC7FCF4B}">
      <dgm:prSet/>
      <dgm:spPr>
        <a:solidFill>
          <a:schemeClr val="tx2"/>
        </a:solidFill>
      </dgm:spPr>
      <dgm:t>
        <a:bodyPr/>
        <a:lstStyle/>
        <a:p>
          <a:pPr algn="ctr"/>
          <a:endParaRPr lang="ru-RU"/>
        </a:p>
      </dgm:t>
    </dgm:pt>
    <dgm:pt modelId="{114A2408-B54E-47A3-A503-2ADEC4846AD4}" type="pres">
      <dgm:prSet presAssocID="{48BCF920-822E-4F0C-9046-693C6159C347}" presName="linearFlow" presStyleCnt="0">
        <dgm:presLayoutVars>
          <dgm:dir/>
          <dgm:resizeHandles val="exact"/>
        </dgm:presLayoutVars>
      </dgm:prSet>
      <dgm:spPr/>
    </dgm:pt>
    <dgm:pt modelId="{9907337E-E8AD-4D42-8F17-73296F771C2F}" type="pres">
      <dgm:prSet presAssocID="{B5DDA3B9-6420-45F5-8D12-84769002EBF5}" presName="node" presStyleLbl="node1" presStyleIdx="0" presStyleCnt="4" custScaleX="171705" custScaleY="1572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6A8B77-907D-45CB-9C3C-8F9CE80D3FCD}" type="pres">
      <dgm:prSet presAssocID="{6F5323FF-4BAC-44DE-B64E-BA16AB0056D3}" presName="spacerL" presStyleCnt="0"/>
      <dgm:spPr/>
    </dgm:pt>
    <dgm:pt modelId="{E276F615-2815-459D-8756-04110BB4DD55}" type="pres">
      <dgm:prSet presAssocID="{6F5323FF-4BAC-44DE-B64E-BA16AB0056D3}" presName="sibTrans" presStyleLbl="sibTrans2D1" presStyleIdx="0" presStyleCnt="3"/>
      <dgm:spPr/>
      <dgm:t>
        <a:bodyPr/>
        <a:lstStyle/>
        <a:p>
          <a:endParaRPr lang="ru-RU"/>
        </a:p>
      </dgm:t>
    </dgm:pt>
    <dgm:pt modelId="{AF553FE6-6BEA-405B-AB02-E9BDECBE1809}" type="pres">
      <dgm:prSet presAssocID="{6F5323FF-4BAC-44DE-B64E-BA16AB0056D3}" presName="spacerR" presStyleCnt="0"/>
      <dgm:spPr/>
    </dgm:pt>
    <dgm:pt modelId="{0B2F4861-9A0F-471D-8FDA-43515EDC458D}" type="pres">
      <dgm:prSet presAssocID="{25837F1F-380C-4564-BA18-F0E4205F400B}" presName="node" presStyleLbl="node1" presStyleIdx="1" presStyleCnt="4" custScaleX="173800" custScaleY="1611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164D86-8CEA-4907-9E42-3BC32B5C00DD}" type="pres">
      <dgm:prSet presAssocID="{0D06B173-D81B-4ED2-B4D6-69F6BE1C78C6}" presName="spacerL" presStyleCnt="0"/>
      <dgm:spPr/>
    </dgm:pt>
    <dgm:pt modelId="{B981A544-AB5F-42F5-87A0-544D2A6E9C12}" type="pres">
      <dgm:prSet presAssocID="{0D06B173-D81B-4ED2-B4D6-69F6BE1C78C6}" presName="sibTrans" presStyleLbl="sibTrans2D1" presStyleIdx="1" presStyleCnt="3"/>
      <dgm:spPr/>
      <dgm:t>
        <a:bodyPr/>
        <a:lstStyle/>
        <a:p>
          <a:endParaRPr lang="ru-RU"/>
        </a:p>
      </dgm:t>
    </dgm:pt>
    <dgm:pt modelId="{47DC8ED5-E157-4A7F-9992-949D7F273D79}" type="pres">
      <dgm:prSet presAssocID="{0D06B173-D81B-4ED2-B4D6-69F6BE1C78C6}" presName="spacerR" presStyleCnt="0"/>
      <dgm:spPr/>
    </dgm:pt>
    <dgm:pt modelId="{4E90A3E0-7DEA-47CE-B1C4-875BF682DCD2}" type="pres">
      <dgm:prSet presAssocID="{C7D4FFE6-8F2A-4E24-B32D-F0E3646CCAA0}" presName="node" presStyleLbl="node1" presStyleIdx="2" presStyleCnt="4" custScaleX="169670" custScaleY="1641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AC0AE9-AC1F-4D7D-AA0C-B78A1081FF45}" type="pres">
      <dgm:prSet presAssocID="{973BB4B3-9D4B-4D77-8ADF-38E7D3D60799}" presName="spacerL" presStyleCnt="0"/>
      <dgm:spPr/>
    </dgm:pt>
    <dgm:pt modelId="{E7A988D9-B7EC-4DDB-9239-7CE97253AA4A}" type="pres">
      <dgm:prSet presAssocID="{973BB4B3-9D4B-4D77-8ADF-38E7D3D60799}" presName="sibTrans" presStyleLbl="sibTrans2D1" presStyleIdx="2" presStyleCnt="3"/>
      <dgm:spPr/>
      <dgm:t>
        <a:bodyPr/>
        <a:lstStyle/>
        <a:p>
          <a:endParaRPr lang="ru-RU"/>
        </a:p>
      </dgm:t>
    </dgm:pt>
    <dgm:pt modelId="{4446BF6F-CFFD-4EBC-9F88-7DE7F2AF85F5}" type="pres">
      <dgm:prSet presAssocID="{973BB4B3-9D4B-4D77-8ADF-38E7D3D60799}" presName="spacerR" presStyleCnt="0"/>
      <dgm:spPr/>
    </dgm:pt>
    <dgm:pt modelId="{4661C1F6-D3FF-4D62-8D00-D3BB07BCED9A}" type="pres">
      <dgm:prSet presAssocID="{72861F7F-66F6-484A-B907-91FF169801D5}" presName="node" presStyleLbl="node1" presStyleIdx="3" presStyleCnt="4" custScaleX="159628" custScaleY="1644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E343D5-4A93-4183-844C-C4B7C423E3AB}" type="presOf" srcId="{B5DDA3B9-6420-45F5-8D12-84769002EBF5}" destId="{9907337E-E8AD-4D42-8F17-73296F771C2F}" srcOrd="0" destOrd="0" presId="urn:microsoft.com/office/officeart/2005/8/layout/equation1"/>
    <dgm:cxn modelId="{8FF85183-B0A7-4915-A7A4-5EECFC58806C}" type="presOf" srcId="{0D06B173-D81B-4ED2-B4D6-69F6BE1C78C6}" destId="{B981A544-AB5F-42F5-87A0-544D2A6E9C12}" srcOrd="0" destOrd="0" presId="urn:microsoft.com/office/officeart/2005/8/layout/equation1"/>
    <dgm:cxn modelId="{0ABCA92A-6DE2-4A93-B901-82CDD51B4CF5}" type="presOf" srcId="{25837F1F-380C-4564-BA18-F0E4205F400B}" destId="{0B2F4861-9A0F-471D-8FDA-43515EDC458D}" srcOrd="0" destOrd="0" presId="urn:microsoft.com/office/officeart/2005/8/layout/equation1"/>
    <dgm:cxn modelId="{44CCFB13-E8A5-43D6-8ABF-1EA387401474}" type="presOf" srcId="{6F5323FF-4BAC-44DE-B64E-BA16AB0056D3}" destId="{E276F615-2815-459D-8756-04110BB4DD55}" srcOrd="0" destOrd="0" presId="urn:microsoft.com/office/officeart/2005/8/layout/equation1"/>
    <dgm:cxn modelId="{3B3A2426-7C22-4652-9795-C03D154FF2A6}" type="presOf" srcId="{C7D4FFE6-8F2A-4E24-B32D-F0E3646CCAA0}" destId="{4E90A3E0-7DEA-47CE-B1C4-875BF682DCD2}" srcOrd="0" destOrd="0" presId="urn:microsoft.com/office/officeart/2005/8/layout/equation1"/>
    <dgm:cxn modelId="{14129A2C-78E1-4261-81DC-163314D24E5A}" type="presOf" srcId="{48BCF920-822E-4F0C-9046-693C6159C347}" destId="{114A2408-B54E-47A3-A503-2ADEC4846AD4}" srcOrd="0" destOrd="0" presId="urn:microsoft.com/office/officeart/2005/8/layout/equation1"/>
    <dgm:cxn modelId="{CE826371-A173-4EAE-8991-E6BD948E7525}" srcId="{48BCF920-822E-4F0C-9046-693C6159C347}" destId="{B5DDA3B9-6420-45F5-8D12-84769002EBF5}" srcOrd="0" destOrd="0" parTransId="{F2E80236-521C-4790-A67F-5171E640C9C1}" sibTransId="{6F5323FF-4BAC-44DE-B64E-BA16AB0056D3}"/>
    <dgm:cxn modelId="{5F3147C8-BEAE-41C0-9DFF-710DBC7FCF4B}" srcId="{48BCF920-822E-4F0C-9046-693C6159C347}" destId="{C7D4FFE6-8F2A-4E24-B32D-F0E3646CCAA0}" srcOrd="2" destOrd="0" parTransId="{E73EB1FD-F689-4923-A6D6-BC2DF3347F8C}" sibTransId="{973BB4B3-9D4B-4D77-8ADF-38E7D3D60799}"/>
    <dgm:cxn modelId="{BA6177E6-1FC7-4120-BDA6-81AACF7E82AF}" srcId="{48BCF920-822E-4F0C-9046-693C6159C347}" destId="{25837F1F-380C-4564-BA18-F0E4205F400B}" srcOrd="1" destOrd="0" parTransId="{182ABCF9-61C5-4B01-B2FD-677D2193F58D}" sibTransId="{0D06B173-D81B-4ED2-B4D6-69F6BE1C78C6}"/>
    <dgm:cxn modelId="{CD9D4BE5-8A59-48DB-86F0-1390A3C3538D}" type="presOf" srcId="{72861F7F-66F6-484A-B907-91FF169801D5}" destId="{4661C1F6-D3FF-4D62-8D00-D3BB07BCED9A}" srcOrd="0" destOrd="0" presId="urn:microsoft.com/office/officeart/2005/8/layout/equation1"/>
    <dgm:cxn modelId="{A99E29EC-5B10-4D2F-B2A4-F7DAB24BB3F1}" srcId="{48BCF920-822E-4F0C-9046-693C6159C347}" destId="{72861F7F-66F6-484A-B907-91FF169801D5}" srcOrd="3" destOrd="0" parTransId="{54C39E86-F362-45AA-8565-63C612C284AB}" sibTransId="{4A09BD4F-8C31-4BD2-9964-DD64B15BDF32}"/>
    <dgm:cxn modelId="{DEBEBA99-8A93-4198-926D-C740733F46BC}" type="presOf" srcId="{973BB4B3-9D4B-4D77-8ADF-38E7D3D60799}" destId="{E7A988D9-B7EC-4DDB-9239-7CE97253AA4A}" srcOrd="0" destOrd="0" presId="urn:microsoft.com/office/officeart/2005/8/layout/equation1"/>
    <dgm:cxn modelId="{0CBCC43E-3A25-47CE-8094-328F0AE1BE78}" type="presParOf" srcId="{114A2408-B54E-47A3-A503-2ADEC4846AD4}" destId="{9907337E-E8AD-4D42-8F17-73296F771C2F}" srcOrd="0" destOrd="0" presId="urn:microsoft.com/office/officeart/2005/8/layout/equation1"/>
    <dgm:cxn modelId="{82F1BC69-65DA-4D5F-8B1D-A8D675CA01A6}" type="presParOf" srcId="{114A2408-B54E-47A3-A503-2ADEC4846AD4}" destId="{8D6A8B77-907D-45CB-9C3C-8F9CE80D3FCD}" srcOrd="1" destOrd="0" presId="urn:microsoft.com/office/officeart/2005/8/layout/equation1"/>
    <dgm:cxn modelId="{642695C5-DA7D-4CD8-B158-A784156C7784}" type="presParOf" srcId="{114A2408-B54E-47A3-A503-2ADEC4846AD4}" destId="{E276F615-2815-459D-8756-04110BB4DD55}" srcOrd="2" destOrd="0" presId="urn:microsoft.com/office/officeart/2005/8/layout/equation1"/>
    <dgm:cxn modelId="{ADE4D79E-46E6-4F9D-8645-6B93FE024CF9}" type="presParOf" srcId="{114A2408-B54E-47A3-A503-2ADEC4846AD4}" destId="{AF553FE6-6BEA-405B-AB02-E9BDECBE1809}" srcOrd="3" destOrd="0" presId="urn:microsoft.com/office/officeart/2005/8/layout/equation1"/>
    <dgm:cxn modelId="{21BF32B4-17F4-4C71-97FF-F3A2ACDEDFC3}" type="presParOf" srcId="{114A2408-B54E-47A3-A503-2ADEC4846AD4}" destId="{0B2F4861-9A0F-471D-8FDA-43515EDC458D}" srcOrd="4" destOrd="0" presId="urn:microsoft.com/office/officeart/2005/8/layout/equation1"/>
    <dgm:cxn modelId="{5302D87D-7A10-47AB-BADD-2C0AE2766375}" type="presParOf" srcId="{114A2408-B54E-47A3-A503-2ADEC4846AD4}" destId="{65164D86-8CEA-4907-9E42-3BC32B5C00DD}" srcOrd="5" destOrd="0" presId="urn:microsoft.com/office/officeart/2005/8/layout/equation1"/>
    <dgm:cxn modelId="{6AC50D13-AC95-4E02-9E19-FF76CAC7BDF8}" type="presParOf" srcId="{114A2408-B54E-47A3-A503-2ADEC4846AD4}" destId="{B981A544-AB5F-42F5-87A0-544D2A6E9C12}" srcOrd="6" destOrd="0" presId="urn:microsoft.com/office/officeart/2005/8/layout/equation1"/>
    <dgm:cxn modelId="{48A1200A-F180-4679-843A-FC95900AADE0}" type="presParOf" srcId="{114A2408-B54E-47A3-A503-2ADEC4846AD4}" destId="{47DC8ED5-E157-4A7F-9992-949D7F273D79}" srcOrd="7" destOrd="0" presId="urn:microsoft.com/office/officeart/2005/8/layout/equation1"/>
    <dgm:cxn modelId="{899A01BB-2B0E-4076-BFA7-47BCB21BE6C1}" type="presParOf" srcId="{114A2408-B54E-47A3-A503-2ADEC4846AD4}" destId="{4E90A3E0-7DEA-47CE-B1C4-875BF682DCD2}" srcOrd="8" destOrd="0" presId="urn:microsoft.com/office/officeart/2005/8/layout/equation1"/>
    <dgm:cxn modelId="{985AA3A7-8EAD-4DC4-97A7-433F1347A310}" type="presParOf" srcId="{114A2408-B54E-47A3-A503-2ADEC4846AD4}" destId="{B9AC0AE9-AC1F-4D7D-AA0C-B78A1081FF45}" srcOrd="9" destOrd="0" presId="urn:microsoft.com/office/officeart/2005/8/layout/equation1"/>
    <dgm:cxn modelId="{40976958-F8D2-4C7C-9872-8045B864BA28}" type="presParOf" srcId="{114A2408-B54E-47A3-A503-2ADEC4846AD4}" destId="{E7A988D9-B7EC-4DDB-9239-7CE97253AA4A}" srcOrd="10" destOrd="0" presId="urn:microsoft.com/office/officeart/2005/8/layout/equation1"/>
    <dgm:cxn modelId="{B1006B4B-C301-40EC-9ADF-901A57605C4E}" type="presParOf" srcId="{114A2408-B54E-47A3-A503-2ADEC4846AD4}" destId="{4446BF6F-CFFD-4EBC-9F88-7DE7F2AF85F5}" srcOrd="11" destOrd="0" presId="urn:microsoft.com/office/officeart/2005/8/layout/equation1"/>
    <dgm:cxn modelId="{F05B2270-3260-4464-A7CE-C8C805ABA234}" type="presParOf" srcId="{114A2408-B54E-47A3-A503-2ADEC4846AD4}" destId="{4661C1F6-D3FF-4D62-8D00-D3BB07BCED9A}" srcOrd="12" destOrd="0" presId="urn:microsoft.com/office/officeart/2005/8/layout/equation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05C917-29C3-4109-AF73-E48CFE47A80B}">
      <dsp:nvSpPr>
        <dsp:cNvPr id="0" name=""/>
        <dsp:cNvSpPr/>
      </dsp:nvSpPr>
      <dsp:spPr>
        <a:xfrm>
          <a:off x="1312591" y="672"/>
          <a:ext cx="4538220" cy="370072"/>
        </a:xfrm>
        <a:prstGeom prst="roundRect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1 158</a:t>
          </a:r>
          <a:endParaRPr lang="ru-RU" sz="1400" b="1" kern="12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30656" y="18737"/>
        <a:ext cx="4502090" cy="333942"/>
      </dsp:txXfrm>
    </dsp:sp>
    <dsp:sp modelId="{F1FF0B30-824E-47F7-A20C-B48FD1ED767A}">
      <dsp:nvSpPr>
        <dsp:cNvPr id="0" name=""/>
        <dsp:cNvSpPr/>
      </dsp:nvSpPr>
      <dsp:spPr>
        <a:xfrm>
          <a:off x="1292920" y="389248"/>
          <a:ext cx="2988010" cy="370072"/>
        </a:xfrm>
        <a:prstGeom prst="roundRect">
          <a:avLst/>
        </a:prstGeom>
        <a:gradFill rotWithShape="0">
          <a:gsLst>
            <a:gs pos="0">
              <a:srgbClr val="00FF00"/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622</a:t>
          </a:r>
          <a:endParaRPr lang="ru-RU" sz="1400" b="1" kern="12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10985" y="407313"/>
        <a:ext cx="2951880" cy="333942"/>
      </dsp:txXfrm>
    </dsp:sp>
    <dsp:sp modelId="{27B95F1D-07D2-496D-89CE-CDD458D4F0ED}">
      <dsp:nvSpPr>
        <dsp:cNvPr id="0" name=""/>
        <dsp:cNvSpPr/>
      </dsp:nvSpPr>
      <dsp:spPr>
        <a:xfrm>
          <a:off x="1292920" y="777824"/>
          <a:ext cx="1943988" cy="37007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326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10985" y="795889"/>
        <a:ext cx="1907858" cy="333942"/>
      </dsp:txXfrm>
    </dsp:sp>
    <dsp:sp modelId="{65E80EFA-FF14-4F4D-9AFE-613A1C820B29}">
      <dsp:nvSpPr>
        <dsp:cNvPr id="0" name=""/>
        <dsp:cNvSpPr/>
      </dsp:nvSpPr>
      <dsp:spPr>
        <a:xfrm>
          <a:off x="1292920" y="1166400"/>
          <a:ext cx="1403998" cy="33119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121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09088" y="1182568"/>
        <a:ext cx="1371662" cy="298863"/>
      </dsp:txXfrm>
    </dsp:sp>
    <dsp:sp modelId="{B9FDBDBF-D81E-4602-9D8E-505678ACC982}">
      <dsp:nvSpPr>
        <dsp:cNvPr id="0" name=""/>
        <dsp:cNvSpPr/>
      </dsp:nvSpPr>
      <dsp:spPr>
        <a:xfrm>
          <a:off x="1292920" y="1516103"/>
          <a:ext cx="760473" cy="370072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35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10985" y="1534168"/>
        <a:ext cx="724343" cy="333942"/>
      </dsp:txXfrm>
    </dsp:sp>
    <dsp:sp modelId="{1AB226F5-2E96-48A1-A060-0F30B8DAC050}">
      <dsp:nvSpPr>
        <dsp:cNvPr id="0" name=""/>
        <dsp:cNvSpPr/>
      </dsp:nvSpPr>
      <dsp:spPr>
        <a:xfrm>
          <a:off x="1292920" y="1904679"/>
          <a:ext cx="620596" cy="370072"/>
        </a:xfrm>
        <a:prstGeom prst="roundRect">
          <a:avLst/>
        </a:prstGeom>
        <a:solidFill>
          <a:schemeClr val="bg2">
            <a:lumMod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30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10985" y="1922744"/>
        <a:ext cx="584466" cy="333942"/>
      </dsp:txXfrm>
    </dsp:sp>
    <dsp:sp modelId="{75405254-F944-4E2E-A48A-805DAE18B1E1}">
      <dsp:nvSpPr>
        <dsp:cNvPr id="0" name=""/>
        <dsp:cNvSpPr/>
      </dsp:nvSpPr>
      <dsp:spPr>
        <a:xfrm>
          <a:off x="1292920" y="2293255"/>
          <a:ext cx="208353" cy="37007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</a:t>
          </a:r>
          <a:endParaRPr lang="ru-RU" sz="1400" b="1" kern="12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03091" y="2303426"/>
        <a:ext cx="188011" cy="3497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05C917-29C3-4109-AF73-E48CFE47A80B}">
      <dsp:nvSpPr>
        <dsp:cNvPr id="0" name=""/>
        <dsp:cNvSpPr/>
      </dsp:nvSpPr>
      <dsp:spPr>
        <a:xfrm>
          <a:off x="1636033" y="672"/>
          <a:ext cx="3851994" cy="370072"/>
        </a:xfrm>
        <a:prstGeom prst="roundRect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Мероприятия в области образования</a:t>
          </a:r>
          <a:endParaRPr lang="ru-RU" sz="1400" b="1" kern="12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54098" y="18737"/>
        <a:ext cx="3815864" cy="333942"/>
      </dsp:txXfrm>
    </dsp:sp>
    <dsp:sp modelId="{F1FF0B30-824E-47F7-A20C-B48FD1ED767A}">
      <dsp:nvSpPr>
        <dsp:cNvPr id="0" name=""/>
        <dsp:cNvSpPr/>
      </dsp:nvSpPr>
      <dsp:spPr>
        <a:xfrm>
          <a:off x="1636033" y="389248"/>
          <a:ext cx="3851994" cy="370072"/>
        </a:xfrm>
        <a:prstGeom prst="roundRect">
          <a:avLst/>
        </a:prstGeom>
        <a:gradFill rotWithShape="0">
          <a:gsLst>
            <a:gs pos="0">
              <a:srgbClr val="00FF00"/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Мероприятия в области социальной политики</a:t>
          </a:r>
          <a:endParaRPr lang="ru-RU" sz="1400" b="1" kern="12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54098" y="407313"/>
        <a:ext cx="3815864" cy="333942"/>
      </dsp:txXfrm>
    </dsp:sp>
    <dsp:sp modelId="{27B95F1D-07D2-496D-89CE-CDD458D4F0ED}">
      <dsp:nvSpPr>
        <dsp:cNvPr id="0" name=""/>
        <dsp:cNvSpPr/>
      </dsp:nvSpPr>
      <dsp:spPr>
        <a:xfrm>
          <a:off x="1636033" y="777824"/>
          <a:ext cx="3851994" cy="37007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Капитальные вложения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54098" y="795889"/>
        <a:ext cx="3815864" cy="333942"/>
      </dsp:txXfrm>
    </dsp:sp>
    <dsp:sp modelId="{65E80EFA-FF14-4F4D-9AFE-613A1C820B29}">
      <dsp:nvSpPr>
        <dsp:cNvPr id="0" name=""/>
        <dsp:cNvSpPr/>
      </dsp:nvSpPr>
      <dsp:spPr>
        <a:xfrm>
          <a:off x="1636033" y="1166400"/>
          <a:ext cx="3851994" cy="33119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Дорожная деятельность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52201" y="1182568"/>
        <a:ext cx="3819658" cy="298863"/>
      </dsp:txXfrm>
    </dsp:sp>
    <dsp:sp modelId="{B9FDBDBF-D81E-4602-9D8E-505678ACC982}">
      <dsp:nvSpPr>
        <dsp:cNvPr id="0" name=""/>
        <dsp:cNvSpPr/>
      </dsp:nvSpPr>
      <dsp:spPr>
        <a:xfrm>
          <a:off x="1636033" y="1516103"/>
          <a:ext cx="3851994" cy="370072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Прочие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54098" y="1534168"/>
        <a:ext cx="3815864" cy="333942"/>
      </dsp:txXfrm>
    </dsp:sp>
    <dsp:sp modelId="{1AB226F5-2E96-48A1-A060-0F30B8DAC050}">
      <dsp:nvSpPr>
        <dsp:cNvPr id="0" name=""/>
        <dsp:cNvSpPr/>
      </dsp:nvSpPr>
      <dsp:spPr>
        <a:xfrm>
          <a:off x="1636033" y="1904679"/>
          <a:ext cx="3851994" cy="370072"/>
        </a:xfrm>
        <a:prstGeom prst="roundRect">
          <a:avLst/>
        </a:prstGeom>
        <a:solidFill>
          <a:schemeClr val="bg2">
            <a:lumMod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городской среды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54098" y="1922744"/>
        <a:ext cx="3815864" cy="333942"/>
      </dsp:txXfrm>
    </dsp:sp>
    <dsp:sp modelId="{75405254-F944-4E2E-A48A-805DAE18B1E1}">
      <dsp:nvSpPr>
        <dsp:cNvPr id="0" name=""/>
        <dsp:cNvSpPr/>
      </dsp:nvSpPr>
      <dsp:spPr>
        <a:xfrm>
          <a:off x="1636033" y="2293255"/>
          <a:ext cx="3851994" cy="37007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Мероприятия в сфере культуры</a:t>
          </a:r>
          <a:endParaRPr lang="ru-RU" sz="1400" b="1" kern="12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54098" y="2311320"/>
        <a:ext cx="3815864" cy="3339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0.40732</cdr:x>
      <cdr:y>0.10443</cdr:y>
    </cdr:from>
    <cdr:to>
      <cdr:x>0.99195</cdr:x>
      <cdr:y>0.27397</cdr:y>
    </cdr:to>
    <cdr:sp macro="" textlink="">
      <cdr:nvSpPr>
        <cdr:cNvPr id="3" name="Скругленный прямоугольник 2"/>
        <cdr:cNvSpPr/>
      </cdr:nvSpPr>
      <cdr:spPr>
        <a:xfrm xmlns:a="http://schemas.openxmlformats.org/drawingml/2006/main">
          <a:off x="3285031" y="528045"/>
          <a:ext cx="4714908" cy="857256"/>
        </a:xfrm>
        <a:prstGeom xmlns:a="http://schemas.openxmlformats.org/drawingml/2006/main" prst="roundRect">
          <a:avLst/>
        </a:prstGeom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just"/>
          <a:r>
            <a:rPr lang="ru-RU" sz="1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Налоговые доходы в 2020 году исполнены в объеме     827,6 млн. рублей с увеличением к показателям 2019 года на 6,7 процента</a:t>
          </a:r>
          <a:endParaRPr lang="ru-RU" sz="14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47" cy="498408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826" y="0"/>
            <a:ext cx="2946246" cy="498408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>
              <a:defRPr sz="1200"/>
            </a:lvl1pPr>
          </a:lstStyle>
          <a:p>
            <a:fld id="{42CF66B1-5835-4C57-ACE4-EC4B2D72A0AF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17" tIns="46058" rIns="92117" bIns="4605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288" y="4778009"/>
            <a:ext cx="5439101" cy="3908988"/>
          </a:xfrm>
          <a:prstGeom prst="rect">
            <a:avLst/>
          </a:prstGeom>
        </p:spPr>
        <p:txBody>
          <a:bodyPr vert="horz" lIns="92117" tIns="46058" rIns="92117" bIns="4605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817"/>
            <a:ext cx="2946247" cy="498408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826" y="9429817"/>
            <a:ext cx="2946246" cy="498408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r">
              <a:defRPr sz="1200"/>
            </a:lvl1pPr>
          </a:lstStyle>
          <a:p>
            <a:fld id="{0BE62827-C841-4C8D-A0C0-DE105C5F97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3934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62827-C841-4C8D-A0C0-DE105C5F977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77259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62827-C841-4C8D-A0C0-DE105C5F977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87639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D116-DF8E-4BB5-861C-A258A0697FDF}" type="datetime1">
              <a:rPr lang="ru-RU" smtClean="0"/>
              <a:pPr/>
              <a:t>19.05.2021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DF2C-5F6A-4DBD-BBB1-729CF02EAC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41240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D99C4-BEB7-4EA7-B0AC-8094F6B7CB40}" type="datetime1">
              <a:rPr lang="ru-RU" smtClean="0"/>
              <a:pPr/>
              <a:t>19.05.2021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DF2C-5F6A-4DBD-BBB1-729CF02EAC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70807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99400-CC76-4046-A05A-4B7F6F41BEBF}" type="datetime1">
              <a:rPr lang="ru-RU" smtClean="0"/>
              <a:pPr/>
              <a:t>19.05.2021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DF2C-5F6A-4DBD-BBB1-729CF02EAC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54126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553A3-5EF0-474F-8602-1948B8DF7766}" type="datetime1">
              <a:rPr lang="ru-RU" smtClean="0"/>
              <a:pPr/>
              <a:t>19.05.2021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DF2C-5F6A-4DBD-BBB1-729CF02EAC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00599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91539-4A69-43B1-973A-79B127A45B7D}" type="datetime1">
              <a:rPr lang="ru-RU" smtClean="0"/>
              <a:pPr/>
              <a:t>19.05.2021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DF2C-5F6A-4DBD-BBB1-729CF02EAC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56037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2F572-E32F-4EB9-A6BD-50F3CAB48BB3}" type="datetime1">
              <a:rPr lang="ru-RU" smtClean="0"/>
              <a:pPr/>
              <a:t>19.05.2021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DF2C-5F6A-4DBD-BBB1-729CF02EAC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13837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A086C-B763-439D-8D13-0992B5CA7ED9}" type="datetime1">
              <a:rPr lang="ru-RU" smtClean="0"/>
              <a:pPr/>
              <a:t>19.05.2021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DF2C-5F6A-4DBD-BBB1-729CF02EAC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20838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88738-03DB-4B14-813F-A9F13C38D21E}" type="datetime1">
              <a:rPr lang="ru-RU" smtClean="0"/>
              <a:pPr/>
              <a:t>19.05.2021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DF2C-5F6A-4DBD-BBB1-729CF02EAC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39700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1E7B2-A012-4F96-9CED-B3E6CE48FBF8}" type="datetime1">
              <a:rPr lang="ru-RU" smtClean="0"/>
              <a:pPr/>
              <a:t>19.05.2021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DF2C-5F6A-4DBD-BBB1-729CF02EAC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46530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74E84-F1F1-45CC-8041-74B1FFFCA87B}" type="datetime1">
              <a:rPr lang="ru-RU" smtClean="0"/>
              <a:pPr/>
              <a:t>19.05.2021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DF2C-5F6A-4DBD-BBB1-729CF02EAC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23833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65AAD-284A-4323-BBB2-E59C60D7557C}" type="datetime1">
              <a:rPr lang="ru-RU" smtClean="0"/>
              <a:pPr/>
              <a:t>19.05.2021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DF2C-5F6A-4DBD-BBB1-729CF02EAC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8504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117C1-D0F0-46F3-8F97-008A4E4A129C}" type="datetime1">
              <a:rPr lang="ru-RU" smtClean="0"/>
              <a:pPr/>
              <a:t>19.05.2021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DDF2C-5F6A-4DBD-BBB1-729CF02EAC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26153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microsoft.com/office/2007/relationships/diagramDrawing" Target="../diagrams/drawing2.xml"/><Relationship Id="rId3" Type="http://schemas.openxmlformats.org/officeDocument/2006/relationships/diagramData" Target="../diagrams/data1.xml"/><Relationship Id="rId7" Type="http://schemas.openxmlformats.org/officeDocument/2006/relationships/diagramData" Target="../diagrams/data2.xml"/><Relationship Id="rId12" Type="http://schemas.microsoft.com/office/2007/relationships/diagramDrawing" Target="../diagrams/drawing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chart" Target="../charts/chart7.xml"/><Relationship Id="rId5" Type="http://schemas.openxmlformats.org/officeDocument/2006/relationships/diagramQuickStyle" Target="../diagrams/quickStyle1.xml"/><Relationship Id="rId10" Type="http://schemas.openxmlformats.org/officeDocument/2006/relationships/diagramColors" Target="../diagrams/colors2.xml"/><Relationship Id="rId4" Type="http://schemas.openxmlformats.org/officeDocument/2006/relationships/diagramLayout" Target="../diagrams/layout1.xml"/><Relationship Id="rId9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microsoft.com/office/2007/relationships/diagramDrawing" Target="../diagrams/drawing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1211268"/>
            <a:ext cx="9144000" cy="156966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 lIns="54000" rIns="54000">
            <a:spAutoFit/>
          </a:bodyPr>
          <a:lstStyle/>
          <a:p>
            <a:pPr algn="ctr" eaLnBrk="1" hangingPunct="1">
              <a:defRPr/>
            </a:pPr>
            <a:r>
              <a:rPr lang="ru-RU" alt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исполнении бюджета </a:t>
            </a:r>
          </a:p>
          <a:p>
            <a:pPr algn="ctr" eaLnBrk="1" hangingPunct="1">
              <a:defRPr/>
            </a:pPr>
            <a:r>
              <a:rPr lang="ru-RU" alt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Озерского </a:t>
            </a:r>
            <a:r>
              <a:rPr lang="ru-RU" alt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</a:t>
            </a:r>
          </a:p>
          <a:p>
            <a:pPr algn="ctr" eaLnBrk="1" hangingPunct="1">
              <a:defRPr/>
            </a:pPr>
            <a:r>
              <a:rPr lang="ru-RU" alt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alt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alt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0" y="260648"/>
            <a:ext cx="9144000" cy="707886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 lIns="54000" rIns="54000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altLang="ru-RU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ПУБЛИЧНЫЕ </a:t>
            </a:r>
            <a:r>
              <a:rPr lang="ru-RU" altLang="ru-RU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СЛУШАНИЯ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036388" y="6215082"/>
            <a:ext cx="1893330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мая 2021 год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72400" y="125134"/>
            <a:ext cx="659582" cy="843400"/>
          </a:xfrm>
          <a:prstGeom prst="rect">
            <a:avLst/>
          </a:prstGeom>
        </p:spPr>
      </p:pic>
      <p:pic>
        <p:nvPicPr>
          <p:cNvPr id="24578" name="Picture 2" descr="http://nar-rda.gov.ua/upload/image_for_news/big/0330-l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2852936"/>
            <a:ext cx="8663488" cy="35888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3884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6512" y="260648"/>
            <a:ext cx="9107488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Структура безвозмездных </a:t>
            </a:r>
            <a:r>
              <a:rPr lang="ru-RU" alt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поступлений,</a:t>
            </a:r>
          </a:p>
          <a:p>
            <a:pPr algn="ctr"/>
            <a:r>
              <a:rPr lang="ru-RU" alt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направленных в бюджет</a:t>
            </a:r>
            <a:endParaRPr lang="ru-RU" alt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2"/>
          <p:cNvSpPr>
            <a:spLocks noChangeArrowheads="1"/>
          </p:cNvSpPr>
          <p:nvPr/>
        </p:nvSpPr>
        <p:spPr bwMode="auto">
          <a:xfrm>
            <a:off x="7620000" y="1010280"/>
            <a:ext cx="1295375" cy="319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114643"/>
            <a:ext cx="5868144" cy="2743357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04448" y="6448251"/>
            <a:ext cx="539552" cy="365125"/>
          </a:xfrm>
        </p:spPr>
        <p:txBody>
          <a:bodyPr/>
          <a:lstStyle/>
          <a:p>
            <a:fld id="{068DDF2C-5F6A-4DBD-BBB1-729CF02EACCB}" type="slidenum">
              <a:rPr lang="ru-RU" sz="14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10</a:t>
            </a:fld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-1332656" y="1628800"/>
            <a:ext cx="11665296" cy="4064000"/>
            <a:chOff x="-1476672" y="1885280"/>
            <a:chExt cx="11665296" cy="4064000"/>
          </a:xfrm>
        </p:grpSpPr>
        <p:graphicFrame>
          <p:nvGraphicFramePr>
            <p:cNvPr id="2" name="Схема 1"/>
            <p:cNvGraphicFramePr/>
            <p:nvPr>
              <p:extLst>
                <p:ext uri="{D42A27DB-BD31-4B8C-83A1-F6EECF244321}">
                  <p14:modId xmlns="" xmlns:p14="http://schemas.microsoft.com/office/powerpoint/2010/main" val="1275092329"/>
                </p:ext>
              </p:extLst>
            </p:nvPr>
          </p:nvGraphicFramePr>
          <p:xfrm>
            <a:off x="3064563" y="2019568"/>
            <a:ext cx="7124061" cy="26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aphicFrame>
          <p:nvGraphicFramePr>
            <p:cNvPr id="24" name="Схема 23"/>
            <p:cNvGraphicFramePr/>
            <p:nvPr>
              <p:extLst>
                <p:ext uri="{D42A27DB-BD31-4B8C-83A1-F6EECF244321}">
                  <p14:modId xmlns="" xmlns:p14="http://schemas.microsoft.com/office/powerpoint/2010/main" val="4144694120"/>
                </p:ext>
              </p:extLst>
            </p:nvPr>
          </p:nvGraphicFramePr>
          <p:xfrm>
            <a:off x="-1476672" y="2026110"/>
            <a:ext cx="7124061" cy="26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grpSp>
          <p:nvGrpSpPr>
            <p:cNvPr id="14" name="Группа 13"/>
            <p:cNvGrpSpPr/>
            <p:nvPr/>
          </p:nvGrpSpPr>
          <p:grpSpPr>
            <a:xfrm>
              <a:off x="2339752" y="1885280"/>
              <a:ext cx="2952328" cy="4064000"/>
              <a:chOff x="-468560" y="1916832"/>
              <a:chExt cx="2952328" cy="4064000"/>
            </a:xfrm>
          </p:grpSpPr>
          <p:graphicFrame>
            <p:nvGraphicFramePr>
              <p:cNvPr id="12" name="Диаграмма 11"/>
              <p:cNvGraphicFramePr/>
              <p:nvPr>
                <p:extLst>
                  <p:ext uri="{D42A27DB-BD31-4B8C-83A1-F6EECF244321}">
                    <p14:modId xmlns="" xmlns:p14="http://schemas.microsoft.com/office/powerpoint/2010/main" val="2820068743"/>
                  </p:ext>
                </p:extLst>
              </p:nvPr>
            </p:nvGraphicFramePr>
            <p:xfrm>
              <a:off x="-468560" y="1916832"/>
              <a:ext cx="2952328" cy="40640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1"/>
              </a:graphicData>
            </a:graphic>
          </p:graphicFrame>
          <p:sp>
            <p:nvSpPr>
              <p:cNvPr id="13" name="Прямоугольник 12"/>
              <p:cNvSpPr/>
              <p:nvPr/>
            </p:nvSpPr>
            <p:spPr>
              <a:xfrm>
                <a:off x="539552" y="2708920"/>
                <a:ext cx="936104" cy="47441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Целевые</a:t>
                </a:r>
              </a:p>
              <a:p>
                <a:pPr algn="ctr"/>
                <a:r>
                  <a:rPr lang="ru-RU" sz="1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средства</a:t>
                </a:r>
                <a:endParaRPr lang="ru-RU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>
                <a:off x="539552" y="4754782"/>
                <a:ext cx="936104" cy="47441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Дотации</a:t>
                </a:r>
                <a:endParaRPr lang="ru-RU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245467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6512" y="260648"/>
            <a:ext cx="91074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Отраслевая структура расходов </a:t>
            </a:r>
            <a:r>
              <a:rPr lang="ru-RU" alt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</a:p>
        </p:txBody>
      </p:sp>
      <p:sp>
        <p:nvSpPr>
          <p:cNvPr id="18" name="Прямоугольник 2"/>
          <p:cNvSpPr>
            <a:spLocks noChangeArrowheads="1"/>
          </p:cNvSpPr>
          <p:nvPr/>
        </p:nvSpPr>
        <p:spPr bwMode="auto">
          <a:xfrm>
            <a:off x="7429520" y="1214422"/>
            <a:ext cx="1295375" cy="28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sz="16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</p:txBody>
      </p:sp>
      <p:graphicFrame>
        <p:nvGraphicFramePr>
          <p:cNvPr id="65" name="Object 204"/>
          <p:cNvGraphicFramePr>
            <a:graphicFrameLocks noChangeAspect="1"/>
          </p:cNvGraphicFramePr>
          <p:nvPr/>
        </p:nvGraphicFramePr>
        <p:xfrm>
          <a:off x="1571625" y="2297261"/>
          <a:ext cx="6176963" cy="3643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Line 101"/>
          <p:cNvSpPr>
            <a:spLocks noChangeShapeType="1"/>
          </p:cNvSpPr>
          <p:nvPr/>
        </p:nvSpPr>
        <p:spPr bwMode="auto">
          <a:xfrm flipV="1">
            <a:off x="3857625" y="4297511"/>
            <a:ext cx="0" cy="1298575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Line 104"/>
          <p:cNvSpPr>
            <a:spLocks noChangeShapeType="1"/>
          </p:cNvSpPr>
          <p:nvPr/>
        </p:nvSpPr>
        <p:spPr bwMode="auto">
          <a:xfrm flipV="1">
            <a:off x="4214813" y="4654699"/>
            <a:ext cx="0" cy="1439862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ine 105"/>
          <p:cNvSpPr>
            <a:spLocks noChangeShapeType="1"/>
          </p:cNvSpPr>
          <p:nvPr/>
        </p:nvSpPr>
        <p:spPr bwMode="auto">
          <a:xfrm flipH="1" flipV="1">
            <a:off x="1979712" y="1862350"/>
            <a:ext cx="2216152" cy="6286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ine 107"/>
          <p:cNvSpPr>
            <a:spLocks noChangeShapeType="1"/>
          </p:cNvSpPr>
          <p:nvPr/>
        </p:nvSpPr>
        <p:spPr bwMode="auto">
          <a:xfrm flipH="1" flipV="1">
            <a:off x="1992833" y="2363937"/>
            <a:ext cx="1523479" cy="4762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ine 108"/>
          <p:cNvSpPr>
            <a:spLocks noChangeShapeType="1"/>
          </p:cNvSpPr>
          <p:nvPr/>
        </p:nvSpPr>
        <p:spPr bwMode="auto">
          <a:xfrm flipH="1" flipV="1">
            <a:off x="3000375" y="3225949"/>
            <a:ext cx="287338" cy="4318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ine 109"/>
          <p:cNvSpPr>
            <a:spLocks noChangeShapeType="1"/>
          </p:cNvSpPr>
          <p:nvPr/>
        </p:nvSpPr>
        <p:spPr bwMode="auto">
          <a:xfrm flipH="1">
            <a:off x="1857375" y="3225949"/>
            <a:ext cx="1152525" cy="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Line 111"/>
          <p:cNvSpPr>
            <a:spLocks noChangeShapeType="1"/>
          </p:cNvSpPr>
          <p:nvPr/>
        </p:nvSpPr>
        <p:spPr bwMode="auto">
          <a:xfrm>
            <a:off x="4716016" y="1916832"/>
            <a:ext cx="0" cy="1667346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ine 113"/>
          <p:cNvSpPr>
            <a:spLocks noChangeShapeType="1"/>
          </p:cNvSpPr>
          <p:nvPr/>
        </p:nvSpPr>
        <p:spPr bwMode="auto">
          <a:xfrm>
            <a:off x="4214813" y="1868637"/>
            <a:ext cx="357187" cy="17145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Line 114"/>
          <p:cNvSpPr>
            <a:spLocks noChangeShapeType="1"/>
          </p:cNvSpPr>
          <p:nvPr/>
        </p:nvSpPr>
        <p:spPr bwMode="auto">
          <a:xfrm>
            <a:off x="4214813" y="6083449"/>
            <a:ext cx="2160587" cy="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Line 115"/>
          <p:cNvSpPr>
            <a:spLocks noChangeShapeType="1"/>
          </p:cNvSpPr>
          <p:nvPr/>
        </p:nvSpPr>
        <p:spPr bwMode="auto">
          <a:xfrm>
            <a:off x="4500563" y="4440386"/>
            <a:ext cx="0" cy="935038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Line 116"/>
          <p:cNvSpPr>
            <a:spLocks noChangeShapeType="1"/>
          </p:cNvSpPr>
          <p:nvPr/>
        </p:nvSpPr>
        <p:spPr bwMode="auto">
          <a:xfrm>
            <a:off x="4500563" y="5369074"/>
            <a:ext cx="1285875" cy="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Line 117"/>
          <p:cNvSpPr>
            <a:spLocks noChangeShapeType="1"/>
          </p:cNvSpPr>
          <p:nvPr/>
        </p:nvSpPr>
        <p:spPr bwMode="auto">
          <a:xfrm flipV="1">
            <a:off x="6407150" y="4334024"/>
            <a:ext cx="1341438" cy="11112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118"/>
          <p:cNvSpPr txBox="1">
            <a:spLocks noChangeArrowheads="1"/>
          </p:cNvSpPr>
          <p:nvPr/>
        </p:nvSpPr>
        <p:spPr bwMode="auto">
          <a:xfrm>
            <a:off x="7618413" y="4040336"/>
            <a:ext cx="1525587" cy="33813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16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</a:p>
        </p:txBody>
      </p:sp>
      <p:sp>
        <p:nvSpPr>
          <p:cNvPr id="23" name="Text Box 120"/>
          <p:cNvSpPr txBox="1">
            <a:spLocks noChangeArrowheads="1"/>
          </p:cNvSpPr>
          <p:nvPr/>
        </p:nvSpPr>
        <p:spPr bwMode="auto">
          <a:xfrm>
            <a:off x="6644407" y="3999061"/>
            <a:ext cx="879921" cy="36988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2 025,2</a:t>
            </a:r>
            <a:endParaRPr lang="ru-RU" alt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121"/>
          <p:cNvSpPr txBox="1">
            <a:spLocks noChangeArrowheads="1"/>
          </p:cNvSpPr>
          <p:nvPr/>
        </p:nvSpPr>
        <p:spPr bwMode="auto">
          <a:xfrm>
            <a:off x="6716837" y="4345136"/>
            <a:ext cx="807491" cy="36988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/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48,3%</a:t>
            </a:r>
            <a:endParaRPr lang="ru-RU" alt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122"/>
          <p:cNvSpPr txBox="1">
            <a:spLocks noChangeArrowheads="1"/>
          </p:cNvSpPr>
          <p:nvPr/>
        </p:nvSpPr>
        <p:spPr bwMode="auto">
          <a:xfrm>
            <a:off x="5429250" y="1646386"/>
            <a:ext cx="3571875" cy="5842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16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Обслуживание государственного и муниципального долга</a:t>
            </a:r>
          </a:p>
        </p:txBody>
      </p:sp>
      <p:sp>
        <p:nvSpPr>
          <p:cNvPr id="26" name="Text Box 124"/>
          <p:cNvSpPr txBox="1">
            <a:spLocks noChangeArrowheads="1"/>
          </p:cNvSpPr>
          <p:nvPr/>
        </p:nvSpPr>
        <p:spPr bwMode="auto">
          <a:xfrm>
            <a:off x="4773882" y="1844824"/>
            <a:ext cx="655367" cy="36988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0,1%</a:t>
            </a:r>
            <a:endParaRPr lang="ru-RU" alt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Box 127"/>
          <p:cNvSpPr txBox="1">
            <a:spLocks noChangeArrowheads="1"/>
          </p:cNvSpPr>
          <p:nvPr/>
        </p:nvSpPr>
        <p:spPr bwMode="auto">
          <a:xfrm rot="10767468" flipV="1">
            <a:off x="2065592" y="1839267"/>
            <a:ext cx="782637" cy="36988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11,4%</a:t>
            </a:r>
            <a:endParaRPr lang="ru-RU" alt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Box 128"/>
          <p:cNvSpPr txBox="1">
            <a:spLocks noChangeArrowheads="1"/>
          </p:cNvSpPr>
          <p:nvPr/>
        </p:nvSpPr>
        <p:spPr bwMode="auto">
          <a:xfrm>
            <a:off x="468313" y="2154386"/>
            <a:ext cx="1727200" cy="5842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экономика</a:t>
            </a:r>
          </a:p>
        </p:txBody>
      </p:sp>
      <p:sp>
        <p:nvSpPr>
          <p:cNvPr id="29" name="Text Box 129"/>
          <p:cNvSpPr txBox="1">
            <a:spLocks noChangeArrowheads="1"/>
          </p:cNvSpPr>
          <p:nvPr/>
        </p:nvSpPr>
        <p:spPr bwMode="auto">
          <a:xfrm>
            <a:off x="2690093" y="2060848"/>
            <a:ext cx="716657" cy="36988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378,9</a:t>
            </a:r>
            <a:endParaRPr lang="ru-RU" alt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130"/>
          <p:cNvSpPr txBox="1">
            <a:spLocks noChangeArrowheads="1"/>
          </p:cNvSpPr>
          <p:nvPr/>
        </p:nvSpPr>
        <p:spPr bwMode="auto">
          <a:xfrm>
            <a:off x="2758678" y="2368699"/>
            <a:ext cx="733202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9,0%</a:t>
            </a:r>
            <a:endParaRPr lang="ru-RU" alt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131"/>
          <p:cNvSpPr txBox="1">
            <a:spLocks noChangeArrowheads="1"/>
          </p:cNvSpPr>
          <p:nvPr/>
        </p:nvSpPr>
        <p:spPr bwMode="auto">
          <a:xfrm>
            <a:off x="468313" y="2940199"/>
            <a:ext cx="1601787" cy="83099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и кинематография</a:t>
            </a:r>
          </a:p>
        </p:txBody>
      </p:sp>
      <p:sp>
        <p:nvSpPr>
          <p:cNvPr id="32" name="Text Box 132"/>
          <p:cNvSpPr txBox="1">
            <a:spLocks noChangeArrowheads="1"/>
          </p:cNvSpPr>
          <p:nvPr/>
        </p:nvSpPr>
        <p:spPr bwMode="auto">
          <a:xfrm>
            <a:off x="2143125" y="2924944"/>
            <a:ext cx="785813" cy="36988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298,7</a:t>
            </a:r>
            <a:endParaRPr lang="ru-RU" alt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 Box 133"/>
          <p:cNvSpPr txBox="1">
            <a:spLocks noChangeArrowheads="1"/>
          </p:cNvSpPr>
          <p:nvPr/>
        </p:nvSpPr>
        <p:spPr bwMode="auto">
          <a:xfrm>
            <a:off x="2083472" y="3199788"/>
            <a:ext cx="798935" cy="36988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7,1%</a:t>
            </a:r>
            <a:endParaRPr lang="ru-RU" alt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Line 135"/>
          <p:cNvSpPr>
            <a:spLocks noChangeShapeType="1"/>
          </p:cNvSpPr>
          <p:nvPr/>
        </p:nvSpPr>
        <p:spPr bwMode="auto">
          <a:xfrm flipV="1">
            <a:off x="2569683" y="3940324"/>
            <a:ext cx="298930" cy="487363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 Box 136"/>
          <p:cNvSpPr txBox="1">
            <a:spLocks noChangeArrowheads="1"/>
          </p:cNvSpPr>
          <p:nvPr/>
        </p:nvSpPr>
        <p:spPr bwMode="auto">
          <a:xfrm rot="10800000" flipV="1">
            <a:off x="468312" y="4013776"/>
            <a:ext cx="1543049" cy="83099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Общегосударственные вопросы</a:t>
            </a:r>
          </a:p>
        </p:txBody>
      </p:sp>
      <p:sp>
        <p:nvSpPr>
          <p:cNvPr id="39" name="Text Box 137"/>
          <p:cNvSpPr txBox="1">
            <a:spLocks noChangeArrowheads="1"/>
          </p:cNvSpPr>
          <p:nvPr/>
        </p:nvSpPr>
        <p:spPr bwMode="auto">
          <a:xfrm rot="10800000" flipV="1">
            <a:off x="1915120" y="4393783"/>
            <a:ext cx="928688" cy="36988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3,9%</a:t>
            </a:r>
            <a:endParaRPr lang="ru-RU" alt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 Box 138"/>
          <p:cNvSpPr txBox="1">
            <a:spLocks noChangeArrowheads="1"/>
          </p:cNvSpPr>
          <p:nvPr/>
        </p:nvSpPr>
        <p:spPr bwMode="auto">
          <a:xfrm>
            <a:off x="1866649" y="4111512"/>
            <a:ext cx="643807" cy="36988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164,0</a:t>
            </a:r>
            <a:endParaRPr lang="ru-RU" alt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Line 139"/>
          <p:cNvSpPr>
            <a:spLocks noChangeShapeType="1"/>
          </p:cNvSpPr>
          <p:nvPr/>
        </p:nvSpPr>
        <p:spPr bwMode="auto">
          <a:xfrm flipH="1">
            <a:off x="2428875" y="5583386"/>
            <a:ext cx="1439863" cy="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 Box 140"/>
          <p:cNvSpPr txBox="1">
            <a:spLocks noChangeArrowheads="1"/>
          </p:cNvSpPr>
          <p:nvPr/>
        </p:nvSpPr>
        <p:spPr bwMode="auto">
          <a:xfrm>
            <a:off x="395288" y="5226199"/>
            <a:ext cx="2430462" cy="33813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16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политика</a:t>
            </a:r>
          </a:p>
        </p:txBody>
      </p:sp>
      <p:sp>
        <p:nvSpPr>
          <p:cNvPr id="43" name="Text Box 141"/>
          <p:cNvSpPr txBox="1">
            <a:spLocks noChangeArrowheads="1"/>
          </p:cNvSpPr>
          <p:nvPr/>
        </p:nvSpPr>
        <p:spPr bwMode="auto">
          <a:xfrm>
            <a:off x="2825750" y="5229200"/>
            <a:ext cx="690562" cy="36988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694,9</a:t>
            </a:r>
            <a:endParaRPr lang="ru-RU" alt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142"/>
          <p:cNvSpPr txBox="1">
            <a:spLocks noChangeArrowheads="1"/>
          </p:cNvSpPr>
          <p:nvPr/>
        </p:nvSpPr>
        <p:spPr bwMode="auto">
          <a:xfrm>
            <a:off x="2824163" y="5548247"/>
            <a:ext cx="781050" cy="36988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16,6%</a:t>
            </a:r>
            <a:endParaRPr lang="ru-RU" alt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 Box 143"/>
          <p:cNvSpPr txBox="1">
            <a:spLocks noChangeArrowheads="1"/>
          </p:cNvSpPr>
          <p:nvPr/>
        </p:nvSpPr>
        <p:spPr bwMode="auto">
          <a:xfrm>
            <a:off x="5866947" y="4869011"/>
            <a:ext cx="2991303" cy="83099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безопасность и правоохранительная деятельность</a:t>
            </a:r>
          </a:p>
        </p:txBody>
      </p:sp>
      <p:sp>
        <p:nvSpPr>
          <p:cNvPr id="46" name="Text Box 144"/>
          <p:cNvSpPr txBox="1">
            <a:spLocks noChangeArrowheads="1"/>
          </p:cNvSpPr>
          <p:nvPr/>
        </p:nvSpPr>
        <p:spPr bwMode="auto">
          <a:xfrm>
            <a:off x="4721721" y="5013176"/>
            <a:ext cx="714375" cy="36988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29,9</a:t>
            </a:r>
            <a:endParaRPr lang="ru-RU" alt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 Box 145"/>
          <p:cNvSpPr txBox="1">
            <a:spLocks noChangeArrowheads="1"/>
          </p:cNvSpPr>
          <p:nvPr/>
        </p:nvSpPr>
        <p:spPr bwMode="auto">
          <a:xfrm>
            <a:off x="4698471" y="5352679"/>
            <a:ext cx="665617" cy="36988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0,7%</a:t>
            </a:r>
            <a:endParaRPr lang="ru-RU" alt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 Box 146"/>
          <p:cNvSpPr txBox="1">
            <a:spLocks noChangeArrowheads="1"/>
          </p:cNvSpPr>
          <p:nvPr/>
        </p:nvSpPr>
        <p:spPr bwMode="auto">
          <a:xfrm>
            <a:off x="6286500" y="5797699"/>
            <a:ext cx="2606675" cy="6159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16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</a:t>
            </a:r>
            <a:r>
              <a:rPr lang="ru-RU" altLang="ru-RU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</a:t>
            </a:r>
            <a:r>
              <a:rPr lang="ru-RU" altLang="ru-RU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спорт</a:t>
            </a:r>
          </a:p>
        </p:txBody>
      </p:sp>
      <p:sp>
        <p:nvSpPr>
          <p:cNvPr id="49" name="Text Box 147"/>
          <p:cNvSpPr txBox="1">
            <a:spLocks noChangeArrowheads="1"/>
          </p:cNvSpPr>
          <p:nvPr/>
        </p:nvSpPr>
        <p:spPr bwMode="auto">
          <a:xfrm>
            <a:off x="4637881" y="5758336"/>
            <a:ext cx="785812" cy="36988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119,6</a:t>
            </a:r>
            <a:endParaRPr lang="ru-RU" alt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 Box 148"/>
          <p:cNvSpPr txBox="1">
            <a:spLocks noChangeArrowheads="1"/>
          </p:cNvSpPr>
          <p:nvPr/>
        </p:nvSpPr>
        <p:spPr bwMode="auto">
          <a:xfrm>
            <a:off x="4643438" y="6083449"/>
            <a:ext cx="1071562" cy="36988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2,8%</a:t>
            </a:r>
            <a:endParaRPr lang="ru-RU" alt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Прямоугольник 2"/>
          <p:cNvSpPr>
            <a:spLocks noChangeArrowheads="1"/>
          </p:cNvSpPr>
          <p:nvPr/>
        </p:nvSpPr>
        <p:spPr bwMode="auto">
          <a:xfrm>
            <a:off x="6000750" y="2297261"/>
            <a:ext cx="29289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Охрана окружающей среды</a:t>
            </a:r>
          </a:p>
        </p:txBody>
      </p:sp>
      <p:sp>
        <p:nvSpPr>
          <p:cNvPr id="52" name="Прямоугольник 3"/>
          <p:cNvSpPr>
            <a:spLocks noChangeArrowheads="1"/>
          </p:cNvSpPr>
          <p:nvPr/>
        </p:nvSpPr>
        <p:spPr bwMode="auto">
          <a:xfrm rot="10800000" flipV="1">
            <a:off x="5357812" y="2440792"/>
            <a:ext cx="5000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0,7</a:t>
            </a:r>
            <a:endParaRPr lang="ru-RU" alt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Прямоугольник 1"/>
          <p:cNvSpPr>
            <a:spLocks noChangeArrowheads="1"/>
          </p:cNvSpPr>
          <p:nvPr/>
        </p:nvSpPr>
        <p:spPr bwMode="auto">
          <a:xfrm flipH="1">
            <a:off x="6215063" y="2924944"/>
            <a:ext cx="26781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массовой информации</a:t>
            </a:r>
          </a:p>
        </p:txBody>
      </p:sp>
      <p:sp>
        <p:nvSpPr>
          <p:cNvPr id="54" name="Прямоугольник 2"/>
          <p:cNvSpPr>
            <a:spLocks noChangeArrowheads="1"/>
          </p:cNvSpPr>
          <p:nvPr/>
        </p:nvSpPr>
        <p:spPr bwMode="auto">
          <a:xfrm>
            <a:off x="5500688" y="2940199"/>
            <a:ext cx="785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4,3</a:t>
            </a:r>
            <a:endParaRPr lang="ru-RU" alt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Прямоугольник 3"/>
          <p:cNvSpPr>
            <a:spLocks noChangeArrowheads="1"/>
          </p:cNvSpPr>
          <p:nvPr/>
        </p:nvSpPr>
        <p:spPr bwMode="auto">
          <a:xfrm>
            <a:off x="5572125" y="3154511"/>
            <a:ext cx="857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0,1%</a:t>
            </a:r>
          </a:p>
        </p:txBody>
      </p:sp>
      <p:sp>
        <p:nvSpPr>
          <p:cNvPr id="56" name="Line 139"/>
          <p:cNvSpPr>
            <a:spLocks noChangeShapeType="1"/>
          </p:cNvSpPr>
          <p:nvPr/>
        </p:nvSpPr>
        <p:spPr bwMode="auto">
          <a:xfrm flipH="1" flipV="1">
            <a:off x="4716016" y="1892150"/>
            <a:ext cx="783084" cy="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7" name="Прямая соединительная линия 56"/>
          <p:cNvCxnSpPr/>
          <p:nvPr/>
        </p:nvCxnSpPr>
        <p:spPr bwMode="auto">
          <a:xfrm>
            <a:off x="3491880" y="2359000"/>
            <a:ext cx="432048" cy="1152128"/>
          </a:xfrm>
          <a:prstGeom prst="line">
            <a:avLst/>
          </a:prstGeom>
          <a:gradFill rotWithShape="1">
            <a:gsLst>
              <a:gs pos="0">
                <a:srgbClr val="FFFFFF"/>
              </a:gs>
              <a:gs pos="100000">
                <a:srgbClr val="EBF4FD"/>
              </a:gs>
            </a:gsLst>
            <a:lin ang="0" scaled="1"/>
          </a:gradFill>
          <a:ln w="190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Прямая соединительная линия 57"/>
          <p:cNvCxnSpPr/>
          <p:nvPr/>
        </p:nvCxnSpPr>
        <p:spPr bwMode="auto">
          <a:xfrm flipH="1">
            <a:off x="4716016" y="2431008"/>
            <a:ext cx="1368152" cy="1008112"/>
          </a:xfrm>
          <a:prstGeom prst="line">
            <a:avLst/>
          </a:prstGeom>
          <a:gradFill rotWithShape="1">
            <a:gsLst>
              <a:gs pos="0">
                <a:srgbClr val="FFFFFF"/>
              </a:gs>
              <a:gs pos="100000">
                <a:srgbClr val="EBF4FD"/>
              </a:gs>
            </a:gsLst>
            <a:lin ang="0" scaled="1"/>
          </a:gradFill>
          <a:ln w="190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Прямая соединительная линия 58"/>
          <p:cNvCxnSpPr/>
          <p:nvPr/>
        </p:nvCxnSpPr>
        <p:spPr bwMode="auto">
          <a:xfrm flipH="1">
            <a:off x="4788024" y="3252465"/>
            <a:ext cx="711076" cy="258663"/>
          </a:xfrm>
          <a:prstGeom prst="line">
            <a:avLst/>
          </a:prstGeom>
          <a:gradFill rotWithShape="1">
            <a:gsLst>
              <a:gs pos="0">
                <a:srgbClr val="FFFFFF"/>
              </a:gs>
              <a:gs pos="100000">
                <a:srgbClr val="EBF4FD"/>
              </a:gs>
            </a:gsLst>
            <a:lin ang="0" scaled="1"/>
          </a:gradFill>
          <a:ln w="190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0" name="Text Box 129"/>
          <p:cNvSpPr txBox="1">
            <a:spLocks noChangeArrowheads="1"/>
          </p:cNvSpPr>
          <p:nvPr/>
        </p:nvSpPr>
        <p:spPr bwMode="auto">
          <a:xfrm>
            <a:off x="4814892" y="1563614"/>
            <a:ext cx="757233" cy="36988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alt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 Box 129"/>
          <p:cNvSpPr txBox="1">
            <a:spLocks noChangeArrowheads="1"/>
          </p:cNvSpPr>
          <p:nvPr/>
        </p:nvSpPr>
        <p:spPr bwMode="auto">
          <a:xfrm>
            <a:off x="2051720" y="1546945"/>
            <a:ext cx="757233" cy="36988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477,9</a:t>
            </a:r>
            <a:endParaRPr lang="ru-RU" alt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 Box 128"/>
          <p:cNvSpPr txBox="1">
            <a:spLocks noChangeArrowheads="1"/>
          </p:cNvSpPr>
          <p:nvPr/>
        </p:nvSpPr>
        <p:spPr bwMode="auto">
          <a:xfrm>
            <a:off x="468311" y="1385333"/>
            <a:ext cx="1519786" cy="83099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Жилищно-коммунальное хозяйство</a:t>
            </a:r>
            <a:endParaRPr lang="ru-RU" altLang="ru-RU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Line 109"/>
          <p:cNvSpPr>
            <a:spLocks noChangeShapeType="1"/>
          </p:cNvSpPr>
          <p:nvPr/>
        </p:nvSpPr>
        <p:spPr bwMode="auto">
          <a:xfrm flipH="1">
            <a:off x="5509758" y="3225949"/>
            <a:ext cx="776741" cy="26516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Line 109"/>
          <p:cNvSpPr>
            <a:spLocks noChangeShapeType="1"/>
          </p:cNvSpPr>
          <p:nvPr/>
        </p:nvSpPr>
        <p:spPr bwMode="auto">
          <a:xfrm flipH="1">
            <a:off x="1403251" y="4447232"/>
            <a:ext cx="1152525" cy="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48464" y="6448251"/>
            <a:ext cx="395536" cy="365125"/>
          </a:xfrm>
        </p:spPr>
        <p:txBody>
          <a:bodyPr/>
          <a:lstStyle/>
          <a:p>
            <a:fld id="{068DDF2C-5F6A-4DBD-BBB1-729CF02EACCB}" type="slidenum">
              <a:rPr lang="ru-RU" sz="14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11</a:t>
            </a:fld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500034" y="857233"/>
            <a:ext cx="8143932" cy="28575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в 2020 году составили 4 197,1 млн. рублей с приростом на 11,3 процента к 2019 году</a:t>
            </a:r>
            <a:endParaRPr lang="ru-RU" sz="15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627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6512" y="260648"/>
            <a:ext cx="91074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Расходы бюджета социального характера</a:t>
            </a:r>
            <a:r>
              <a:rPr lang="ru-RU" alt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="" xmlns:p14="http://schemas.microsoft.com/office/powerpoint/2010/main" val="4166720406"/>
              </p:ext>
            </p:extLst>
          </p:nvPr>
        </p:nvGraphicFramePr>
        <p:xfrm>
          <a:off x="1043608" y="463434"/>
          <a:ext cx="8496944" cy="5208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023544" y="2391268"/>
            <a:ext cx="221399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3 138,4 млн рублей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15383" y="3993280"/>
            <a:ext cx="1989522" cy="267608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напр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вления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621336" y="3993280"/>
            <a:ext cx="3645706" cy="50906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itchFamily="18" charset="0"/>
              </a:rPr>
              <a:t>Образование</a:t>
            </a:r>
            <a:endParaRPr lang="ru-RU" altLang="ru-RU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2589625" y="4745732"/>
            <a:ext cx="3645706" cy="55996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itchFamily="18" charset="0"/>
              </a:rPr>
              <a:t>Физкультура и спорт</a:t>
            </a:r>
            <a:endParaRPr lang="ru-RU" altLang="ru-RU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2589625" y="5493974"/>
            <a:ext cx="3645706" cy="50906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itchFamily="18" charset="0"/>
              </a:rPr>
              <a:t>Культура, кинематография</a:t>
            </a:r>
            <a:endParaRPr lang="ru-RU" altLang="ru-RU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2579289" y="6173099"/>
            <a:ext cx="3645706" cy="50906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itchFamily="18" charset="0"/>
              </a:rPr>
              <a:t>Социальная политика</a:t>
            </a:r>
            <a:endParaRPr lang="ru-RU" altLang="ru-RU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6633316" y="3993280"/>
            <a:ext cx="938388" cy="50906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2 025,2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6633316" y="4745732"/>
            <a:ext cx="938388" cy="55996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119,6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6628717" y="5493974"/>
            <a:ext cx="938388" cy="50906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298,7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6627081" y="6161347"/>
            <a:ext cx="938388" cy="50906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694,9</a:t>
            </a:r>
          </a:p>
        </p:txBody>
      </p:sp>
      <p:sp>
        <p:nvSpPr>
          <p:cNvPr id="43" name="AutoShape 37"/>
          <p:cNvSpPr>
            <a:spLocks noChangeArrowheads="1"/>
          </p:cNvSpPr>
          <p:nvPr/>
        </p:nvSpPr>
        <p:spPr bwMode="auto">
          <a:xfrm rot="16200000">
            <a:off x="8080445" y="3820378"/>
            <a:ext cx="649548" cy="714375"/>
          </a:xfrm>
          <a:prstGeom prst="rightArrow">
            <a:avLst>
              <a:gd name="adj1" fmla="val 50000"/>
              <a:gd name="adj2" fmla="val 59158"/>
            </a:avLst>
          </a:prstGeom>
          <a:solidFill>
            <a:srgbClr val="00B050"/>
          </a:solidFill>
          <a:ln w="19050" algn="ctr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54000" rIns="54000" anchor="ctr"/>
          <a:lstStyle/>
          <a:p>
            <a:pPr eaLnBrk="1" hangingPunct="1">
              <a:spcBef>
                <a:spcPct val="50000"/>
              </a:spcBef>
            </a:pPr>
            <a:endParaRPr lang="ru-RU" alt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8075277" y="3939836"/>
            <a:ext cx="706339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6,3%</a:t>
            </a:r>
            <a:endParaRPr lang="ru-RU" sz="1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AutoShape 37"/>
          <p:cNvSpPr>
            <a:spLocks noChangeArrowheads="1"/>
          </p:cNvSpPr>
          <p:nvPr/>
        </p:nvSpPr>
        <p:spPr bwMode="auto">
          <a:xfrm rot="16200000">
            <a:off x="8130767" y="5290394"/>
            <a:ext cx="603397" cy="714375"/>
          </a:xfrm>
          <a:prstGeom prst="rightArrow">
            <a:avLst>
              <a:gd name="adj1" fmla="val 50000"/>
              <a:gd name="adj2" fmla="val 59158"/>
            </a:avLst>
          </a:prstGeom>
          <a:solidFill>
            <a:srgbClr val="00B050"/>
          </a:solidFill>
          <a:ln w="19050" algn="ctr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54000" rIns="54000" anchor="ctr"/>
          <a:lstStyle/>
          <a:p>
            <a:pPr eaLnBrk="1" hangingPunct="1">
              <a:spcBef>
                <a:spcPct val="50000"/>
              </a:spcBef>
            </a:pPr>
            <a:endParaRPr lang="ru-RU" alt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8083313" y="5432927"/>
            <a:ext cx="706339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1,0%</a:t>
            </a:r>
            <a:endParaRPr lang="ru-RU" sz="1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AutoShape 37"/>
          <p:cNvSpPr>
            <a:spLocks noChangeArrowheads="1"/>
          </p:cNvSpPr>
          <p:nvPr/>
        </p:nvSpPr>
        <p:spPr bwMode="auto">
          <a:xfrm rot="16200000">
            <a:off x="2908903" y="2038478"/>
            <a:ext cx="1401058" cy="864097"/>
          </a:xfrm>
          <a:prstGeom prst="rightArrow">
            <a:avLst>
              <a:gd name="adj1" fmla="val 50000"/>
              <a:gd name="adj2" fmla="val 76291"/>
            </a:avLst>
          </a:prstGeom>
          <a:solidFill>
            <a:srgbClr val="00B050"/>
          </a:solidFill>
          <a:ln w="19050" algn="ctr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54000" rIns="54000" anchor="ctr"/>
          <a:lstStyle/>
          <a:p>
            <a:pPr eaLnBrk="1" hangingPunct="1">
              <a:spcBef>
                <a:spcPct val="50000"/>
              </a:spcBef>
            </a:pPr>
            <a:endParaRPr lang="ru-RU" alt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3263131" y="2018926"/>
            <a:ext cx="706339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6,2%</a:t>
            </a:r>
            <a:endParaRPr lang="ru-RU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AutoShape 37"/>
          <p:cNvSpPr>
            <a:spLocks noChangeArrowheads="1"/>
          </p:cNvSpPr>
          <p:nvPr/>
        </p:nvSpPr>
        <p:spPr bwMode="auto">
          <a:xfrm rot="16200000">
            <a:off x="8056673" y="4619611"/>
            <a:ext cx="657799" cy="714375"/>
          </a:xfrm>
          <a:prstGeom prst="rightArrow">
            <a:avLst>
              <a:gd name="adj1" fmla="val 50000"/>
              <a:gd name="adj2" fmla="val 59158"/>
            </a:avLst>
          </a:prstGeom>
          <a:solidFill>
            <a:srgbClr val="00B050"/>
          </a:solidFill>
          <a:ln w="19050" algn="ctr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54000" rIns="54000" anchor="ctr"/>
          <a:lstStyle/>
          <a:p>
            <a:pPr eaLnBrk="1" hangingPunct="1">
              <a:spcBef>
                <a:spcPct val="50000"/>
              </a:spcBef>
            </a:pPr>
            <a:endParaRPr lang="ru-RU" alt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8029046" y="4732622"/>
            <a:ext cx="801131" cy="475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27,7%</a:t>
            </a:r>
            <a:endParaRPr lang="ru-RU" sz="1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Прямоугольник 2"/>
          <p:cNvSpPr>
            <a:spLocks noChangeArrowheads="1"/>
          </p:cNvSpPr>
          <p:nvPr/>
        </p:nvSpPr>
        <p:spPr bwMode="auto">
          <a:xfrm>
            <a:off x="7453089" y="908720"/>
            <a:ext cx="1295375" cy="319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62406" y="6448251"/>
            <a:ext cx="381593" cy="365125"/>
          </a:xfrm>
        </p:spPr>
        <p:txBody>
          <a:bodyPr/>
          <a:lstStyle/>
          <a:p>
            <a:fld id="{068DDF2C-5F6A-4DBD-BBB1-729CF02EACCB}" type="slidenum">
              <a:rPr lang="ru-RU" sz="14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12</a:t>
            </a:fld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AutoShape 37"/>
          <p:cNvSpPr>
            <a:spLocks noChangeArrowheads="1"/>
          </p:cNvSpPr>
          <p:nvPr/>
        </p:nvSpPr>
        <p:spPr bwMode="auto">
          <a:xfrm rot="16200000">
            <a:off x="8122733" y="6000197"/>
            <a:ext cx="649548" cy="714375"/>
          </a:xfrm>
          <a:prstGeom prst="rightArrow">
            <a:avLst>
              <a:gd name="adj1" fmla="val 50000"/>
              <a:gd name="adj2" fmla="val 59158"/>
            </a:avLst>
          </a:prstGeom>
          <a:solidFill>
            <a:srgbClr val="00B050"/>
          </a:solidFill>
          <a:ln w="19050" algn="ctr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54000" rIns="54000" anchor="ctr"/>
          <a:lstStyle/>
          <a:p>
            <a:pPr eaLnBrk="1" hangingPunct="1">
              <a:spcBef>
                <a:spcPct val="50000"/>
              </a:spcBef>
            </a:pPr>
            <a:endParaRPr lang="ru-RU" alt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8069272" y="6086573"/>
            <a:ext cx="79208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4,7%</a:t>
            </a:r>
            <a:endParaRPr lang="ru-RU" sz="1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634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6512" y="260648"/>
            <a:ext cx="9107488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оплату труда с учетом обязательных взносов</a:t>
            </a:r>
            <a:endParaRPr lang="ru-RU" alt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Скругленный прямоугольник 65"/>
          <p:cNvSpPr/>
          <p:nvPr/>
        </p:nvSpPr>
        <p:spPr bwMode="auto">
          <a:xfrm>
            <a:off x="539552" y="5070069"/>
            <a:ext cx="5328592" cy="504056"/>
          </a:xfrm>
          <a:prstGeom prst="roundRect">
            <a:avLst/>
          </a:prstGeom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4000" tIns="45720" rIns="54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Скругленный прямоугольник 66"/>
          <p:cNvSpPr/>
          <p:nvPr/>
        </p:nvSpPr>
        <p:spPr bwMode="auto">
          <a:xfrm>
            <a:off x="6754490" y="5070069"/>
            <a:ext cx="1270992" cy="504056"/>
          </a:xfrm>
          <a:prstGeom prst="roundRect">
            <a:avLst/>
          </a:prstGeom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4000" tIns="45720" rIns="54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Скругленный прямоугольник 67"/>
          <p:cNvSpPr/>
          <p:nvPr/>
        </p:nvSpPr>
        <p:spPr bwMode="auto">
          <a:xfrm>
            <a:off x="6754490" y="4277981"/>
            <a:ext cx="1224136" cy="504056"/>
          </a:xfrm>
          <a:prstGeom prst="roundRect">
            <a:avLst/>
          </a:prstGeom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4000" tIns="45720" rIns="54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 bwMode="auto">
          <a:xfrm>
            <a:off x="6754490" y="3147062"/>
            <a:ext cx="1224136" cy="504056"/>
          </a:xfrm>
          <a:prstGeom prst="roundRect">
            <a:avLst/>
          </a:prstGeom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4000" tIns="45720" rIns="54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Скругленный прямоугольник 81"/>
          <p:cNvSpPr/>
          <p:nvPr/>
        </p:nvSpPr>
        <p:spPr bwMode="auto">
          <a:xfrm>
            <a:off x="539552" y="5790149"/>
            <a:ext cx="5328592" cy="504056"/>
          </a:xfrm>
          <a:prstGeom prst="roundRect">
            <a:avLst/>
          </a:prstGeom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4000" tIns="45720" rIns="54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Скругленный прямоугольник 82"/>
          <p:cNvSpPr/>
          <p:nvPr/>
        </p:nvSpPr>
        <p:spPr bwMode="auto">
          <a:xfrm>
            <a:off x="6826498" y="5790149"/>
            <a:ext cx="1270992" cy="504056"/>
          </a:xfrm>
          <a:prstGeom prst="roundRect">
            <a:avLst/>
          </a:prstGeom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4000" tIns="45720" rIns="54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6496836" y="1844824"/>
            <a:ext cx="2251628" cy="664939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год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2 248,7 млн рублей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068DDF2C-5F6A-4DBD-BBB1-729CF02EACCB}" type="slidenum">
              <a:rPr lang="ru-RU" sz="14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13</a:t>
            </a:fld>
            <a:endParaRPr lang="ru-RU" sz="140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rot="19267318">
            <a:off x="5300117" y="4881960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4,2%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6" name="AutoShape 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D5D6DA"/>
              </a:clrFrom>
              <a:clrTo>
                <a:srgbClr val="D5D6DA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634"/>
          <a:stretch/>
        </p:blipFill>
        <p:spPr>
          <a:xfrm>
            <a:off x="0" y="2420888"/>
            <a:ext cx="9144000" cy="4750843"/>
          </a:xfrm>
          <a:prstGeom prst="rect">
            <a:avLst/>
          </a:prstGeom>
        </p:spPr>
      </p:pic>
      <p:sp>
        <p:nvSpPr>
          <p:cNvPr id="42" name="Скругленный прямоугольник 41"/>
          <p:cNvSpPr/>
          <p:nvPr/>
        </p:nvSpPr>
        <p:spPr>
          <a:xfrm>
            <a:off x="352059" y="2490319"/>
            <a:ext cx="2365123" cy="664939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год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2 155,2 млн рублей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517231" y="2203932"/>
            <a:ext cx="2278988" cy="864097"/>
            <a:chOff x="3517231" y="2203932"/>
            <a:chExt cx="2278988" cy="864097"/>
          </a:xfrm>
        </p:grpSpPr>
        <p:sp>
          <p:nvSpPr>
            <p:cNvPr id="22" name="AutoShape 37"/>
            <p:cNvSpPr>
              <a:spLocks noChangeArrowheads="1"/>
            </p:cNvSpPr>
            <p:nvPr/>
          </p:nvSpPr>
          <p:spPr bwMode="auto">
            <a:xfrm rot="20623887">
              <a:off x="3517231" y="2203932"/>
              <a:ext cx="2278988" cy="864097"/>
            </a:xfrm>
            <a:prstGeom prst="rightArrow">
              <a:avLst>
                <a:gd name="adj1" fmla="val 50000"/>
                <a:gd name="adj2" fmla="val 76291"/>
              </a:avLst>
            </a:prstGeom>
            <a:solidFill>
              <a:srgbClr val="00B050"/>
            </a:solidFill>
            <a:ln w="19050" algn="ctr">
              <a:noFill/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none" lIns="54000" rIns="54000" anchor="ctr"/>
            <a:lstStyle/>
            <a:p>
              <a:pPr eaLnBrk="1" hangingPunct="1">
                <a:spcBef>
                  <a:spcPct val="50000"/>
                </a:spcBef>
              </a:pPr>
              <a:endParaRPr lang="ru-RU" alt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 rot="20620549">
              <a:off x="4299534" y="2451314"/>
              <a:ext cx="7143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4,2%</a:t>
              </a:r>
              <a:endPara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13207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6512" y="260648"/>
            <a:ext cx="91074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Использование бюджетных средств на социальную сферу</a:t>
            </a:r>
            <a:endParaRPr lang="ru-RU" alt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2844" y="5143512"/>
            <a:ext cx="8858312" cy="135732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минимальной заработной платы </a:t>
            </a:r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низкооплачиваемым категориям работников</a:t>
            </a: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муниципальных учреждений доведен до 13 949,50 рублей (с уральским коэффициентом 15%) и до  15 769,00 рублей (</a:t>
            </a:r>
            <a:r>
              <a:rPr lang="en-US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уральским коэффициентом  30%). С 01 октября 2020 года были увеличены на 3% размеры окладов (должностных окладов, ставок заработной платы) работников муниципальных учреждений.</a:t>
            </a:r>
            <a:endParaRPr lang="ru-RU" altLang="ru-RU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861339"/>
            <a:ext cx="8640960" cy="623445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заработная плата во исполнение Указов Президента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</a:t>
            </a:r>
            <a:endParaRPr lang="en-US" alt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07.05.2012 № 597, от 01.06.2012 № 761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доведена: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48464" y="6448251"/>
            <a:ext cx="395536" cy="365125"/>
          </a:xfrm>
        </p:spPr>
        <p:txBody>
          <a:bodyPr/>
          <a:lstStyle/>
          <a:p>
            <a:fld id="{068DDF2C-5F6A-4DBD-BBB1-729CF02EACCB}" type="slidenum">
              <a:rPr lang="ru-RU" sz="14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14</a:t>
            </a:fld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261900" y="1643051"/>
            <a:ext cx="2270540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Работникам </a:t>
            </a:r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</a:t>
            </a:r>
            <a:endParaRPr lang="ru-RU" altLang="ru-RU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97486" y="1571612"/>
            <a:ext cx="3226343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ru-RU" sz="14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Работникам в сфере </a:t>
            </a:r>
            <a:r>
              <a:rPr lang="ru-RU" altLang="ru-RU" sz="1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</a:p>
          <a:p>
            <a:pPr algn="ctr"/>
            <a:endParaRPr lang="ru-RU" altLang="ru-RU" sz="1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0" y="2071678"/>
            <a:ext cx="5728552" cy="3071834"/>
            <a:chOff x="-157892" y="2200880"/>
            <a:chExt cx="5737102" cy="3188216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-157892" y="2200880"/>
              <a:ext cx="5737102" cy="3188216"/>
              <a:chOff x="1547662" y="732701"/>
              <a:chExt cx="5737102" cy="3188216"/>
            </a:xfrm>
          </p:grpSpPr>
          <p:pic>
            <p:nvPicPr>
              <p:cNvPr id="29" name="Рисунок 2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690718" y="901093"/>
                <a:ext cx="5594046" cy="3019824"/>
              </a:xfrm>
              <a:prstGeom prst="rect">
                <a:avLst/>
              </a:prstGeom>
            </p:spPr>
          </p:pic>
          <p:pic>
            <p:nvPicPr>
              <p:cNvPr id="30" name="Рисунок 29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b="91185"/>
              <a:stretch/>
            </p:blipFill>
            <p:spPr>
              <a:xfrm flipH="1">
                <a:off x="1547663" y="930544"/>
                <a:ext cx="5737101" cy="266208"/>
              </a:xfrm>
              <a:prstGeom prst="rect">
                <a:avLst/>
              </a:prstGeom>
            </p:spPr>
          </p:pic>
          <p:pic>
            <p:nvPicPr>
              <p:cNvPr id="31" name="Рисунок 30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b="91185"/>
              <a:stretch/>
            </p:blipFill>
            <p:spPr>
              <a:xfrm flipH="1">
                <a:off x="1547663" y="831623"/>
                <a:ext cx="5737101" cy="266208"/>
              </a:xfrm>
              <a:prstGeom prst="rect">
                <a:avLst/>
              </a:prstGeom>
            </p:spPr>
          </p:pic>
          <p:pic>
            <p:nvPicPr>
              <p:cNvPr id="32" name="Рисунок 31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b="91185"/>
              <a:stretch/>
            </p:blipFill>
            <p:spPr>
              <a:xfrm flipH="1">
                <a:off x="1547662" y="732701"/>
                <a:ext cx="5737101" cy="266208"/>
              </a:xfrm>
              <a:prstGeom prst="rect">
                <a:avLst/>
              </a:prstGeom>
            </p:spPr>
          </p:pic>
        </p:grpSp>
        <p:grpSp>
          <p:nvGrpSpPr>
            <p:cNvPr id="21" name="Группа 20"/>
            <p:cNvGrpSpPr/>
            <p:nvPr/>
          </p:nvGrpSpPr>
          <p:grpSpPr>
            <a:xfrm>
              <a:off x="1260392" y="2423314"/>
              <a:ext cx="3959680" cy="2001902"/>
              <a:chOff x="539552" y="3477057"/>
              <a:chExt cx="3959680" cy="2001902"/>
            </a:xfrm>
          </p:grpSpPr>
          <p:sp>
            <p:nvSpPr>
              <p:cNvPr id="22" name="Прямоугольник 21"/>
              <p:cNvSpPr/>
              <p:nvPr/>
            </p:nvSpPr>
            <p:spPr>
              <a:xfrm>
                <a:off x="571472" y="3477057"/>
                <a:ext cx="3643306" cy="37072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-285750" algn="just">
                  <a:buFont typeface="Wingdings" panose="05000000000000000000" pitchFamily="2" charset="2"/>
                  <a:buChar char="Ø"/>
                </a:pPr>
                <a:r>
                  <a:rPr lang="ru-RU" altLang="ru-RU" sz="1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 </a:t>
                </a:r>
                <a:r>
                  <a:rPr lang="ru-RU" altLang="ru-RU" sz="16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40 767,83 рублей</a:t>
                </a:r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855926" y="5034093"/>
                <a:ext cx="3643306" cy="44486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ru-RU" altLang="ru-RU" sz="16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в </a:t>
                </a:r>
                <a:r>
                  <a:rPr lang="ru-RU" altLang="ru-RU" sz="1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учреждениях дополнительного образования </a:t>
                </a:r>
                <a:r>
                  <a:rPr lang="ru-RU" altLang="ru-RU" sz="16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детей</a:t>
                </a:r>
                <a:endParaRPr lang="ru-RU" altLang="ru-RU" sz="1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855926" y="3773635"/>
                <a:ext cx="3643306" cy="2965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ru-RU" altLang="ru-RU" sz="16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в </a:t>
                </a:r>
                <a:r>
                  <a:rPr lang="ru-RU" altLang="ru-RU" sz="1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общеобразовательных </a:t>
                </a:r>
                <a:r>
                  <a:rPr lang="ru-RU" altLang="ru-RU" sz="16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учреждениях</a:t>
                </a:r>
                <a:r>
                  <a:rPr lang="en-US" altLang="ru-RU" sz="16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ru-RU" altLang="ru-RU" sz="1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Прямоугольник 24"/>
              <p:cNvSpPr/>
              <p:nvPr/>
            </p:nvSpPr>
            <p:spPr>
              <a:xfrm>
                <a:off x="539552" y="3938922"/>
                <a:ext cx="3643306" cy="45810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 algn="just">
                  <a:buFont typeface="Wingdings" panose="05000000000000000000" pitchFamily="2" charset="2"/>
                  <a:buChar char="Ø"/>
                </a:pPr>
                <a:endParaRPr lang="ru-RU" altLang="ru-RU" sz="1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Прямоугольник 26"/>
              <p:cNvSpPr/>
              <p:nvPr/>
            </p:nvSpPr>
            <p:spPr>
              <a:xfrm>
                <a:off x="838307" y="4811659"/>
                <a:ext cx="3389331" cy="22243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 algn="just">
                  <a:buFont typeface="Wingdings" panose="05000000000000000000" pitchFamily="2" charset="2"/>
                  <a:buChar char="Ø"/>
                </a:pPr>
                <a:r>
                  <a:rPr lang="ru-RU" altLang="ru-RU" sz="16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 40 777,19 рублей</a:t>
                </a:r>
              </a:p>
            </p:txBody>
          </p:sp>
        </p:grp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930" y="2071677"/>
            <a:ext cx="2577160" cy="292895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229010" y="3547903"/>
            <a:ext cx="2270540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 32 948,00 </a:t>
            </a:r>
            <a:r>
              <a:rPr lang="ru-RU" alt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613284" y="2857496"/>
            <a:ext cx="3601658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r>
              <a:rPr lang="ru-RU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520,47 </a:t>
            </a:r>
            <a:r>
              <a:rPr lang="ru-RU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1884473" y="3286124"/>
            <a:ext cx="3401907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 дошкольных образовательных учреждениях;</a:t>
            </a:r>
          </a:p>
          <a:p>
            <a:pPr algn="just"/>
            <a:endParaRPr lang="ru-RU" alt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721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6512" y="116632"/>
            <a:ext cx="9107488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Средства,</a:t>
            </a:r>
            <a:endParaRPr lang="en-US" altLang="ru-RU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полученные муниципальными </a:t>
            </a:r>
            <a:r>
              <a:rPr lang="ru-RU" alt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бюджетными учреждениями, </a:t>
            </a:r>
          </a:p>
          <a:p>
            <a:pPr algn="ctr"/>
            <a:r>
              <a:rPr lang="ru-RU" alt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 приносящей доход деятельности</a:t>
            </a:r>
          </a:p>
        </p:txBody>
      </p:sp>
      <p:sp>
        <p:nvSpPr>
          <p:cNvPr id="18" name="Прямоугольник 2"/>
          <p:cNvSpPr>
            <a:spLocks noChangeArrowheads="1"/>
          </p:cNvSpPr>
          <p:nvPr/>
        </p:nvSpPr>
        <p:spPr bwMode="auto">
          <a:xfrm>
            <a:off x="7380313" y="1268760"/>
            <a:ext cx="1368152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ru-RU" alt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рублей</a:t>
            </a:r>
            <a:endParaRPr lang="ru-RU" alt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6" name="Прямая соединительная линия 26"/>
          <p:cNvCxnSpPr>
            <a:cxnSpLocks noChangeShapeType="1"/>
          </p:cNvCxnSpPr>
          <p:nvPr/>
        </p:nvCxnSpPr>
        <p:spPr bwMode="auto">
          <a:xfrm>
            <a:off x="2195736" y="2947145"/>
            <a:ext cx="0" cy="1577975"/>
          </a:xfrm>
          <a:prstGeom prst="line">
            <a:avLst/>
          </a:prstGeom>
          <a:noFill/>
          <a:ln w="31750" algn="ctr">
            <a:solidFill>
              <a:schemeClr val="accent1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84" name="Рисунок 8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86465" y="1772816"/>
            <a:ext cx="841719" cy="830455"/>
          </a:xfrm>
          <a:prstGeom prst="rect">
            <a:avLst/>
          </a:prstGeom>
        </p:spPr>
      </p:pic>
      <p:sp>
        <p:nvSpPr>
          <p:cNvPr id="86" name="Скругленный прямоугольник 85"/>
          <p:cNvSpPr/>
          <p:nvPr/>
        </p:nvSpPr>
        <p:spPr>
          <a:xfrm>
            <a:off x="110050" y="3284984"/>
            <a:ext cx="1725645" cy="10801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b="1" dirty="0" smtClean="0">
                <a:ln w="0"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</a:t>
            </a:r>
            <a:endParaRPr lang="ru-RU" sz="1600" b="1" dirty="0">
              <a:ln w="0"/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600" b="1" dirty="0" smtClean="0">
                <a:ln w="0"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</a:t>
            </a:r>
            <a:endParaRPr lang="ru-RU" sz="1600" b="1" dirty="0">
              <a:ln w="0"/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600" b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0,6</a:t>
            </a:r>
            <a:endParaRPr lang="ru-RU" sz="1600" b="1" dirty="0">
              <a:ln w="0"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Скругленный прямоугольник 86"/>
          <p:cNvSpPr/>
          <p:nvPr/>
        </p:nvSpPr>
        <p:spPr>
          <a:xfrm>
            <a:off x="1341558" y="4509120"/>
            <a:ext cx="1646266" cy="10801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b="1" dirty="0" smtClean="0">
                <a:ln w="0"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Жилищно-коммунальное хозяйство</a:t>
            </a:r>
            <a:endParaRPr lang="ru-RU" sz="1600" b="1" dirty="0">
              <a:ln w="0"/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600" b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8,8</a:t>
            </a:r>
            <a:endParaRPr lang="ru-RU" sz="1600" b="1" dirty="0">
              <a:ln w="0"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Скругленный прямоугольник 87"/>
          <p:cNvSpPr/>
          <p:nvPr/>
        </p:nvSpPr>
        <p:spPr>
          <a:xfrm>
            <a:off x="2483768" y="3284983"/>
            <a:ext cx="1646266" cy="108012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b="1" dirty="0" smtClean="0">
                <a:ln w="0"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endParaRPr lang="ru-RU" sz="1600" b="1" dirty="0">
              <a:ln w="0"/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600" b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84,7</a:t>
            </a:r>
            <a:endParaRPr lang="ru-RU" sz="1600" b="1" dirty="0">
              <a:ln w="0"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3635896" y="4509539"/>
            <a:ext cx="1872208" cy="107970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b="1" dirty="0" smtClean="0">
                <a:ln w="0"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Культура, кинематография</a:t>
            </a:r>
            <a:endParaRPr lang="ru-RU" sz="1600" b="1" dirty="0">
              <a:ln w="0"/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600" b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22,2</a:t>
            </a:r>
            <a:endParaRPr lang="ru-RU" sz="1600" b="1" dirty="0">
              <a:ln w="0"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7308304" y="3284984"/>
            <a:ext cx="1646266" cy="10801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b="1" dirty="0" smtClean="0">
                <a:ln w="0"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массовой информации</a:t>
            </a:r>
            <a:endParaRPr lang="ru-RU" sz="1600" b="1" dirty="0">
              <a:ln w="0"/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600" b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1,1</a:t>
            </a:r>
            <a:endParaRPr lang="ru-RU" sz="1600" b="1" dirty="0">
              <a:ln w="0"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Скругленный прямоугольник 90"/>
          <p:cNvSpPr/>
          <p:nvPr/>
        </p:nvSpPr>
        <p:spPr>
          <a:xfrm>
            <a:off x="6228184" y="4509119"/>
            <a:ext cx="1646266" cy="108012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b="1" dirty="0" smtClean="0">
                <a:ln w="0"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культура и спорт</a:t>
            </a:r>
            <a:endParaRPr lang="ru-RU" sz="1600" b="1" dirty="0">
              <a:ln w="0"/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600" b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9,0</a:t>
            </a:r>
            <a:endParaRPr lang="ru-RU" sz="1600" b="1" dirty="0">
              <a:ln w="0"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Скругленный прямоугольник 91"/>
          <p:cNvSpPr/>
          <p:nvPr/>
        </p:nvSpPr>
        <p:spPr>
          <a:xfrm>
            <a:off x="5004048" y="3284984"/>
            <a:ext cx="1646266" cy="10801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b="1" dirty="0" smtClean="0">
                <a:ln w="0"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политика</a:t>
            </a:r>
            <a:endParaRPr lang="ru-RU" sz="1600" b="1" dirty="0">
              <a:ln w="0"/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600" b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6,6</a:t>
            </a:r>
            <a:endParaRPr lang="ru-RU" sz="1600" b="1" dirty="0">
              <a:ln w="0"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3" name="Прямая соединительная линия 26"/>
          <p:cNvCxnSpPr>
            <a:cxnSpLocks noChangeShapeType="1"/>
          </p:cNvCxnSpPr>
          <p:nvPr/>
        </p:nvCxnSpPr>
        <p:spPr bwMode="auto">
          <a:xfrm>
            <a:off x="4572000" y="2931145"/>
            <a:ext cx="0" cy="1577975"/>
          </a:xfrm>
          <a:prstGeom prst="line">
            <a:avLst/>
          </a:prstGeom>
          <a:noFill/>
          <a:ln w="31750" algn="ctr">
            <a:solidFill>
              <a:schemeClr val="accent1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94" name="Прямая соединительная линия 26"/>
          <p:cNvCxnSpPr>
            <a:cxnSpLocks noChangeShapeType="1"/>
          </p:cNvCxnSpPr>
          <p:nvPr/>
        </p:nvCxnSpPr>
        <p:spPr bwMode="auto">
          <a:xfrm>
            <a:off x="7020272" y="2931145"/>
            <a:ext cx="0" cy="1577975"/>
          </a:xfrm>
          <a:prstGeom prst="line">
            <a:avLst/>
          </a:prstGeom>
          <a:noFill/>
          <a:ln w="31750" algn="ctr">
            <a:solidFill>
              <a:schemeClr val="accent1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95" name="Прямая соединительная линия 26"/>
          <p:cNvCxnSpPr>
            <a:cxnSpLocks noChangeShapeType="1"/>
          </p:cNvCxnSpPr>
          <p:nvPr/>
        </p:nvCxnSpPr>
        <p:spPr bwMode="auto">
          <a:xfrm>
            <a:off x="964731" y="2619385"/>
            <a:ext cx="6869" cy="665599"/>
          </a:xfrm>
          <a:prstGeom prst="line">
            <a:avLst/>
          </a:prstGeom>
          <a:noFill/>
          <a:ln w="31750" algn="ctr">
            <a:solidFill>
              <a:schemeClr val="accent1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01" name="Скругленный прямоугольник 100"/>
          <p:cNvSpPr/>
          <p:nvPr/>
        </p:nvSpPr>
        <p:spPr>
          <a:xfrm>
            <a:off x="3131840" y="5932413"/>
            <a:ext cx="3240360" cy="664939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133,0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48464" y="6448251"/>
            <a:ext cx="395535" cy="365125"/>
          </a:xfrm>
        </p:spPr>
        <p:txBody>
          <a:bodyPr/>
          <a:lstStyle/>
          <a:p>
            <a:fld id="{068DDF2C-5F6A-4DBD-BBB1-729CF02EACCB}" type="slidenum">
              <a:rPr lang="ru-RU" sz="14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15</a:t>
            </a:fld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0" name="Picture 4" descr="http://oulic.isil.obr55.ru/files/2020/03/hello_html_m4431beb1_5cdcaeed406d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70022" y="2165850"/>
            <a:ext cx="1059939" cy="759094"/>
          </a:xfrm>
          <a:prstGeom prst="rect">
            <a:avLst/>
          </a:prstGeom>
          <a:noFill/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473" y="2171881"/>
            <a:ext cx="1248863" cy="75306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836" y="2171880"/>
            <a:ext cx="1339972" cy="7530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09" y="1900300"/>
            <a:ext cx="1282405" cy="66460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022" t="21597" b="10583"/>
          <a:stretch/>
        </p:blipFill>
        <p:spPr>
          <a:xfrm>
            <a:off x="7524328" y="1825970"/>
            <a:ext cx="1200029" cy="758307"/>
          </a:xfrm>
          <a:prstGeom prst="rect">
            <a:avLst/>
          </a:prstGeom>
        </p:spPr>
      </p:pic>
      <p:cxnSp>
        <p:nvCxnSpPr>
          <p:cNvPr id="32" name="Прямая соединительная линия 26"/>
          <p:cNvCxnSpPr>
            <a:cxnSpLocks noChangeShapeType="1"/>
          </p:cNvCxnSpPr>
          <p:nvPr/>
        </p:nvCxnSpPr>
        <p:spPr bwMode="auto">
          <a:xfrm>
            <a:off x="8124568" y="2601831"/>
            <a:ext cx="6869" cy="665599"/>
          </a:xfrm>
          <a:prstGeom prst="line">
            <a:avLst/>
          </a:prstGeom>
          <a:noFill/>
          <a:ln w="31750" algn="ctr">
            <a:solidFill>
              <a:schemeClr val="accent1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3" name="Прямая соединительная линия 26"/>
          <p:cNvCxnSpPr>
            <a:cxnSpLocks noChangeShapeType="1"/>
          </p:cNvCxnSpPr>
          <p:nvPr/>
        </p:nvCxnSpPr>
        <p:spPr bwMode="auto">
          <a:xfrm>
            <a:off x="5823746" y="2614346"/>
            <a:ext cx="6869" cy="665599"/>
          </a:xfrm>
          <a:prstGeom prst="line">
            <a:avLst/>
          </a:prstGeom>
          <a:noFill/>
          <a:ln w="31750" algn="ctr">
            <a:solidFill>
              <a:schemeClr val="accent1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4" name="Прямая соединительная линия 26"/>
          <p:cNvCxnSpPr>
            <a:cxnSpLocks noChangeShapeType="1"/>
          </p:cNvCxnSpPr>
          <p:nvPr/>
        </p:nvCxnSpPr>
        <p:spPr bwMode="auto">
          <a:xfrm>
            <a:off x="3290900" y="2614347"/>
            <a:ext cx="6869" cy="665599"/>
          </a:xfrm>
          <a:prstGeom prst="line">
            <a:avLst/>
          </a:prstGeom>
          <a:noFill/>
          <a:ln w="31750" algn="ctr">
            <a:solidFill>
              <a:schemeClr val="accent1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35" name="Рисунок 34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332" y="1807261"/>
            <a:ext cx="962692" cy="7770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824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6512" y="188640"/>
            <a:ext cx="9107488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Использование бюджетных </a:t>
            </a:r>
            <a:r>
              <a:rPr lang="ru-RU" alt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средств</a:t>
            </a:r>
            <a:endParaRPr lang="en-US" altLang="ru-RU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исполнение Плана мероприятий по реализации</a:t>
            </a:r>
            <a:endParaRPr lang="en-US" altLang="ru-RU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Стратегии Озерского городского округа до 2035 года</a:t>
            </a:r>
            <a:endParaRPr lang="ru-RU" alt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355976" y="2614349"/>
            <a:ext cx="4502304" cy="83968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alt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Капитальный ремонт </a:t>
            </a:r>
            <a:r>
              <a:rPr lang="ru-RU" alt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автодорог</a:t>
            </a:r>
          </a:p>
          <a:p>
            <a:pPr algn="just"/>
            <a:r>
              <a:rPr lang="ru-RU" alt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87,5 млн рублей</a:t>
            </a:r>
            <a:endParaRPr lang="ru-RU" alt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1539925"/>
            <a:ext cx="8640960" cy="736947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Строительство, капитальный ремонт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реконструкция </a:t>
            </a:r>
          </a:p>
          <a:p>
            <a:pPr algn="ctr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социальных объектов и инженерных сетей –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436,7 млн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355976" y="3621891"/>
            <a:ext cx="4502304" cy="162198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alt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Строительство</a:t>
            </a:r>
            <a:r>
              <a:rPr lang="ru-RU" alt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реконструкция и капитальный ремонт объектов коммунального хозяйства, инженерных сетей и инфраструктуры городского </a:t>
            </a:r>
            <a:r>
              <a:rPr lang="ru-RU" alt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округа</a:t>
            </a:r>
          </a:p>
          <a:p>
            <a:pPr algn="just"/>
            <a:r>
              <a:rPr lang="ru-RU" alt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311,0 млн рублей</a:t>
            </a:r>
            <a:endParaRPr lang="ru-RU" alt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355976" y="5479849"/>
            <a:ext cx="4502304" cy="104549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alt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Реконструкция и капитальный ремонт учреждений бюджетной </a:t>
            </a:r>
            <a:r>
              <a:rPr lang="ru-RU" alt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сферы</a:t>
            </a:r>
          </a:p>
          <a:p>
            <a:pPr algn="just"/>
            <a:r>
              <a:rPr lang="ru-RU" alt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38,2 млн рублей</a:t>
            </a:r>
            <a:endParaRPr lang="ru-RU" alt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233066" y="2520756"/>
            <a:ext cx="357190" cy="285750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/>
              <a:t>1</a:t>
            </a:r>
          </a:p>
        </p:txBody>
      </p:sp>
      <p:sp>
        <p:nvSpPr>
          <p:cNvPr id="12" name="Овал 11"/>
          <p:cNvSpPr/>
          <p:nvPr/>
        </p:nvSpPr>
        <p:spPr>
          <a:xfrm>
            <a:off x="4254743" y="3585157"/>
            <a:ext cx="357190" cy="285750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/>
              <a:t>2</a:t>
            </a:r>
          </a:p>
        </p:txBody>
      </p:sp>
      <p:sp>
        <p:nvSpPr>
          <p:cNvPr id="13" name="Овал 12"/>
          <p:cNvSpPr/>
          <p:nvPr/>
        </p:nvSpPr>
        <p:spPr>
          <a:xfrm>
            <a:off x="4214811" y="5315887"/>
            <a:ext cx="357189" cy="285752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/>
              <a:t>3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748464" y="6448251"/>
            <a:ext cx="395536" cy="365125"/>
          </a:xfrm>
        </p:spPr>
        <p:txBody>
          <a:bodyPr/>
          <a:lstStyle/>
          <a:p>
            <a:fld id="{068DDF2C-5F6A-4DBD-BBB1-729CF02EACCB}" type="slidenum">
              <a:rPr lang="ru-RU" sz="14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16</a:t>
            </a:fld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193261"/>
            <a:ext cx="3720189" cy="23809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8107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6512" y="260648"/>
            <a:ext cx="9107488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Использование бюджетных </a:t>
            </a:r>
            <a:r>
              <a:rPr lang="ru-RU" alt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средств</a:t>
            </a:r>
            <a:endParaRPr lang="en-US" altLang="ru-RU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alt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благоустройство городского округа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1472" y="2071678"/>
            <a:ext cx="4576592" cy="83968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ru-RU" altLang="ru-RU" sz="1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Ведомственная целевая программа «Развитие дорожной деятельности и внешнего благоустройства округа» – </a:t>
            </a:r>
            <a:r>
              <a:rPr lang="ru-RU" altLang="ru-RU" sz="1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193,4 млн </a:t>
            </a:r>
            <a:r>
              <a:rPr lang="ru-RU" altLang="ru-RU" sz="1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20" y="1142984"/>
            <a:ext cx="8640960" cy="736947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Дорожная деятельность и благоустройство  –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201,2 млн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3786" y="3071811"/>
            <a:ext cx="4574278" cy="150019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ru-RU" altLang="ru-RU" sz="1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«Повышение безопасности дорожного движения» </a:t>
            </a:r>
            <a:r>
              <a:rPr lang="ru-RU" altLang="ru-RU" sz="1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(модернизация светофорных объектов, организация </a:t>
            </a:r>
            <a:r>
              <a:rPr lang="ru-RU" altLang="ru-RU" sz="1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 по перемещению, хранению бесхозяйных автотранспортных средств) – </a:t>
            </a:r>
            <a:r>
              <a:rPr lang="ru-RU" altLang="ru-RU" sz="1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1,1 млн </a:t>
            </a:r>
            <a:r>
              <a:rPr lang="ru-RU" altLang="ru-RU" sz="1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2419" y="4714884"/>
            <a:ext cx="4545645" cy="188246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ru-RU" altLang="ru-RU" sz="1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«Благоустройство» (вырубка старовозрастных, больных и аварийных деревьев, отлов безнадзорных </a:t>
            </a:r>
            <a:r>
              <a:rPr lang="ru-RU" altLang="ru-RU" sz="1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животных и передача их в приюты, </a:t>
            </a:r>
            <a:r>
              <a:rPr lang="ru-RU" altLang="ru-RU" sz="15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благоустроительные</a:t>
            </a:r>
            <a:r>
              <a:rPr lang="ru-RU" altLang="ru-RU" sz="1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работы на бул. Гайдара</a:t>
            </a:r>
            <a:r>
              <a:rPr lang="ru-RU" altLang="ru-RU" sz="1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сквере «</a:t>
            </a:r>
            <a:r>
              <a:rPr lang="ru-RU" altLang="ru-RU" sz="1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40-летия Победы», ремонт мемориалов «Вечный огонь» в г. Озерск, пос. Метлино и Новогорный) – 6,7 млн рублей</a:t>
            </a:r>
            <a:endParaRPr lang="ru-RU" altLang="ru-RU" sz="15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42844" y="2357430"/>
            <a:ext cx="322263" cy="285750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/>
              <a:t>1</a:t>
            </a:r>
          </a:p>
        </p:txBody>
      </p:sp>
      <p:sp>
        <p:nvSpPr>
          <p:cNvPr id="12" name="Овал 11"/>
          <p:cNvSpPr/>
          <p:nvPr/>
        </p:nvSpPr>
        <p:spPr>
          <a:xfrm>
            <a:off x="142844" y="3571876"/>
            <a:ext cx="357191" cy="357190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/>
              <a:t>2</a:t>
            </a:r>
          </a:p>
        </p:txBody>
      </p:sp>
      <p:sp>
        <p:nvSpPr>
          <p:cNvPr id="13" name="Овал 12"/>
          <p:cNvSpPr/>
          <p:nvPr/>
        </p:nvSpPr>
        <p:spPr>
          <a:xfrm>
            <a:off x="142845" y="5357826"/>
            <a:ext cx="351602" cy="285752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/>
              <a:t>3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748464" y="6448251"/>
            <a:ext cx="395536" cy="365125"/>
          </a:xfrm>
        </p:spPr>
        <p:txBody>
          <a:bodyPr/>
          <a:lstStyle/>
          <a:p>
            <a:fld id="{068DDF2C-5F6A-4DBD-BBB1-729CF02EACCB}" type="slidenum">
              <a:rPr lang="ru-RU" sz="14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17</a:t>
            </a:fld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http://oblstroykom.ru/static/img/0000/0003/3390/33390376.jh0a4mpbmb.900x1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2357430"/>
            <a:ext cx="3732210" cy="37862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1618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6512" y="260648"/>
            <a:ext cx="91074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Формирование комфортной городской среды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5720" y="2463892"/>
            <a:ext cx="4601102" cy="100811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  <a:tabLst>
                <a:tab pos="457200" algn="l"/>
              </a:tabLst>
              <a:defRPr/>
            </a:pPr>
            <a:r>
              <a:rPr lang="ru-RU" sz="15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благоустройство дворовых территорий – </a:t>
            </a:r>
            <a:r>
              <a:rPr lang="ru-RU" sz="150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объекта </a:t>
            </a:r>
            <a:r>
              <a:rPr lang="ru-RU" sz="15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(ремонт дворовых проездов; ремонт тротуаров; установка детских и спортивных площадок; озеленение территории)</a:t>
            </a:r>
            <a:r>
              <a:rPr lang="en-US" sz="1500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500" dirty="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0571" y="3694084"/>
            <a:ext cx="4680520" cy="194421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  <a:tabLst>
                <a:tab pos="457200" algn="l"/>
              </a:tabLst>
              <a:defRPr/>
            </a:pPr>
            <a:r>
              <a:rPr lang="ru-RU" sz="15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благоустройство общественных территорий – </a:t>
            </a:r>
            <a:r>
              <a:rPr lang="ru-RU" sz="150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объекта (пляж </a:t>
            </a:r>
            <a:r>
              <a:rPr lang="ru-RU" sz="1500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конце ул. </a:t>
            </a:r>
            <a:r>
              <a:rPr lang="ru-RU" sz="150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Иртяшская</a:t>
            </a:r>
            <a:r>
              <a:rPr lang="ru-RU" sz="1500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пешеходная дорожка от бул. Луначарского 13, 15 </a:t>
            </a:r>
            <a:r>
              <a:rPr lang="ru-RU" sz="15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дома </a:t>
            </a:r>
            <a:r>
              <a:rPr lang="ru-RU" sz="1500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ул. Октябрьской 30; территория </a:t>
            </a:r>
            <a:r>
              <a:rPr lang="ru-RU" sz="15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между д/с №58 «Жемчужина» и </a:t>
            </a:r>
            <a:r>
              <a:rPr lang="ru-RU" sz="1500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бул. Гайдара 24</a:t>
            </a:r>
            <a:r>
              <a:rPr lang="ru-RU" sz="15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26; </a:t>
            </a:r>
            <a:r>
              <a:rPr lang="ru-RU" sz="1500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проектно-изыскательские работы </a:t>
            </a:r>
            <a:r>
              <a:rPr lang="ru-RU" sz="15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пешеходной </a:t>
            </a:r>
            <a:r>
              <a:rPr lang="ru-RU" sz="1500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дорожки от </a:t>
            </a:r>
            <a:r>
              <a:rPr lang="ru-RU" sz="15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дома </a:t>
            </a:r>
            <a:r>
              <a:rPr lang="ru-RU" sz="1500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ул. Дзержинского 56 </a:t>
            </a:r>
            <a:r>
              <a:rPr lang="ru-RU" sz="15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домов </a:t>
            </a:r>
            <a:r>
              <a:rPr lang="ru-RU" sz="1500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бул</a:t>
            </a:r>
            <a:r>
              <a:rPr lang="ru-RU" sz="15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500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Луначарского 13, 15)</a:t>
            </a:r>
            <a:r>
              <a:rPr lang="en-US" sz="1500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500" dirty="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4282" y="5773979"/>
            <a:ext cx="4681754" cy="94749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  <a:tabLst>
                <a:tab pos="457200" algn="l"/>
              </a:tabLst>
              <a:defRPr/>
            </a:pPr>
            <a:r>
              <a:rPr lang="ru-RU" sz="15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ru-RU" sz="1500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становка </a:t>
            </a:r>
            <a:r>
              <a:rPr lang="ru-RU" sz="15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 видеонаблюдения за местами массового скопления людей </a:t>
            </a:r>
            <a:r>
              <a:rPr lang="ru-RU" sz="1500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(мемориал </a:t>
            </a:r>
            <a:r>
              <a:rPr lang="ru-RU" sz="15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«Вечный огонь» - площадь Октябрьская</a:t>
            </a:r>
            <a:r>
              <a:rPr lang="ru-RU" sz="1500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500" dirty="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1950645655"/>
              </p:ext>
            </p:extLst>
          </p:nvPr>
        </p:nvGraphicFramePr>
        <p:xfrm>
          <a:off x="1259632" y="-675456"/>
          <a:ext cx="6696744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48464" y="6448251"/>
            <a:ext cx="395536" cy="365125"/>
          </a:xfrm>
        </p:spPr>
        <p:txBody>
          <a:bodyPr/>
          <a:lstStyle/>
          <a:p>
            <a:fld id="{068DDF2C-5F6A-4DBD-BBB1-729CF02EACCB}" type="slidenum">
              <a:rPr lang="ru-RU" sz="14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18</a:t>
            </a:fld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adm.astrobl.ru/sites/adm.astrobl.ru/files/news_18032018_200856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889"/>
          <a:stretch>
            <a:fillRect/>
          </a:stretch>
        </p:blipFill>
        <p:spPr bwMode="auto">
          <a:xfrm>
            <a:off x="5143504" y="2786058"/>
            <a:ext cx="3742195" cy="3429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4028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6512" y="260648"/>
            <a:ext cx="9107488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Исполнени</a:t>
            </a:r>
            <a:r>
              <a:rPr lang="ru-RU" alt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alt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</a:p>
          <a:p>
            <a:pPr algn="ctr"/>
            <a:r>
              <a:rPr lang="ru-RU" alt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 программно-целевому методу</a:t>
            </a:r>
            <a:endParaRPr lang="ru-RU" altLang="ru-RU" sz="24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748464" y="6448251"/>
            <a:ext cx="395536" cy="365125"/>
          </a:xfrm>
        </p:spPr>
        <p:txBody>
          <a:bodyPr/>
          <a:lstStyle/>
          <a:p>
            <a:fld id="{068DDF2C-5F6A-4DBD-BBB1-729CF02EACCB}" type="slidenum">
              <a:rPr lang="ru-RU" sz="14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19</a:t>
            </a:fld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="" xmlns:p14="http://schemas.microsoft.com/office/powerpoint/2010/main" val="2092694325"/>
              </p:ext>
            </p:extLst>
          </p:nvPr>
        </p:nvGraphicFramePr>
        <p:xfrm>
          <a:off x="341784" y="908720"/>
          <a:ext cx="8496944" cy="5208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7900" t="17451" b="19550"/>
          <a:stretch/>
        </p:blipFill>
        <p:spPr>
          <a:xfrm>
            <a:off x="6422708" y="3717032"/>
            <a:ext cx="2721292" cy="329057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451" r="55900" b="19550"/>
          <a:stretch/>
        </p:blipFill>
        <p:spPr>
          <a:xfrm>
            <a:off x="36512" y="2537520"/>
            <a:ext cx="3024336" cy="43204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6320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374867" y="4151204"/>
            <a:ext cx="1883093" cy="1952095"/>
          </a:xfrm>
          <a:prstGeom prst="rect">
            <a:avLst/>
          </a:prstGeom>
          <a:solidFill>
            <a:schemeClr val="accent1">
              <a:lumMod val="20000"/>
              <a:lumOff val="80000"/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6512" y="260648"/>
            <a:ext cx="91074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Основные параметры исполнения бюджета </a:t>
            </a:r>
          </a:p>
        </p:txBody>
      </p:sp>
      <p:sp>
        <p:nvSpPr>
          <p:cNvPr id="18" name="Прямоугольник 2"/>
          <p:cNvSpPr>
            <a:spLocks noChangeArrowheads="1"/>
          </p:cNvSpPr>
          <p:nvPr/>
        </p:nvSpPr>
        <p:spPr bwMode="auto">
          <a:xfrm>
            <a:off x="7453089" y="1449388"/>
            <a:ext cx="1295375" cy="319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1747064192"/>
              </p:ext>
            </p:extLst>
          </p:nvPr>
        </p:nvGraphicFramePr>
        <p:xfrm>
          <a:off x="948705" y="1189926"/>
          <a:ext cx="6504384" cy="4768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068DDF2C-5F6A-4DBD-BBB1-729CF02EACCB}" type="slidenum">
              <a:rPr lang="ru-RU" sz="14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</a:t>
            </a:fld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801" r="13489"/>
          <a:stretch/>
        </p:blipFill>
        <p:spPr>
          <a:xfrm>
            <a:off x="4932040" y="3429517"/>
            <a:ext cx="2078360" cy="18803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2161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6512" y="260648"/>
            <a:ext cx="91074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Национальные проекты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1520" y="993478"/>
            <a:ext cx="8640960" cy="851346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еализованы мероприятия национальных проектов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рамках 4 региональных проектов – 261,4 млн. рублей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748464" y="6448251"/>
            <a:ext cx="395536" cy="365125"/>
          </a:xfrm>
        </p:spPr>
        <p:txBody>
          <a:bodyPr/>
          <a:lstStyle/>
          <a:p>
            <a:fld id="{068DDF2C-5F6A-4DBD-BBB1-729CF02EACCB}" type="slidenum">
              <a:rPr lang="ru-RU" sz="14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20</a:t>
            </a:fld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2321" y="2281700"/>
            <a:ext cx="4138763" cy="115212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«Формирование комфортной городской 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среды»</a:t>
            </a:r>
          </a:p>
          <a:p>
            <a:pPr lvl="0" algn="just"/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благоустройство дворовых и общественных территорий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30,6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млн руб.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52915" y="2281700"/>
            <a:ext cx="4138763" cy="115212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«Финансовая поддержка 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семей</a:t>
            </a:r>
          </a:p>
          <a:p>
            <a:pPr lvl="0" algn="ctr"/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рождении 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детей»</a:t>
            </a:r>
          </a:p>
          <a:p>
            <a:pPr lvl="0" algn="just"/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выплату единовременного пособия при рождении ребенка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1,2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млн руб.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752914" y="3655855"/>
            <a:ext cx="4138763" cy="135732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«Чистая вода»</a:t>
            </a:r>
          </a:p>
          <a:p>
            <a:pPr algn="just"/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строительство и реконструкцию (модернизацию) объектов питьевого водоснабжения – 226,0 млн руб.</a:t>
            </a:r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14282" y="3655855"/>
            <a:ext cx="4143405" cy="135732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«Современная школа»</a:t>
            </a:r>
          </a:p>
          <a:p>
            <a:pPr algn="just"/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обновление материально-технической базы, на оборудование пунктов проведения экзаменов государственной итоговой аттестации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3,6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млн руб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clrChange>
              <a:clrFrom>
                <a:srgbClr val="E4F9FF"/>
              </a:clrFrom>
              <a:clrTo>
                <a:srgbClr val="E4F9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0776"/>
            <a:ext cx="9080500" cy="17526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79805"/>
            <a:ext cx="877299" cy="8781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4712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6512" y="260648"/>
            <a:ext cx="91074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муниципального долга</a:t>
            </a:r>
            <a:endParaRPr lang="ru-RU" alt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2"/>
          <p:cNvSpPr>
            <a:spLocks noChangeArrowheads="1"/>
          </p:cNvSpPr>
          <p:nvPr/>
        </p:nvSpPr>
        <p:spPr bwMode="auto">
          <a:xfrm>
            <a:off x="7380312" y="836712"/>
            <a:ext cx="1295375" cy="319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</a:t>
            </a: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="" xmlns:p14="http://schemas.microsoft.com/office/powerpoint/2010/main" val="683251614"/>
              </p:ext>
            </p:extLst>
          </p:nvPr>
        </p:nvGraphicFramePr>
        <p:xfrm>
          <a:off x="395151" y="1009985"/>
          <a:ext cx="7632848" cy="5200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748464" y="6448251"/>
            <a:ext cx="395536" cy="365125"/>
          </a:xfrm>
        </p:spPr>
        <p:txBody>
          <a:bodyPr/>
          <a:lstStyle/>
          <a:p>
            <a:fld id="{068DDF2C-5F6A-4DBD-BBB1-729CF02EACCB}" type="slidenum">
              <a:rPr lang="ru-RU" sz="14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21</a:t>
            </a:fld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3" descr="C:\Users\User\Desktop\кртинки бюджет\images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5097041"/>
            <a:ext cx="2376264" cy="15957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292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748464" y="6492875"/>
            <a:ext cx="395536" cy="365125"/>
          </a:xfrm>
        </p:spPr>
        <p:txBody>
          <a:bodyPr/>
          <a:lstStyle/>
          <a:p>
            <a:fld id="{068DDF2C-5F6A-4DBD-BBB1-729CF02EACCB}" type="slidenum">
              <a:rPr lang="ru-RU" sz="14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22</a:t>
            </a:fld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214290"/>
            <a:ext cx="9036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высокого уровня выполнения показателей результативности предоставления дотаций </a:t>
            </a:r>
            <a:endParaRPr lang="ru-RU" alt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1520" y="1412775"/>
            <a:ext cx="5616624" cy="98192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ru-RU" altLang="ru-RU" sz="1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просроченной кредиторской задолженности по расходным обязательствам округа и отсутствие задолженности по долговым обязательствам  </a:t>
            </a:r>
            <a:endParaRPr lang="ru-RU" altLang="ru-RU" sz="15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2780928"/>
            <a:ext cx="5616624" cy="90991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ru-RU" altLang="ru-RU" sz="1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дефицита бюджета не превышает предельного значения, установленного Бюджетным кодексом Российской Федерации</a:t>
            </a:r>
            <a:endParaRPr lang="ru-RU" altLang="ru-RU" sz="15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1520" y="4005064"/>
            <a:ext cx="5616624" cy="98192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ru-RU" altLang="ru-RU" sz="1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муниципального долга Озерского городского округа не превышает предельного значения, установленного Бюджетным кодексом Российской Федерации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1520" y="5357826"/>
            <a:ext cx="5616624" cy="102350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ru-RU" altLang="ru-RU" sz="1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расходов на обслуживание муниципального долга не превышает предельного значения, установленного Бюджетным кодексом Российской Федерации</a:t>
            </a:r>
            <a:endParaRPr lang="ru-RU" altLang="ru-RU" sz="15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562" y="1338918"/>
            <a:ext cx="1262942" cy="162498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199" y="3069395"/>
            <a:ext cx="2431669" cy="33119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441834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068DDF2C-5F6A-4DBD-BBB1-729CF02EACCB}" type="slidenum">
              <a:rPr lang="ru-RU" sz="14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23</a:t>
            </a:fld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6512" y="495077"/>
            <a:ext cx="91440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4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</a:t>
            </a:r>
            <a:r>
              <a:rPr lang="ru-RU" altLang="ru-RU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1413044" y="1444037"/>
            <a:ext cx="7730956" cy="5737603"/>
            <a:chOff x="1413044" y="1444037"/>
            <a:chExt cx="7730956" cy="5737603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6061" y="1444037"/>
              <a:ext cx="4737939" cy="5413963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87555">
              <a:off x="1413044" y="4678140"/>
              <a:ext cx="5550998" cy="2503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407107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6512" y="260648"/>
            <a:ext cx="91074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Доходы </a:t>
            </a:r>
            <a:r>
              <a:rPr lang="ru-RU" alt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</a:p>
        </p:txBody>
      </p:sp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7453089" y="1449388"/>
            <a:ext cx="1295375" cy="319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="" xmlns:p14="http://schemas.microsoft.com/office/powerpoint/2010/main" val="270160826"/>
              </p:ext>
            </p:extLst>
          </p:nvPr>
        </p:nvGraphicFramePr>
        <p:xfrm>
          <a:off x="539552" y="921090"/>
          <a:ext cx="6673374" cy="5103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068DDF2C-5F6A-4DBD-BBB1-729CF02EACCB}" type="slidenum">
              <a:rPr lang="ru-RU" sz="14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</a:t>
            </a:fld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C:\Users\User\Desktop\кртинки бюджет\images1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052299"/>
            <a:ext cx="3163663" cy="2105274"/>
          </a:xfrm>
          <a:prstGeom prst="rect">
            <a:avLst/>
          </a:prstGeom>
          <a:noFill/>
        </p:spPr>
      </p:pic>
      <p:sp>
        <p:nvSpPr>
          <p:cNvPr id="8" name="AutoShape 37"/>
          <p:cNvSpPr>
            <a:spLocks noChangeArrowheads="1"/>
          </p:cNvSpPr>
          <p:nvPr/>
        </p:nvSpPr>
        <p:spPr bwMode="auto">
          <a:xfrm rot="19769175">
            <a:off x="2577717" y="1962367"/>
            <a:ext cx="2664792" cy="1031803"/>
          </a:xfrm>
          <a:prstGeom prst="rightArrow">
            <a:avLst>
              <a:gd name="adj1" fmla="val 50000"/>
              <a:gd name="adj2" fmla="val 109114"/>
            </a:avLst>
          </a:prstGeom>
          <a:solidFill>
            <a:srgbClr val="00B050"/>
          </a:solidFill>
          <a:ln w="19050" algn="ctr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54000" rIns="54000" anchor="ctr"/>
          <a:lstStyle/>
          <a:p>
            <a:pPr eaLnBrk="1" hangingPunct="1">
              <a:spcBef>
                <a:spcPct val="50000"/>
              </a:spcBef>
            </a:pPr>
            <a:r>
              <a:rPr lang="ru-RU" alt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ru-RU" alt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9,4%</a:t>
            </a:r>
            <a:endParaRPr lang="ru-RU" alt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100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6512" y="260648"/>
            <a:ext cx="9107488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Предоставление преференций по уплате налоговых и неналоговых доходов в бюджет в 2020 году  </a:t>
            </a:r>
            <a:endParaRPr lang="ru-RU" alt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714349" y="1449388"/>
            <a:ext cx="8034116" cy="319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</a:pPr>
            <a:endParaRPr lang="ru-RU" alt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068DDF2C-5F6A-4DBD-BBB1-729CF02EACCB}" type="slidenum">
              <a:rPr lang="ru-RU" sz="14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</a:t>
            </a:fld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8" name="AutoShape 4" descr="C:\Users\User\Desktop\coronavirus-4817431_128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Коронавирус, Вирус, Китай, Вспышки, Пандем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780000">
            <a:off x="3361551" y="5214786"/>
            <a:ext cx="4361509" cy="1167613"/>
          </a:xfrm>
          <a:prstGeom prst="rect">
            <a:avLst/>
          </a:prstGeom>
          <a:noFill/>
        </p:spPr>
      </p:pic>
      <p:sp>
        <p:nvSpPr>
          <p:cNvPr id="12" name="Скругленный прямоугольник 11"/>
          <p:cNvSpPr/>
          <p:nvPr/>
        </p:nvSpPr>
        <p:spPr>
          <a:xfrm>
            <a:off x="269776" y="3933056"/>
            <a:ext cx="8640960" cy="819059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Аренда имущества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Предоставление отсрочек по уплате аренды имущества субъектам малого и среднего предпринимательства.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69776" y="2636912"/>
            <a:ext cx="8640960" cy="819059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Аренда земли</a:t>
            </a:r>
          </a:p>
          <a:p>
            <a:pPr algn="just">
              <a:buFontTx/>
              <a:buChar char="-"/>
            </a:pP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Предоставление отсрочек по уплате аренды за земельные участки в отраслях экономики, в наибольшей степени пострадавших от распространения новой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коронавирусной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инфекции.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66775" y="1484327"/>
            <a:ext cx="8640960" cy="819059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Единый налог на вмененный доход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Снижение ставки налога с 15% до 7,5% плательщикам налога в отраслях экономики, в наибольшей степени пострадавших от распространения новой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коронавирусной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инфекции. </a:t>
            </a:r>
          </a:p>
        </p:txBody>
      </p:sp>
    </p:spTree>
    <p:extLst>
      <p:ext uri="{BB962C8B-B14F-4D97-AF65-F5344CB8AC3E}">
        <p14:creationId xmlns="" xmlns:p14="http://schemas.microsoft.com/office/powerpoint/2010/main" val="147377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6512" y="260648"/>
            <a:ext cx="91074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Динамика налоговых и неналоговых доходов </a:t>
            </a:r>
            <a:r>
              <a:rPr lang="ru-RU" alt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</a:p>
        </p:txBody>
      </p:sp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7429512" y="1237346"/>
            <a:ext cx="1295375" cy="319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</a:t>
            </a:r>
          </a:p>
        </p:txBody>
      </p:sp>
      <p:sp>
        <p:nvSpPr>
          <p:cNvPr id="17" name="Text Box 26"/>
          <p:cNvSpPr txBox="1">
            <a:spLocks noChangeArrowheads="1"/>
          </p:cNvSpPr>
          <p:nvPr/>
        </p:nvSpPr>
        <p:spPr bwMode="auto">
          <a:xfrm>
            <a:off x="4427538" y="5318968"/>
            <a:ext cx="1368425" cy="4000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2000"/>
              <a:t>  </a:t>
            </a:r>
            <a:endParaRPr lang="ru-RU" alt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724886" y="6454773"/>
            <a:ext cx="406105" cy="365125"/>
          </a:xfrm>
        </p:spPr>
        <p:txBody>
          <a:bodyPr/>
          <a:lstStyle/>
          <a:p>
            <a:fld id="{068DDF2C-5F6A-4DBD-BBB1-729CF02EACCB}" type="slidenum">
              <a:rPr lang="ru-RU" sz="14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5</a:t>
            </a:fld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="" xmlns:p14="http://schemas.microsoft.com/office/powerpoint/2010/main" val="1067887109"/>
              </p:ext>
            </p:extLst>
          </p:nvPr>
        </p:nvGraphicFramePr>
        <p:xfrm>
          <a:off x="683568" y="1091645"/>
          <a:ext cx="7704856" cy="5629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AutoShape 37"/>
          <p:cNvSpPr>
            <a:spLocks noChangeArrowheads="1"/>
          </p:cNvSpPr>
          <p:nvPr/>
        </p:nvSpPr>
        <p:spPr bwMode="auto">
          <a:xfrm rot="20353540">
            <a:off x="1767457" y="4558506"/>
            <a:ext cx="5320156" cy="824406"/>
          </a:xfrm>
          <a:prstGeom prst="rightArrow">
            <a:avLst>
              <a:gd name="adj1" fmla="val 50000"/>
              <a:gd name="adj2" fmla="val 109114"/>
            </a:avLst>
          </a:prstGeom>
          <a:solidFill>
            <a:srgbClr val="00B050"/>
          </a:solidFill>
          <a:ln w="19050" algn="ctr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54000" rIns="54000" anchor="ctr"/>
          <a:lstStyle/>
          <a:p>
            <a:pPr eaLnBrk="1" hangingPunct="1">
              <a:spcBef>
                <a:spcPct val="50000"/>
              </a:spcBef>
            </a:pPr>
            <a:r>
              <a:rPr lang="ru-RU" alt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</a:t>
            </a:r>
            <a:r>
              <a:rPr lang="ru-RU" alt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19,4%</a:t>
            </a:r>
            <a:endParaRPr lang="ru-RU" alt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utoShape 37"/>
          <p:cNvSpPr>
            <a:spLocks noChangeArrowheads="1"/>
          </p:cNvSpPr>
          <p:nvPr/>
        </p:nvSpPr>
        <p:spPr bwMode="auto">
          <a:xfrm rot="20353540">
            <a:off x="3370419" y="3739892"/>
            <a:ext cx="1904161" cy="824406"/>
          </a:xfrm>
          <a:prstGeom prst="rightArrow">
            <a:avLst>
              <a:gd name="adj1" fmla="val 50000"/>
              <a:gd name="adj2" fmla="val 109114"/>
            </a:avLst>
          </a:prstGeom>
          <a:solidFill>
            <a:srgbClr val="00B050"/>
          </a:solidFill>
          <a:ln w="19050" algn="ctr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54000" rIns="54000" anchor="ctr"/>
          <a:lstStyle/>
          <a:p>
            <a:pPr eaLnBrk="1" hangingPunct="1">
              <a:spcBef>
                <a:spcPct val="50000"/>
              </a:spcBef>
            </a:pPr>
            <a:r>
              <a:rPr lang="ru-RU" alt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alt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6,3%</a:t>
            </a:r>
            <a:endParaRPr lang="ru-RU" alt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AutoShape 37"/>
          <p:cNvSpPr>
            <a:spLocks noChangeArrowheads="1"/>
          </p:cNvSpPr>
          <p:nvPr/>
        </p:nvSpPr>
        <p:spPr bwMode="auto">
          <a:xfrm rot="20353540">
            <a:off x="5299245" y="2811198"/>
            <a:ext cx="1904161" cy="824406"/>
          </a:xfrm>
          <a:prstGeom prst="rightArrow">
            <a:avLst>
              <a:gd name="adj1" fmla="val 50000"/>
              <a:gd name="adj2" fmla="val 109114"/>
            </a:avLst>
          </a:prstGeom>
          <a:solidFill>
            <a:srgbClr val="00B050"/>
          </a:solidFill>
          <a:ln w="19050" algn="ctr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54000" rIns="54000" anchor="ctr"/>
          <a:lstStyle/>
          <a:p>
            <a:pPr eaLnBrk="1" hangingPunct="1">
              <a:spcBef>
                <a:spcPct val="50000"/>
              </a:spcBef>
            </a:pPr>
            <a:r>
              <a:rPr lang="ru-RU" alt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alt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5,6%</a:t>
            </a:r>
            <a:endParaRPr lang="ru-RU" alt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186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AutoShape 37"/>
          <p:cNvSpPr>
            <a:spLocks noChangeArrowheads="1"/>
          </p:cNvSpPr>
          <p:nvPr/>
        </p:nvSpPr>
        <p:spPr bwMode="auto">
          <a:xfrm rot="5400000">
            <a:off x="5356443" y="4287631"/>
            <a:ext cx="1463180" cy="1031803"/>
          </a:xfrm>
          <a:prstGeom prst="rightArrow">
            <a:avLst>
              <a:gd name="adj1" fmla="val 50000"/>
              <a:gd name="adj2" fmla="val 76291"/>
            </a:avLst>
          </a:prstGeom>
          <a:solidFill>
            <a:srgbClr val="FF5050"/>
          </a:solidFill>
          <a:ln w="19050" algn="ctr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54000" rIns="54000" anchor="ctr"/>
          <a:lstStyle/>
          <a:p>
            <a:pPr eaLnBrk="1" hangingPunct="1">
              <a:spcBef>
                <a:spcPct val="50000"/>
              </a:spcBef>
            </a:pPr>
            <a:endParaRPr lang="ru-RU" alt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285728"/>
            <a:ext cx="9107488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Динамика </a:t>
            </a:r>
            <a:r>
              <a:rPr lang="ru-RU" alt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поступлений</a:t>
            </a:r>
          </a:p>
          <a:p>
            <a:pPr algn="ctr"/>
            <a:r>
              <a:rPr lang="ru-RU" alt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alt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основным налоговым доходным </a:t>
            </a:r>
            <a:r>
              <a:rPr lang="ru-RU" alt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источникам</a:t>
            </a:r>
            <a:endParaRPr lang="en-US" altLang="ru-RU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местного </a:t>
            </a:r>
            <a:r>
              <a:rPr lang="ru-RU" alt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lang="ru-RU" alt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7453089" y="1449388"/>
            <a:ext cx="1295375" cy="319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="" xmlns:p14="http://schemas.microsoft.com/office/powerpoint/2010/main" val="3652105047"/>
              </p:ext>
            </p:extLst>
          </p:nvPr>
        </p:nvGraphicFramePr>
        <p:xfrm>
          <a:off x="644027" y="1757947"/>
          <a:ext cx="8064896" cy="5056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721027" y="6464520"/>
            <a:ext cx="395536" cy="365125"/>
          </a:xfrm>
        </p:spPr>
        <p:txBody>
          <a:bodyPr/>
          <a:lstStyle/>
          <a:p>
            <a:fld id="{068DDF2C-5F6A-4DBD-BBB1-729CF02EACCB}" type="slidenum">
              <a:rPr lang="ru-RU" sz="14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6</a:t>
            </a:fld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AutoShape 37"/>
          <p:cNvSpPr>
            <a:spLocks noChangeArrowheads="1"/>
          </p:cNvSpPr>
          <p:nvPr/>
        </p:nvSpPr>
        <p:spPr bwMode="auto">
          <a:xfrm rot="16200000">
            <a:off x="6785204" y="4216192"/>
            <a:ext cx="1463180" cy="1031803"/>
          </a:xfrm>
          <a:prstGeom prst="rightArrow">
            <a:avLst>
              <a:gd name="adj1" fmla="val 50000"/>
              <a:gd name="adj2" fmla="val 76291"/>
            </a:avLst>
          </a:prstGeom>
          <a:solidFill>
            <a:srgbClr val="00B050"/>
          </a:solidFill>
          <a:ln w="19050" algn="ctr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54000" rIns="54000" anchor="ctr"/>
          <a:lstStyle/>
          <a:p>
            <a:pPr eaLnBrk="1" hangingPunct="1">
              <a:spcBef>
                <a:spcPct val="50000"/>
              </a:spcBef>
            </a:pPr>
            <a:endParaRPr lang="ru-RU" alt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072330" y="4429132"/>
            <a:ext cx="79208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14,6%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AutoShape 37"/>
          <p:cNvSpPr>
            <a:spLocks noChangeArrowheads="1"/>
          </p:cNvSpPr>
          <p:nvPr/>
        </p:nvSpPr>
        <p:spPr bwMode="auto">
          <a:xfrm rot="16200000">
            <a:off x="3999123" y="3859002"/>
            <a:ext cx="1463180" cy="1031803"/>
          </a:xfrm>
          <a:prstGeom prst="rightArrow">
            <a:avLst>
              <a:gd name="adj1" fmla="val 50000"/>
              <a:gd name="adj2" fmla="val 76291"/>
            </a:avLst>
          </a:prstGeom>
          <a:solidFill>
            <a:srgbClr val="00B050"/>
          </a:solidFill>
          <a:ln w="19050" algn="ctr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54000" rIns="54000" anchor="ctr"/>
          <a:lstStyle/>
          <a:p>
            <a:pPr eaLnBrk="1" hangingPunct="1">
              <a:spcBef>
                <a:spcPct val="50000"/>
              </a:spcBef>
            </a:pPr>
            <a:endParaRPr lang="ru-RU" alt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715008" y="4643446"/>
            <a:ext cx="79208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-8,9%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AutoShape 37"/>
          <p:cNvSpPr>
            <a:spLocks noChangeArrowheads="1"/>
          </p:cNvSpPr>
          <p:nvPr/>
        </p:nvSpPr>
        <p:spPr bwMode="auto">
          <a:xfrm rot="16200000">
            <a:off x="2570363" y="3644688"/>
            <a:ext cx="1463180" cy="1031803"/>
          </a:xfrm>
          <a:prstGeom prst="rightArrow">
            <a:avLst>
              <a:gd name="adj1" fmla="val 50000"/>
              <a:gd name="adj2" fmla="val 76291"/>
            </a:avLst>
          </a:prstGeom>
          <a:solidFill>
            <a:srgbClr val="00B050"/>
          </a:solidFill>
          <a:ln w="19050" algn="ctr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54000" rIns="54000" anchor="ctr"/>
          <a:lstStyle/>
          <a:p>
            <a:pPr eaLnBrk="1" hangingPunct="1">
              <a:spcBef>
                <a:spcPct val="50000"/>
              </a:spcBef>
            </a:pPr>
            <a:endParaRPr lang="ru-RU" alt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857488" y="3786190"/>
            <a:ext cx="79208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19,1%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AutoShape 37"/>
          <p:cNvSpPr>
            <a:spLocks noChangeArrowheads="1"/>
          </p:cNvSpPr>
          <p:nvPr/>
        </p:nvSpPr>
        <p:spPr bwMode="auto">
          <a:xfrm rot="16200000">
            <a:off x="1265969" y="1305743"/>
            <a:ext cx="1214445" cy="1031803"/>
          </a:xfrm>
          <a:prstGeom prst="rightArrow">
            <a:avLst>
              <a:gd name="adj1" fmla="val 50000"/>
              <a:gd name="adj2" fmla="val 76291"/>
            </a:avLst>
          </a:prstGeom>
          <a:solidFill>
            <a:srgbClr val="00B050"/>
          </a:solidFill>
          <a:ln w="19050" algn="ctr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54000" rIns="54000" anchor="ctr"/>
          <a:lstStyle/>
          <a:p>
            <a:pPr eaLnBrk="1" hangingPunct="1">
              <a:spcBef>
                <a:spcPct val="50000"/>
              </a:spcBef>
            </a:pPr>
            <a:endParaRPr lang="ru-RU" alt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500166" y="1500174"/>
            <a:ext cx="79208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10,8%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286248" y="4071942"/>
            <a:ext cx="79208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12,6%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429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2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6512" y="260648"/>
            <a:ext cx="91074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</a:t>
            </a:r>
            <a:r>
              <a:rPr lang="ru-RU" alt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endParaRPr lang="ru-RU" alt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26"/>
          <p:cNvSpPr txBox="1">
            <a:spLocks noChangeArrowheads="1"/>
          </p:cNvSpPr>
          <p:nvPr/>
        </p:nvSpPr>
        <p:spPr bwMode="auto">
          <a:xfrm>
            <a:off x="4427538" y="5318968"/>
            <a:ext cx="1368425" cy="4000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2000"/>
              <a:t>  </a:t>
            </a:r>
            <a:endParaRPr lang="ru-RU" altLang="ru-RU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498854366"/>
              </p:ext>
            </p:extLst>
          </p:nvPr>
        </p:nvGraphicFramePr>
        <p:xfrm>
          <a:off x="287016" y="1000108"/>
          <a:ext cx="8856984" cy="573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729736" y="6492875"/>
            <a:ext cx="395536" cy="365125"/>
          </a:xfrm>
        </p:spPr>
        <p:txBody>
          <a:bodyPr/>
          <a:lstStyle/>
          <a:p>
            <a:fld id="{068DDF2C-5F6A-4DBD-BBB1-729CF02EACCB}" type="slidenum">
              <a:rPr lang="ru-RU" sz="14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7</a:t>
            </a:fld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116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6512" y="260648"/>
            <a:ext cx="91074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Неналоговые доходы </a:t>
            </a:r>
            <a:r>
              <a:rPr lang="ru-RU" alt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endParaRPr lang="ru-RU" alt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85720" y="3143248"/>
            <a:ext cx="3247770" cy="26468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ct val="50000"/>
              </a:spcBef>
            </a:pPr>
            <a:r>
              <a:rPr lang="en-US" alt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altLang="ru-RU" sz="16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нижение</a:t>
            </a:r>
            <a:r>
              <a:rPr lang="ru-RU" alt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платежей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оказания платных услуг и предоставлением преференций по арендной плате за землю в отраслях экономики, в наибольшей степени пострадавших от распространения новой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коронавирусной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инфекции</a:t>
            </a:r>
            <a:endParaRPr lang="ru-RU" altLang="ru-RU" sz="1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"/>
          <p:cNvSpPr>
            <a:spLocks noChangeArrowheads="1"/>
          </p:cNvSpPr>
          <p:nvPr/>
        </p:nvSpPr>
        <p:spPr bwMode="auto">
          <a:xfrm>
            <a:off x="7525097" y="836712"/>
            <a:ext cx="1295375" cy="319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068DDF2C-5F6A-4DBD-BBB1-729CF02EACCB}" type="slidenum">
              <a:rPr lang="ru-RU" sz="14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8</a:t>
            </a:fld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1142976" y="1357298"/>
            <a:ext cx="1270450" cy="1478474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071538" y="2071678"/>
            <a:ext cx="1383247" cy="545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21,9%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3275856" y="908720"/>
            <a:ext cx="5904656" cy="5904656"/>
            <a:chOff x="3347864" y="980728"/>
            <a:chExt cx="5904656" cy="5904656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backgroundRemoval t="6812" b="89646" l="8174" r="92371">
                          <a14:foregroundMark x1="44414" y1="7357" x2="48229" y2="7084"/>
                          <a14:foregroundMark x1="92371" y1="47684" x2="91281" y2="49046"/>
                          <a14:foregroundMark x1="8174" y1="62398" x2="8174" y2="640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7864" y="980728"/>
              <a:ext cx="5904656" cy="5904656"/>
            </a:xfrm>
            <a:prstGeom prst="rect">
              <a:avLst/>
            </a:prstGeom>
          </p:spPr>
        </p:pic>
        <p:grpSp>
          <p:nvGrpSpPr>
            <p:cNvPr id="9" name="Группа 8"/>
            <p:cNvGrpSpPr/>
            <p:nvPr/>
          </p:nvGrpSpPr>
          <p:grpSpPr>
            <a:xfrm>
              <a:off x="3995936" y="1640494"/>
              <a:ext cx="4824214" cy="4078524"/>
              <a:chOff x="3995936" y="1640494"/>
              <a:chExt cx="4824214" cy="4078524"/>
            </a:xfrm>
          </p:grpSpPr>
          <p:sp>
            <p:nvSpPr>
              <p:cNvPr id="17" name="Text Box 26"/>
              <p:cNvSpPr txBox="1">
                <a:spLocks noChangeArrowheads="1"/>
              </p:cNvSpPr>
              <p:nvPr/>
            </p:nvSpPr>
            <p:spPr bwMode="auto">
              <a:xfrm>
                <a:off x="4427538" y="5318968"/>
                <a:ext cx="1368425" cy="400050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</p:spPr>
            <p:txBody>
              <a:bodyPr lIns="54000" rIns="5400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ru-RU" altLang="ru-RU" sz="2000"/>
                  <a:t>  </a:t>
                </a:r>
                <a:endParaRPr lang="ru-RU" altLang="ru-RU"/>
              </a:p>
            </p:txBody>
          </p:sp>
          <p:sp>
            <p:nvSpPr>
              <p:cNvPr id="11" name="Text Box 19"/>
              <p:cNvSpPr txBox="1">
                <a:spLocks noChangeArrowheads="1"/>
              </p:cNvSpPr>
              <p:nvPr/>
            </p:nvSpPr>
            <p:spPr bwMode="auto">
              <a:xfrm>
                <a:off x="5076825" y="3213100"/>
                <a:ext cx="3743325" cy="366713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</p:spPr>
            <p:txBody>
              <a:bodyPr lIns="54000" rIns="5400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endParaRPr lang="ru-RU" altLang="ru-RU"/>
              </a:p>
            </p:txBody>
          </p:sp>
          <p:sp>
            <p:nvSpPr>
              <p:cNvPr id="3" name="Прямоугольник 2"/>
              <p:cNvSpPr/>
              <p:nvPr/>
            </p:nvSpPr>
            <p:spPr>
              <a:xfrm rot="20644450">
                <a:off x="6331994" y="1640494"/>
                <a:ext cx="1512168" cy="5258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2020 год</a:t>
                </a:r>
                <a:endParaRPr lang="ru-RU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 rot="20446903">
                <a:off x="4471115" y="2215837"/>
                <a:ext cx="1512168" cy="5258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2019 год</a:t>
                </a:r>
                <a:endParaRPr lang="ru-RU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Прямоугольник 19"/>
              <p:cNvSpPr/>
              <p:nvPr/>
            </p:nvSpPr>
            <p:spPr>
              <a:xfrm>
                <a:off x="7524712" y="2867659"/>
                <a:ext cx="648072" cy="43246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b="1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79,8</a:t>
                </a:r>
              </a:p>
            </p:txBody>
          </p:sp>
          <p:sp>
            <p:nvSpPr>
              <p:cNvPr id="4" name="Прямоугольник 3"/>
              <p:cNvSpPr/>
              <p:nvPr/>
            </p:nvSpPr>
            <p:spPr>
              <a:xfrm>
                <a:off x="4256552" y="3573557"/>
                <a:ext cx="648072" cy="43246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b="1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102,2</a:t>
                </a:r>
              </a:p>
            </p:txBody>
          </p:sp>
          <p:pic>
            <p:nvPicPr>
              <p:cNvPr id="23" name="Рисунок 22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="" xmlns:a14="http://schemas.microsoft.com/office/drawing/2010/main">
                      <a14:imgLayer r:embed="rId5">
                        <a14:imgEffect>
                          <a14:backgroundRemoval t="37400" b="93200" l="10800" r="90900">
                            <a14:foregroundMark x1="12700" y1="54600" x2="10800" y2="64100"/>
                            <a14:foregroundMark x1="18400" y1="45300" x2="21700" y2="43600"/>
                            <a14:foregroundMark x1="87600" y1="43100" x2="87200" y2="60800"/>
                            <a14:foregroundMark x1="88600" y1="74200" x2="89200" y2="71900"/>
                            <a14:foregroundMark x1="67700" y1="37400" x2="76600" y2="37400"/>
                            <a14:foregroundMark x1="88600" y1="40600" x2="90900" y2="41500"/>
                            <a14:foregroundMark x1="11800" y1="53700" x2="13500" y2="48900"/>
                            <a14:foregroundMark x1="39800" y1="44700" x2="43800" y2="47700"/>
                            <a14:backgroundMark x1="15200" y1="44300" x2="15600" y2="36200"/>
                            <a14:backgroundMark x1="19400" y1="39900" x2="24100" y2="40700"/>
                            <a14:backgroundMark x1="43000" y1="42700" x2="51800" y2="39100"/>
                            <a14:backgroundMark x1="46800" y1="48000" x2="52000" y2="45500"/>
                            <a14:backgroundMark x1="49100" y1="52200" x2="51600" y2="50200"/>
                            <a14:backgroundMark x1="54500" y1="38700" x2="57100" y2="37400"/>
                            <a14:backgroundMark x1="81000" y1="35400" x2="83300" y2="36000"/>
                            <a14:backgroundMark x1="47700" y1="50200" x2="52000" y2="48100"/>
                            <a14:backgroundMark x1="54100" y1="42300" x2="54100" y2="40300"/>
                            <a14:backgroundMark x1="56500" y1="35300" x2="61200" y2="369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6435" t="32174" r="5619" b="1"/>
              <a:stretch/>
            </p:blipFill>
            <p:spPr>
              <a:xfrm>
                <a:off x="7353949" y="3145854"/>
                <a:ext cx="1121591" cy="864985"/>
              </a:xfrm>
              <a:prstGeom prst="rect">
                <a:avLst/>
              </a:prstGeom>
            </p:spPr>
          </p:pic>
          <p:pic>
            <p:nvPicPr>
              <p:cNvPr id="24" name="Рисунок 23"/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95936" y="3794948"/>
                <a:ext cx="1152897" cy="115289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="" xmlns:p14="http://schemas.microsoft.com/office/powerpoint/2010/main" val="376448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6512" y="260648"/>
            <a:ext cx="9107488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Федеральные и региональные </a:t>
            </a:r>
            <a:r>
              <a:rPr lang="ru-RU" alt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средства,</a:t>
            </a:r>
          </a:p>
          <a:p>
            <a:pPr algn="ctr"/>
            <a:r>
              <a:rPr lang="ru-RU" alt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поступившие </a:t>
            </a:r>
            <a:r>
              <a:rPr lang="ru-RU" alt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endParaRPr lang="ru-RU" alt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2"/>
          <p:cNvSpPr>
            <a:spLocks noChangeArrowheads="1"/>
          </p:cNvSpPr>
          <p:nvPr/>
        </p:nvSpPr>
        <p:spPr bwMode="auto">
          <a:xfrm>
            <a:off x="7543812" y="1122357"/>
            <a:ext cx="1295375" cy="319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</a:t>
            </a:r>
          </a:p>
        </p:txBody>
      </p:sp>
      <p:graphicFrame>
        <p:nvGraphicFramePr>
          <p:cNvPr id="37" name="Диаграмма 36"/>
          <p:cNvGraphicFramePr/>
          <p:nvPr>
            <p:extLst>
              <p:ext uri="{D42A27DB-BD31-4B8C-83A1-F6EECF244321}">
                <p14:modId xmlns="" xmlns:p14="http://schemas.microsoft.com/office/powerpoint/2010/main" val="793816922"/>
              </p:ext>
            </p:extLst>
          </p:nvPr>
        </p:nvGraphicFramePr>
        <p:xfrm>
          <a:off x="857225" y="1071546"/>
          <a:ext cx="6762776" cy="42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0" name="Скругленный прямоугольник 39"/>
          <p:cNvSpPr/>
          <p:nvPr/>
        </p:nvSpPr>
        <p:spPr>
          <a:xfrm>
            <a:off x="928661" y="4901711"/>
            <a:ext cx="6523063" cy="384677"/>
          </a:xfrm>
          <a:prstGeom prst="roundRect">
            <a:avLst/>
          </a:prstGeom>
          <a:solidFill>
            <a:schemeClr val="tx2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средства: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7858148" y="4929198"/>
            <a:ext cx="857256" cy="341003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2 300</a:t>
            </a: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1357290" y="5429264"/>
            <a:ext cx="6022996" cy="26865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бюджетам городских округов</a:t>
            </a:r>
            <a:endParaRPr lang="ru-RU" altLang="ru-RU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1357290" y="5857892"/>
            <a:ext cx="6022995" cy="31251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 бюджетам городских округов</a:t>
            </a:r>
            <a:endParaRPr lang="ru-RU" altLang="ru-RU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7858148" y="5429264"/>
            <a:ext cx="785818" cy="26865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578,7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715404" y="6458139"/>
            <a:ext cx="428596" cy="365125"/>
          </a:xfrm>
        </p:spPr>
        <p:txBody>
          <a:bodyPr/>
          <a:lstStyle/>
          <a:p>
            <a:fld id="{068DDF2C-5F6A-4DBD-BBB1-729CF02EACCB}" type="slidenum">
              <a:rPr lang="ru-RU" sz="14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9</a:t>
            </a:fld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357290" y="6286520"/>
            <a:ext cx="6022995" cy="31251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межбюджетные трансферты</a:t>
            </a:r>
            <a:endParaRPr lang="ru-RU" altLang="ru-RU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858148" y="5857892"/>
            <a:ext cx="785818" cy="26865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sz="16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1701,2</a:t>
            </a:r>
            <a:endParaRPr lang="ru-RU" altLang="ru-RU" sz="16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858148" y="6286520"/>
            <a:ext cx="785818" cy="26865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20,1</a:t>
            </a:r>
          </a:p>
        </p:txBody>
      </p:sp>
      <p:sp>
        <p:nvSpPr>
          <p:cNvPr id="17" name="AutoShape 37"/>
          <p:cNvSpPr>
            <a:spLocks noChangeArrowheads="1"/>
          </p:cNvSpPr>
          <p:nvPr/>
        </p:nvSpPr>
        <p:spPr bwMode="auto">
          <a:xfrm rot="16200000">
            <a:off x="7261997" y="2812842"/>
            <a:ext cx="1724147" cy="1008140"/>
          </a:xfrm>
          <a:prstGeom prst="rightArrow">
            <a:avLst>
              <a:gd name="adj1" fmla="val 50000"/>
              <a:gd name="adj2" fmla="val 76291"/>
            </a:avLst>
          </a:prstGeom>
          <a:solidFill>
            <a:srgbClr val="00B050"/>
          </a:solidFill>
          <a:ln w="19050" algn="ctr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54000" rIns="54000" anchor="ctr"/>
          <a:lstStyle/>
          <a:p>
            <a:pPr eaLnBrk="1" hangingPunct="1">
              <a:spcBef>
                <a:spcPct val="50000"/>
              </a:spcBef>
            </a:pPr>
            <a:endParaRPr lang="ru-RU" alt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740352" y="2741811"/>
            <a:ext cx="824083" cy="531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10,5%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856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15663</TotalTime>
  <Words>1165</Words>
  <Application>Microsoft Office PowerPoint</Application>
  <PresentationFormat>Экран (4:3)</PresentationFormat>
  <Paragraphs>276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Elena</dc:creator>
  <cp:lastModifiedBy>U_Fin_Sm</cp:lastModifiedBy>
  <cp:revision>684</cp:revision>
  <cp:lastPrinted>2021-05-07T05:57:02Z</cp:lastPrinted>
  <dcterms:created xsi:type="dcterms:W3CDTF">2015-01-18T17:30:07Z</dcterms:created>
  <dcterms:modified xsi:type="dcterms:W3CDTF">2021-05-19T07:55:05Z</dcterms:modified>
</cp:coreProperties>
</file>