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502" r:id="rId2"/>
    <p:sldId id="503" r:id="rId3"/>
    <p:sldId id="519" r:id="rId4"/>
    <p:sldId id="525" r:id="rId5"/>
    <p:sldId id="505" r:id="rId6"/>
    <p:sldId id="535" r:id="rId7"/>
    <p:sldId id="528" r:id="rId8"/>
    <p:sldId id="529" r:id="rId9"/>
    <p:sldId id="530" r:id="rId10"/>
    <p:sldId id="504" r:id="rId11"/>
    <p:sldId id="506" r:id="rId12"/>
    <p:sldId id="522" r:id="rId13"/>
    <p:sldId id="537" r:id="rId14"/>
    <p:sldId id="498" r:id="rId15"/>
    <p:sldId id="517" r:id="rId16"/>
    <p:sldId id="523" r:id="rId17"/>
    <p:sldId id="539" r:id="rId18"/>
    <p:sldId id="534" r:id="rId19"/>
    <p:sldId id="501" r:id="rId20"/>
    <p:sldId id="510" r:id="rId21"/>
    <p:sldId id="532" r:id="rId22"/>
    <p:sldId id="518" r:id="rId23"/>
    <p:sldId id="509" r:id="rId24"/>
    <p:sldId id="508" r:id="rId25"/>
    <p:sldId id="350" r:id="rId26"/>
  </p:sldIdLst>
  <p:sldSz cx="9144000" cy="6858000" type="screen4x3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FF00"/>
    <a:srgbClr val="000099"/>
    <a:srgbClr val="00CCFF"/>
    <a:srgbClr val="FFFF00"/>
    <a:srgbClr val="CC6600"/>
    <a:srgbClr val="FF6600"/>
    <a:srgbClr val="990099"/>
    <a:srgbClr val="AD3994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82143" autoAdjust="0"/>
  </p:normalViewPr>
  <p:slideViewPr>
    <p:cSldViewPr>
      <p:cViewPr varScale="1">
        <p:scale>
          <a:sx n="94" d="100"/>
          <a:sy n="94" d="100"/>
        </p:scale>
        <p:origin x="17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nsvr\work\&#1055;&#1077;&#1088;&#1084;&#1080;&#1085;&#1086;&#1074;&#1072;%20&#1052;.&#1040;\&#1044;&#1048;&#1040;&#1043;&#1056;&#1040;&#1052;&#1052;&#1067;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8"/>
      <c:rotY val="20"/>
      <c:depthPercent val="100"/>
      <c:rAngAx val="1"/>
    </c:view3D>
    <c:floor>
      <c:thickness val="0"/>
      <c:spPr>
        <a:solidFill>
          <a:srgbClr val="CCFFFF"/>
        </a:solidFill>
        <a:ln w="12700">
          <a:solidFill>
            <a:srgbClr val="CC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3720712277415366E-3"/>
          <c:y val="1.3586956521739135E-2"/>
          <c:w val="0.98031865042174249"/>
          <c:h val="0.888586956521738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FF00"/>
            </a:solidFill>
            <a:ln w="9749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3988.2</c:v>
                </c:pt>
                <c:pt idx="1">
                  <c:v>3594.5</c:v>
                </c:pt>
                <c:pt idx="2">
                  <c:v>3565.6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BBB4-451F-B188-92B32D7CEF3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0099"/>
            </a:solidFill>
            <a:ln w="9749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4004.7</c:v>
                </c:pt>
                <c:pt idx="1">
                  <c:v>3613.5</c:v>
                </c:pt>
                <c:pt idx="2">
                  <c:v>3575.6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BBB4-451F-B188-92B32D7CEF3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6600FF"/>
            </a:solidFill>
            <a:ln w="9749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Sheet1!$B$4:$D$4</c:f>
              <c:numCache>
                <c:formatCode>#,##0.0</c:formatCode>
                <c:ptCount val="3"/>
                <c:pt idx="0">
                  <c:v>16.5</c:v>
                </c:pt>
                <c:pt idx="1">
                  <c:v>19</c:v>
                </c:pt>
                <c:pt idx="2">
                  <c:v>10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2-BBB4-451F-B188-92B32D7CE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0"/>
        <c:shape val="box"/>
        <c:axId val="67095552"/>
        <c:axId val="100270848"/>
        <c:axId val="0"/>
      </c:bar3DChart>
      <c:catAx>
        <c:axId val="6709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9749">
            <a:solidFill>
              <a:srgbClr val="CCFFFF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ru-RU"/>
          </a:p>
        </c:txPr>
        <c:crossAx val="10027084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00270848"/>
        <c:scaling>
          <c:orientation val="minMax"/>
          <c:max val="3000"/>
          <c:min val="0"/>
        </c:scaling>
        <c:delete val="1"/>
        <c:axPos val="l"/>
        <c:numFmt formatCode="#,##0.0" sourceLinked="1"/>
        <c:majorTickMark val="out"/>
        <c:minorTickMark val="none"/>
        <c:tickLblPos val="none"/>
        <c:crossAx val="67095552"/>
        <c:crosses val="autoZero"/>
        <c:crossBetween val="between"/>
        <c:majorUnit val="500"/>
        <c:minorUnit val="100"/>
      </c:valAx>
      <c:spPr>
        <a:noFill/>
        <a:ln w="259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4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cat>
            <c:strRef>
              <c:f>Лист1!$A$2:$A$5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19.2</c:v>
                </c:pt>
                <c:pt idx="1">
                  <c:v>38.5</c:v>
                </c:pt>
                <c:pt idx="2">
                  <c:v>38.5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37-414F-A3AC-5CC83F1298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B837-414F-A3AC-5CC83F12987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B837-414F-A3AC-5CC83F1298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584064"/>
        <c:axId val="160585600"/>
      </c:barChart>
      <c:catAx>
        <c:axId val="160584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rgbClr val="BBE0E3">
                    <a:shade val="67500"/>
                    <a:satMod val="115000"/>
                  </a:srgbClr>
                </a:gs>
                <a:gs pos="100000">
                  <a:srgbClr val="BBE0E3">
                    <a:shade val="100000"/>
                    <a:satMod val="115000"/>
                  </a:srgbClr>
                </a:gs>
              </a:gsLst>
              <a:lin ang="5400000" scaled="0"/>
            </a:gradFill>
          </a:ln>
        </c:spPr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0585600"/>
        <c:crosses val="autoZero"/>
        <c:auto val="1"/>
        <c:lblAlgn val="ctr"/>
        <c:lblOffset val="100"/>
        <c:noMultiLvlLbl val="0"/>
      </c:catAx>
      <c:valAx>
        <c:axId val="160585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0584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561760437457478"/>
          <c:y val="0.23699421643091217"/>
          <c:w val="0.6120768526990189"/>
          <c:h val="0.5125240847784194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1548">
              <a:solidFill>
                <a:schemeClr val="tx1"/>
              </a:solidFill>
              <a:prstDash val="solid"/>
            </a:ln>
          </c:spPr>
          <c:explosion val="12"/>
          <c:dPt>
            <c:idx val="0"/>
            <c:bubble3D val="0"/>
            <c:spPr>
              <a:solidFill>
                <a:schemeClr val="hlink"/>
              </a:solidFill>
              <a:ln w="115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8876-443B-BD12-EED479F9AD93}"/>
              </c:ext>
            </c:extLst>
          </c:dPt>
          <c:dPt>
            <c:idx val="1"/>
            <c:bubble3D val="0"/>
            <c:spPr>
              <a:solidFill>
                <a:srgbClr val="00FF00"/>
              </a:solidFill>
              <a:ln w="115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8876-443B-BD12-EED479F9AD93}"/>
              </c:ext>
            </c:extLst>
          </c:dPt>
          <c:dPt>
            <c:idx val="2"/>
            <c:bubble3D val="0"/>
            <c:spPr>
              <a:solidFill>
                <a:srgbClr val="CCCCFF"/>
              </a:solidFill>
              <a:ln w="115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8876-443B-BD12-EED479F9AD93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15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8876-443B-BD12-EED479F9AD93}"/>
              </c:ext>
            </c:extLst>
          </c:dPt>
          <c:dPt>
            <c:idx val="4"/>
            <c:bubble3D val="0"/>
            <c:spPr>
              <a:solidFill>
                <a:srgbClr val="FF00FF"/>
              </a:solidFill>
              <a:ln w="115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8876-443B-BD12-EED479F9AD93}"/>
              </c:ext>
            </c:extLst>
          </c:dPt>
          <c:dPt>
            <c:idx val="5"/>
            <c:bubble3D val="0"/>
            <c:spPr>
              <a:solidFill>
                <a:srgbClr val="00FFFF"/>
              </a:solidFill>
              <a:ln w="115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8876-443B-BD12-EED479F9AD93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15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8876-443B-BD12-EED479F9AD93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ln w="115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8876-443B-BD12-EED479F9AD93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15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8876-443B-BD12-EED479F9AD93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  <a:ln w="115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8876-443B-BD12-EED479F9AD93}"/>
              </c:ext>
            </c:extLst>
          </c:dPt>
          <c:cat>
            <c:strRef>
              <c:f>Sheet1!$B$1:$K$1</c:f>
              <c:strCache>
                <c:ptCount val="10"/>
                <c:pt idx="0">
                  <c:v>образ</c:v>
                </c:pt>
                <c:pt idx="1">
                  <c:v>безоп</c:v>
                </c:pt>
                <c:pt idx="2">
                  <c:v>спорт</c:v>
                </c:pt>
                <c:pt idx="3">
                  <c:v>соц</c:v>
                </c:pt>
                <c:pt idx="4">
                  <c:v>вопр</c:v>
                </c:pt>
                <c:pt idx="5">
                  <c:v>культ</c:v>
                </c:pt>
                <c:pt idx="6">
                  <c:v>экон</c:v>
                </c:pt>
                <c:pt idx="7">
                  <c:v>жкх</c:v>
                </c:pt>
                <c:pt idx="8">
                  <c:v>долг</c:v>
                </c:pt>
                <c:pt idx="9">
                  <c:v>сми</c:v>
                </c:pt>
              </c:strCache>
            </c:strRef>
          </c:cat>
          <c:val>
            <c:numRef>
              <c:f>Sheet1!$B$2:$K$2</c:f>
              <c:numCache>
                <c:formatCode>0.0%</c:formatCode>
                <c:ptCount val="10"/>
                <c:pt idx="0">
                  <c:v>0.503</c:v>
                </c:pt>
                <c:pt idx="1">
                  <c:v>7.0000000000000114E-3</c:v>
                </c:pt>
                <c:pt idx="2">
                  <c:v>2.3E-2</c:v>
                </c:pt>
                <c:pt idx="3" formatCode="0%">
                  <c:v>0.17500000000000004</c:v>
                </c:pt>
                <c:pt idx="4">
                  <c:v>4.5999999999999999E-2</c:v>
                </c:pt>
                <c:pt idx="5">
                  <c:v>6.8000000000000019E-2</c:v>
                </c:pt>
                <c:pt idx="6">
                  <c:v>4.5999999999999999E-2</c:v>
                </c:pt>
                <c:pt idx="7">
                  <c:v>9.9000000000000046E-2</c:v>
                </c:pt>
                <c:pt idx="8">
                  <c:v>2.0000000000000052E-3</c:v>
                </c:pt>
                <c:pt idx="9">
                  <c:v>1.0000000000000041E-3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876-443B-BD12-EED479F9AD9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1548">
              <a:solidFill>
                <a:schemeClr val="tx1"/>
              </a:solidFill>
              <a:prstDash val="solid"/>
            </a:ln>
          </c:spPr>
          <c:explosion val="20"/>
          <c:dPt>
            <c:idx val="0"/>
            <c:bubble3D val="0"/>
            <c:spPr>
              <a:solidFill>
                <a:schemeClr val="accent1"/>
              </a:solidFill>
              <a:ln w="115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8876-443B-BD12-EED479F9AD93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115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8876-443B-BD12-EED479F9AD93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15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8876-443B-BD12-EED479F9AD93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15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8876-443B-BD12-EED479F9AD93}"/>
              </c:ext>
            </c:extLst>
          </c:dPt>
          <c:dPt>
            <c:idx val="5"/>
            <c:bubble3D val="0"/>
            <c:spPr>
              <a:solidFill>
                <a:schemeClr val="tx2"/>
              </a:solidFill>
              <a:ln w="115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8876-443B-BD12-EED479F9AD93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15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8876-443B-BD12-EED479F9AD93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15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8876-443B-BD12-EED479F9AD93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15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2-8876-443B-BD12-EED479F9AD93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  <a:ln w="1154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8876-443B-BD12-EED479F9AD93}"/>
              </c:ext>
            </c:extLst>
          </c:dPt>
          <c:cat>
            <c:strRef>
              <c:f>Sheet1!$B$1:$K$1</c:f>
              <c:strCache>
                <c:ptCount val="10"/>
                <c:pt idx="0">
                  <c:v>образ</c:v>
                </c:pt>
                <c:pt idx="1">
                  <c:v>безоп</c:v>
                </c:pt>
                <c:pt idx="2">
                  <c:v>спорт</c:v>
                </c:pt>
                <c:pt idx="3">
                  <c:v>соц</c:v>
                </c:pt>
                <c:pt idx="4">
                  <c:v>вопр</c:v>
                </c:pt>
                <c:pt idx="5">
                  <c:v>культ</c:v>
                </c:pt>
                <c:pt idx="6">
                  <c:v>экон</c:v>
                </c:pt>
                <c:pt idx="7">
                  <c:v>жкх</c:v>
                </c:pt>
                <c:pt idx="8">
                  <c:v>долг</c:v>
                </c:pt>
                <c:pt idx="9">
                  <c:v>сми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14-8876-443B-BD12-EED479F9AD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309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63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556931179299261E-2"/>
          <c:y val="0.25117190192662031"/>
          <c:w val="0.90405944101329061"/>
          <c:h val="0.67541912851590002"/>
        </c:manualLayout>
      </c:layout>
      <c:bar3DChart>
        <c:barDir val="col"/>
        <c:grouping val="standard"/>
        <c:varyColors val="0"/>
        <c:ser>
          <c:idx val="0"/>
          <c:order val="0"/>
          <c:spPr>
            <a:gradFill>
              <a:gsLst>
                <a:gs pos="0">
                  <a:srgbClr val="002060"/>
                </a:gs>
                <a:gs pos="50000">
                  <a:srgbClr val="BBE0E3">
                    <a:shade val="67500"/>
                    <a:satMod val="115000"/>
                  </a:srgbClr>
                </a:gs>
                <a:gs pos="100000">
                  <a:srgbClr val="BBE0E3">
                    <a:shade val="100000"/>
                    <a:satMod val="115000"/>
                  </a:srgbClr>
                </a:gs>
              </a:gsLst>
              <a:lin ang="5400000" scaled="0"/>
            </a:gradFill>
          </c:spPr>
          <c:invertIfNegative val="0"/>
          <c:cat>
            <c:strRef>
              <c:f>'ЗП культуры'!$B$2:$K$2</c:f>
              <c:strCache>
                <c:ptCount val="10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  <c:pt idx="5">
                  <c:v>2017 год</c:v>
                </c:pt>
                <c:pt idx="6">
                  <c:v>2018 год</c:v>
                </c:pt>
                <c:pt idx="7">
                  <c:v>2019 год</c:v>
                </c:pt>
                <c:pt idx="8">
                  <c:v>2020 год</c:v>
                </c:pt>
                <c:pt idx="9">
                  <c:v>2021 год</c:v>
                </c:pt>
              </c:strCache>
            </c:strRef>
          </c:cat>
          <c:val>
            <c:numRef>
              <c:f>'ЗП культуры'!$B$3:$K$3</c:f>
              <c:numCache>
                <c:formatCode>#,##0.0</c:formatCode>
                <c:ptCount val="10"/>
                <c:pt idx="0">
                  <c:v>8.9</c:v>
                </c:pt>
                <c:pt idx="1">
                  <c:v>14.5</c:v>
                </c:pt>
                <c:pt idx="2">
                  <c:v>17.399999999999999</c:v>
                </c:pt>
                <c:pt idx="3">
                  <c:v>17.8</c:v>
                </c:pt>
                <c:pt idx="4">
                  <c:v>19.3</c:v>
                </c:pt>
                <c:pt idx="5">
                  <c:v>26.5</c:v>
                </c:pt>
                <c:pt idx="6">
                  <c:v>29.8</c:v>
                </c:pt>
                <c:pt idx="7">
                  <c:v>31.3</c:v>
                </c:pt>
                <c:pt idx="8">
                  <c:v>31.5</c:v>
                </c:pt>
                <c:pt idx="9">
                  <c:v>32.9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F5-4D54-9F10-84210E2470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1747968"/>
        <c:axId val="60371328"/>
        <c:axId val="64521088"/>
      </c:bar3DChart>
      <c:catAx>
        <c:axId val="81747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0371328"/>
        <c:crosses val="autoZero"/>
        <c:auto val="1"/>
        <c:lblAlgn val="ctr"/>
        <c:lblOffset val="100"/>
        <c:noMultiLvlLbl val="0"/>
      </c:catAx>
      <c:valAx>
        <c:axId val="6037132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1747968"/>
        <c:crosses val="autoZero"/>
        <c:crossBetween val="between"/>
      </c:valAx>
      <c:serAx>
        <c:axId val="64521088"/>
        <c:scaling>
          <c:orientation val="minMax"/>
        </c:scaling>
        <c:delete val="1"/>
        <c:axPos val="b"/>
        <c:majorTickMark val="out"/>
        <c:minorTickMark val="none"/>
        <c:tickLblPos val="none"/>
        <c:crossAx val="60371328"/>
        <c:crosses val="autoZero"/>
      </c:serAx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154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82700580152634"/>
          <c:y val="2.1634615384616255E-2"/>
          <c:w val="0.81603329484103559"/>
          <c:h val="0.95432692307692257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00FF00"/>
            </a:solidFill>
            <a:ln w="11041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2023 год</c:v>
                </c:pt>
                <c:pt idx="1">
                  <c:v>2022 год</c:v>
                </c:pt>
                <c:pt idx="2">
                  <c:v>2021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726.1</c:v>
                </c:pt>
                <c:pt idx="1">
                  <c:v>711.7</c:v>
                </c:pt>
                <c:pt idx="2">
                  <c:v>700.3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A4-4C1A-A7E1-E42D348339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63809792"/>
        <c:axId val="66733184"/>
        <c:axId val="0"/>
      </c:bar3DChart>
      <c:catAx>
        <c:axId val="638097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27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0"/>
            </a:pPr>
            <a:endParaRPr lang="ru-RU"/>
          </a:p>
        </c:txPr>
        <c:crossAx val="66733184"/>
        <c:crosses val="autoZero"/>
        <c:auto val="1"/>
        <c:lblAlgn val="ctr"/>
        <c:lblOffset val="100"/>
        <c:noMultiLvlLbl val="0"/>
      </c:catAx>
      <c:valAx>
        <c:axId val="66733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63809792"/>
        <c:crosses val="autoZero"/>
        <c:crossBetween val="between"/>
      </c:valAx>
      <c:spPr>
        <a:noFill/>
        <a:ln w="2841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65" b="1" i="0" u="none" strike="noStrike" baseline="0">
          <a:solidFill>
            <a:schemeClr val="tx1"/>
          </a:solidFill>
          <a:latin typeface="Times New Roman" panose="02020603050405020304" pitchFamily="18" charset="0"/>
          <a:ea typeface="Arial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88.9</c:v>
                </c:pt>
                <c:pt idx="1">
                  <c:v>296.3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42-4F55-B275-7D2A047F1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9E42-4F55-B275-7D2A047F152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9E42-4F55-B275-7D2A047F15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1023872"/>
        <c:axId val="161025408"/>
        <c:axId val="0"/>
      </c:bar3DChart>
      <c:catAx>
        <c:axId val="1610238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1025408"/>
        <c:crosses val="autoZero"/>
        <c:auto val="1"/>
        <c:lblAlgn val="ctr"/>
        <c:lblOffset val="100"/>
        <c:noMultiLvlLbl val="0"/>
      </c:catAx>
      <c:valAx>
        <c:axId val="161025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1023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50"/>
            </a:solidFill>
          </c:spPr>
          <c:explosion val="25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2CC6-4E3B-9D7B-A6FCE7FAAD6F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2CC6-4E3B-9D7B-A6FCE7FAAD6F}"/>
              </c:ext>
            </c:extLst>
          </c:dPt>
          <c:dLbls>
            <c:dLbl>
              <c:idx val="1"/>
              <c:layout>
                <c:manualLayout>
                  <c:x val="0.15336583362708461"/>
                  <c:y val="-0.17056285742951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C6-4E3B-9D7B-A6FCE7FAAD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Остальные расходы</c:v>
                </c:pt>
                <c:pt idx="1">
                  <c:v>Расходы социального блока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0.20200000000000001</c:v>
                </c:pt>
                <c:pt idx="1">
                  <c:v>0.79800000000000004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C6-4E3B-9D7B-A6FCE7FAAD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FF00"/>
            </a:solidFill>
          </c:spPr>
          <c:explosion val="25"/>
          <c:dPt>
            <c:idx val="0"/>
            <c:bubble3D val="0"/>
            <c:spPr>
              <a:solidFill>
                <a:srgbClr val="000099"/>
              </a:solidFill>
            </c:spPr>
            <c:extLst>
              <c:ext xmlns:c16="http://schemas.microsoft.com/office/drawing/2014/chart" uri="{C3380CC4-5D6E-409C-BE32-E72D297353CC}">
                <c16:uniqueId val="{00000000-645A-48D1-9F40-3A4FA5BA97D2}"/>
              </c:ext>
            </c:extLst>
          </c:dPt>
          <c:dLbls>
            <c:dLbl>
              <c:idx val="1"/>
              <c:layout>
                <c:manualLayout>
                  <c:x val="6.1102616278503184E-2"/>
                  <c:y val="-0.1900385286018651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96,1%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5A-48D1-9F40-3A4FA5BA97D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Непрограммные расходы</c:v>
                </c:pt>
                <c:pt idx="1">
                  <c:v>Расходы в рамках госуд. Программ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3.9000000000000014E-2</c:v>
                </c:pt>
                <c:pt idx="1">
                  <c:v>0.96100000000000063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5A-48D1-9F40-3A4FA5BA97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C00"/>
              </a:solidFill>
            </c:spPr>
            <c:extLst>
              <c:ext xmlns:c16="http://schemas.microsoft.com/office/drawing/2014/chart" uri="{C3380CC4-5D6E-409C-BE32-E72D297353CC}">
                <c16:uniqueId val="{00000000-79BF-4848-B31D-C39041DCAA12}"/>
              </c:ext>
            </c:extLst>
          </c:dPt>
          <c:dPt>
            <c:idx val="1"/>
            <c:bubble3D val="0"/>
            <c:spPr>
              <a:solidFill>
                <a:srgbClr val="990099"/>
              </a:solidFill>
            </c:spPr>
            <c:extLst>
              <c:ext xmlns:c16="http://schemas.microsoft.com/office/drawing/2014/chart" uri="{C3380CC4-5D6E-409C-BE32-E72D297353CC}">
                <c16:uniqueId val="{00000001-79BF-4848-B31D-C39041DCAA12}"/>
              </c:ext>
            </c:extLst>
          </c:dPt>
          <c:dLbls>
            <c:dLbl>
              <c:idx val="0"/>
              <c:layout>
                <c:manualLayout>
                  <c:x val="-0.15131350407404234"/>
                  <c:y val="7.653061932683040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9BF-4848-B31D-C39041DCAA12}"/>
                </c:ext>
              </c:extLst>
            </c:dLbl>
            <c:dLbl>
              <c:idx val="1"/>
              <c:layout>
                <c:manualLayout>
                  <c:x val="0.20009158055347578"/>
                  <c:y val="-0.2079883891661491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79,1%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9BF-4848-B31D-C39041DCAA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</c:v>
                </c:pt>
                <c:pt idx="1">
                  <c:v>Безвозмездные поступления из бюджетов других уровней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0.222</c:v>
                </c:pt>
                <c:pt idx="1">
                  <c:v>0.77800000000000624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BF-4848-B31D-C39041DCA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821845134394228"/>
          <c:y val="4.0083651937452933E-2"/>
          <c:w val="0.87258532043194059"/>
          <c:h val="0.749907081165227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  <a:ln w="44023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AD3994"/>
              </a:solidFill>
              <a:ln w="44023">
                <a:noFill/>
              </a:ln>
            </c:spPr>
            <c:extLst>
              <c:ext xmlns:c16="http://schemas.microsoft.com/office/drawing/2014/chart" uri="{C3380CC4-5D6E-409C-BE32-E72D297353CC}">
                <c16:uniqueId val="{00000000-13FA-4AF4-A2AA-F106A0444FA8}"/>
              </c:ext>
            </c:extLst>
          </c:dPt>
          <c:dPt>
            <c:idx val="1"/>
            <c:invertIfNegative val="0"/>
            <c:bubble3D val="0"/>
            <c:spPr>
              <a:solidFill>
                <a:srgbClr val="FF6600"/>
              </a:solidFill>
              <a:ln w="44023">
                <a:noFill/>
              </a:ln>
            </c:spPr>
            <c:extLst>
              <c:ext xmlns:c16="http://schemas.microsoft.com/office/drawing/2014/chart" uri="{C3380CC4-5D6E-409C-BE32-E72D297353CC}">
                <c16:uniqueId val="{00000001-13FA-4AF4-A2AA-F106A0444FA8}"/>
              </c:ext>
            </c:extLst>
          </c:dPt>
          <c:dPt>
            <c:idx val="2"/>
            <c:invertIfNegative val="0"/>
            <c:bubble3D val="0"/>
            <c:spPr>
              <a:solidFill>
                <a:srgbClr val="AD3994"/>
              </a:solidFill>
              <a:ln w="44023">
                <a:noFill/>
              </a:ln>
            </c:spPr>
            <c:extLst>
              <c:ext xmlns:c16="http://schemas.microsoft.com/office/drawing/2014/chart" uri="{C3380CC4-5D6E-409C-BE32-E72D297353CC}">
                <c16:uniqueId val="{00000002-13FA-4AF4-A2AA-F106A0444FA8}"/>
              </c:ext>
            </c:extLst>
          </c:dPt>
          <c:dPt>
            <c:idx val="3"/>
            <c:invertIfNegative val="0"/>
            <c:bubble3D val="0"/>
            <c:spPr>
              <a:solidFill>
                <a:srgbClr val="FF6600"/>
              </a:solidFill>
              <a:ln w="44023">
                <a:noFill/>
              </a:ln>
            </c:spPr>
            <c:extLst>
              <c:ext xmlns:c16="http://schemas.microsoft.com/office/drawing/2014/chart" uri="{C3380CC4-5D6E-409C-BE32-E72D297353CC}">
                <c16:uniqueId val="{00000003-13FA-4AF4-A2AA-F106A0444FA8}"/>
              </c:ext>
            </c:extLst>
          </c:dPt>
          <c:dLbls>
            <c:dLbl>
              <c:idx val="0"/>
              <c:layout>
                <c:manualLayout>
                  <c:x val="9.4041418803840742E-3"/>
                  <c:y val="-0.27054381476651679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600" b="1"/>
                    </a:pPr>
                    <a:r>
                      <a:rPr lang="en-US" sz="1600" dirty="0" smtClean="0"/>
                      <a:t>843,6</a:t>
                    </a:r>
                    <a:endParaRPr lang="en-US" sz="1600" dirty="0"/>
                  </a:p>
                </c:rich>
              </c:tx>
              <c:spPr>
                <a:noFill/>
                <a:ln w="22011">
                  <a:noFill/>
                  <a:prstDash val="solid"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3FA-4AF4-A2AA-F106A0444FA8}"/>
                </c:ext>
              </c:extLst>
            </c:dLbl>
            <c:dLbl>
              <c:idx val="1"/>
              <c:layout>
                <c:manualLayout>
                  <c:x val="1.4106583072100319E-2"/>
                  <c:y val="-0.30088495575221591"/>
                </c:manualLayout>
              </c:layout>
              <c:spPr>
                <a:noFill/>
                <a:ln w="22011">
                  <a:noFill/>
                  <a:prstDash val="solid"/>
                </a:ln>
              </c:spPr>
              <c:txPr>
                <a:bodyPr rot="0" vert="horz"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3FA-4AF4-A2AA-F106A0444FA8}"/>
                </c:ext>
              </c:extLst>
            </c:dLbl>
            <c:dLbl>
              <c:idx val="2"/>
              <c:layout>
                <c:manualLayout>
                  <c:x val="1.5673981191222569E-2"/>
                  <c:y val="-0.32364096080910526"/>
                </c:manualLayout>
              </c:layout>
              <c:spPr>
                <a:noFill/>
                <a:ln w="22011">
                  <a:noFill/>
                  <a:prstDash val="solid"/>
                </a:ln>
              </c:spPr>
              <c:txPr>
                <a:bodyPr rot="0" vert="horz"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3FA-4AF4-A2AA-F106A0444FA8}"/>
                </c:ext>
              </c:extLst>
            </c:dLbl>
            <c:dLbl>
              <c:idx val="3"/>
              <c:layout>
                <c:manualLayout>
                  <c:x val="4.7021943573667705E-3"/>
                  <c:y val="-0.37673830594185248"/>
                </c:manualLayout>
              </c:layout>
              <c:spPr>
                <a:noFill/>
                <a:ln w="22011">
                  <a:noFill/>
                  <a:prstDash val="solid"/>
                </a:ln>
              </c:spPr>
              <c:txPr>
                <a:bodyPr rot="0" vert="horz"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3FA-4AF4-A2AA-F106A0444FA8}"/>
                </c:ext>
              </c:extLst>
            </c:dLbl>
            <c:spPr>
              <a:noFill/>
              <a:ln w="22011">
                <a:noFill/>
                <a:prstDash val="solid"/>
              </a:ln>
            </c:spPr>
            <c:txPr>
              <a:bodyPr rot="0" vert="horz"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2020г.</c:v>
                </c:pt>
                <c:pt idx="1">
                  <c:v>Прогноз 2021г.</c:v>
                </c:pt>
                <c:pt idx="2">
                  <c:v>Прогноз 2022г.</c:v>
                </c:pt>
                <c:pt idx="3">
                  <c:v>Прогноз 2023г.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843.7</c:v>
                </c:pt>
                <c:pt idx="1">
                  <c:v>834.4</c:v>
                </c:pt>
                <c:pt idx="2">
                  <c:v>843.7</c:v>
                </c:pt>
                <c:pt idx="3">
                  <c:v>866.3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FA-4AF4-A2AA-F106A0444F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1033472"/>
        <c:axId val="101035008"/>
        <c:axId val="0"/>
      </c:bar3DChart>
      <c:catAx>
        <c:axId val="10103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/>
            </a:pPr>
            <a:endParaRPr lang="ru-RU"/>
          </a:p>
        </c:txPr>
        <c:crossAx val="101035008"/>
        <c:crosses val="autoZero"/>
        <c:auto val="1"/>
        <c:lblAlgn val="ctr"/>
        <c:lblOffset val="100"/>
        <c:noMultiLvlLbl val="0"/>
      </c:catAx>
      <c:valAx>
        <c:axId val="101035008"/>
        <c:scaling>
          <c:orientation val="minMax"/>
        </c:scaling>
        <c:delete val="0"/>
        <c:axPos val="l"/>
        <c:majorGridlines>
          <c:spPr>
            <a:ln w="16509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16509">
            <a:noFill/>
          </a:ln>
        </c:spPr>
        <c:txPr>
          <a:bodyPr rot="-60000000" vert="horz"/>
          <a:lstStyle/>
          <a:p>
            <a:pPr>
              <a:defRPr sz="1400"/>
            </a:pPr>
            <a:endParaRPr lang="ru-RU"/>
          </a:p>
        </c:txPr>
        <c:crossAx val="101033472"/>
        <c:crosses val="autoZero"/>
        <c:crossBetween val="between"/>
      </c:valAx>
      <c:spPr>
        <a:noFill/>
        <a:ln w="440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262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965521777069724"/>
          <c:y val="3.2575928008998882E-2"/>
          <c:w val="0.81034482758620763"/>
          <c:h val="0.60159362549800965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00FFFF"/>
            </a:solidFill>
            <a:ln w="1554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2.9770584507436828E-2"/>
                  <c:y val="-4.60640533140904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AE4-4585-93C6-9EB88CD2F82D}"/>
                </c:ext>
              </c:extLst>
            </c:dLbl>
            <c:dLbl>
              <c:idx val="1"/>
              <c:layout>
                <c:manualLayout>
                  <c:x val="-2.9786237175006652E-2"/>
                  <c:y val="-1.2315087972493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AE4-4585-93C6-9EB88CD2F82D}"/>
                </c:ext>
              </c:extLst>
            </c:dLbl>
            <c:dLbl>
              <c:idx val="2"/>
              <c:layout>
                <c:manualLayout>
                  <c:x val="-6.2986549421782294E-3"/>
                  <c:y val="-1.4987197674484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AE4-4585-93C6-9EB88CD2F82D}"/>
                </c:ext>
              </c:extLst>
            </c:dLbl>
            <c:spPr>
              <a:noFill/>
              <a:ln w="3109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2023 год</c:v>
                </c:pt>
                <c:pt idx="1">
                  <c:v>2022 год</c:v>
                </c:pt>
                <c:pt idx="2">
                  <c:v>2021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66.2</c:v>
                </c:pt>
                <c:pt idx="1">
                  <c:v>66.7</c:v>
                </c:pt>
                <c:pt idx="2">
                  <c:v>66.599999999999994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33-40DE-B866-86A6354DE21A}"/>
            </c:ext>
          </c:extLst>
        </c:ser>
        <c:ser>
          <c:idx val="5"/>
          <c:order val="1"/>
          <c:tx>
            <c:strRef>
              <c:f>Sheet1!$A$3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rgbClr val="FFFF00"/>
            </a:solidFill>
            <a:ln w="1554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2023 год</c:v>
                </c:pt>
                <c:pt idx="1">
                  <c:v>2022 год</c:v>
                </c:pt>
                <c:pt idx="2">
                  <c:v>2021 год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1.5</c:v>
                </c:pt>
                <c:pt idx="1">
                  <c:v>1.5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33-40DE-B866-86A6354DE21A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налоги на имущество</c:v>
                </c:pt>
              </c:strCache>
            </c:strRef>
          </c:tx>
          <c:spPr>
            <a:solidFill>
              <a:schemeClr val="accent2"/>
            </a:solidFill>
            <a:ln w="1554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4450479787423924E-3"/>
                  <c:y val="-7.887174480548429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6,3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AE4-4585-93C6-9EB88CD2F82D}"/>
                </c:ext>
              </c:extLst>
            </c:dLbl>
            <c:dLbl>
              <c:idx val="1"/>
              <c:layout>
                <c:manualLayout>
                  <c:x val="-1.6784717796626927E-3"/>
                  <c:y val="-1.7120572192626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AE4-4585-93C6-9EB88CD2F82D}"/>
                </c:ext>
              </c:extLst>
            </c:dLbl>
            <c:dLbl>
              <c:idx val="2"/>
              <c:layout>
                <c:manualLayout>
                  <c:x val="-3.6962305231721892E-3"/>
                  <c:y val="-1.1588386357365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AE4-4585-93C6-9EB88CD2F82D}"/>
                </c:ext>
              </c:extLst>
            </c:dLbl>
            <c:spPr>
              <a:noFill/>
              <a:ln w="3109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FFFFFF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2023 год</c:v>
                </c:pt>
                <c:pt idx="1">
                  <c:v>2022 год</c:v>
                </c:pt>
                <c:pt idx="2">
                  <c:v>2021 год</c:v>
                </c:pt>
              </c:strCache>
            </c:strRef>
          </c:cat>
          <c:val>
            <c:numRef>
              <c:f>Sheet1!$B$4:$D$4</c:f>
              <c:numCache>
                <c:formatCode>0.0</c:formatCode>
                <c:ptCount val="3"/>
                <c:pt idx="0">
                  <c:v>6.3</c:v>
                </c:pt>
                <c:pt idx="1">
                  <c:v>6.3</c:v>
                </c:pt>
                <c:pt idx="2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633-40DE-B866-86A6354DE21A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rgbClr val="CCFFCC"/>
            </a:solidFill>
            <a:ln w="1554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3516372803492813E-3"/>
                  <c:y val="-8.29900044349864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AE4-4585-93C6-9EB88CD2F82D}"/>
                </c:ext>
              </c:extLst>
            </c:dLbl>
            <c:dLbl>
              <c:idx val="1"/>
              <c:layout>
                <c:manualLayout>
                  <c:x val="5.4820748980876424E-3"/>
                  <c:y val="-7.79757705124039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AE4-4585-93C6-9EB88CD2F82D}"/>
                </c:ext>
              </c:extLst>
            </c:dLbl>
            <c:dLbl>
              <c:idx val="2"/>
              <c:layout>
                <c:manualLayout>
                  <c:x val="8.6816215283906008E-3"/>
                  <c:y val="-1.4136790271637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AE4-4585-93C6-9EB88CD2F82D}"/>
                </c:ext>
              </c:extLst>
            </c:dLbl>
            <c:spPr>
              <a:noFill/>
              <a:ln w="31090">
                <a:noFill/>
              </a:ln>
            </c:spPr>
            <c:txPr>
              <a:bodyPr/>
              <a:lstStyle/>
              <a:p>
                <a:pPr algn="just">
                  <a:defRPr sz="1800" b="1" i="0" u="none" strike="noStrike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2023 год</c:v>
                </c:pt>
                <c:pt idx="1">
                  <c:v>2022 год</c:v>
                </c:pt>
                <c:pt idx="2">
                  <c:v>2021 год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15.8</c:v>
                </c:pt>
                <c:pt idx="1">
                  <c:v>15.1</c:v>
                </c:pt>
                <c:pt idx="2">
                  <c:v>14.4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633-40DE-B866-86A6354DE21A}"/>
            </c:ext>
          </c:extLst>
        </c:ser>
        <c:ser>
          <c:idx val="3"/>
          <c:order val="4"/>
          <c:tx>
            <c:strRef>
              <c:f>Sheet1!$A$6</c:f>
              <c:strCache>
                <c:ptCount val="1"/>
                <c:pt idx="0">
                  <c:v>доход от использования имущества</c:v>
                </c:pt>
              </c:strCache>
            </c:strRef>
          </c:tx>
          <c:spPr>
            <a:solidFill>
              <a:schemeClr val="folHlink"/>
            </a:solidFill>
            <a:ln w="1554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2023 год</c:v>
                </c:pt>
                <c:pt idx="1">
                  <c:v>2022 год</c:v>
                </c:pt>
                <c:pt idx="2">
                  <c:v>2021 год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7.2</c:v>
                </c:pt>
                <c:pt idx="1">
                  <c:v>7.4</c:v>
                </c:pt>
                <c:pt idx="2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633-40DE-B866-86A6354DE21A}"/>
            </c:ext>
          </c:extLst>
        </c:ser>
        <c:ser>
          <c:idx val="4"/>
          <c:order val="5"/>
          <c:tx>
            <c:strRef>
              <c:f>Sheet1!$A$7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rgbClr val="0066CC"/>
            </a:solidFill>
            <a:ln w="1554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0808720845871981E-2"/>
                  <c:y val="-7.2168716263515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AE4-4585-93C6-9EB88CD2F82D}"/>
                </c:ext>
              </c:extLst>
            </c:dLbl>
            <c:dLbl>
              <c:idx val="1"/>
              <c:layout>
                <c:manualLayout>
                  <c:x val="1.0015522984196019E-2"/>
                  <c:y val="-7.0234147977234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AE4-4585-93C6-9EB88CD2F82D}"/>
                </c:ext>
              </c:extLst>
            </c:dLbl>
            <c:dLbl>
              <c:idx val="2"/>
              <c:layout>
                <c:manualLayout>
                  <c:x val="1.0273243845747779E-2"/>
                  <c:y val="-8.11913819800056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AE4-4585-93C6-9EB88CD2F82D}"/>
                </c:ext>
              </c:extLst>
            </c:dLbl>
            <c:spPr>
              <a:noFill/>
              <a:ln w="3109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2023 год</c:v>
                </c:pt>
                <c:pt idx="1">
                  <c:v>2022 год</c:v>
                </c:pt>
                <c:pt idx="2">
                  <c:v>2021 год</c:v>
                </c:pt>
              </c:strCache>
            </c:strRef>
          </c:cat>
          <c:val>
            <c:numRef>
              <c:f>Sheet1!$B$7:$D$7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633-40DE-B866-86A6354DE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117588352"/>
        <c:axId val="117589888"/>
        <c:axId val="0"/>
      </c:bar3DChart>
      <c:catAx>
        <c:axId val="1175883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3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ru-RU"/>
          </a:p>
        </c:txPr>
        <c:crossAx val="117589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758988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one"/>
        <c:spPr>
          <a:ln w="11659">
            <a:noFill/>
          </a:ln>
        </c:spPr>
        <c:crossAx val="117588352"/>
        <c:crosses val="autoZero"/>
        <c:crossBetween val="between"/>
      </c:valAx>
      <c:spPr>
        <a:noFill/>
        <a:ln w="31090">
          <a:noFill/>
        </a:ln>
      </c:spPr>
    </c:plotArea>
    <c:legend>
      <c:legendPos val="b"/>
      <c:layout>
        <c:manualLayout>
          <c:xMode val="edge"/>
          <c:yMode val="edge"/>
          <c:x val="1.8813585673626381E-2"/>
          <c:y val="0.65678523675108758"/>
          <c:w val="0.81034482758620763"/>
          <c:h val="0.34063745019920316"/>
        </c:manualLayout>
      </c:layout>
      <c:overlay val="0"/>
      <c:spPr>
        <a:noFill/>
        <a:ln w="31090">
          <a:noFill/>
        </a:ln>
      </c:spPr>
      <c:txPr>
        <a:bodyPr/>
        <a:lstStyle/>
        <a:p>
          <a:pPr>
            <a:defRPr sz="1800" b="0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4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8495759888498162E-2"/>
          <c:y val="0.16372666585788453"/>
          <c:w val="0.76344594359432738"/>
          <c:h val="0.4054222715922289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Доп. норматив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76000"/>
                    <a:shade val="51000"/>
                    <a:satMod val="130000"/>
                  </a:schemeClr>
                </a:gs>
                <a:gs pos="80000">
                  <a:schemeClr val="accent2">
                    <a:shade val="76000"/>
                    <a:shade val="93000"/>
                    <a:satMod val="130000"/>
                  </a:schemeClr>
                </a:gs>
                <a:gs pos="100000">
                  <a:schemeClr val="accent2">
                    <a:shade val="76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3407942062797679E-2"/>
                  <c:y val="2.17739786956377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E38-47AB-AF91-6268709B8D18}"/>
                </c:ext>
              </c:extLst>
            </c:dLbl>
            <c:dLbl>
              <c:idx val="1"/>
              <c:layout>
                <c:manualLayout>
                  <c:x val="8.500206592947787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E38-47AB-AF91-6268709B8D18}"/>
                </c:ext>
              </c:extLst>
            </c:dLbl>
            <c:dLbl>
              <c:idx val="2"/>
              <c:layout>
                <c:manualLayout>
                  <c:x val="1.275030988942146E-2"/>
                  <c:y val="-2.17739867038085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E38-47AB-AF91-6268709B8D18}"/>
                </c:ext>
              </c:extLst>
            </c:dLbl>
            <c:dLbl>
              <c:idx val="3"/>
              <c:layout>
                <c:manualLayout>
                  <c:x val="1.133360879059696E-2"/>
                  <c:y val="4.35479734076187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E38-47AB-AF91-6268709B8D1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2020г.</c:v>
                </c:pt>
                <c:pt idx="1">
                  <c:v>Прогноз 2021г.</c:v>
                </c:pt>
                <c:pt idx="2">
                  <c:v>Прогноз 2022г.</c:v>
                </c:pt>
                <c:pt idx="3">
                  <c:v>Прогноз 2023г.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189.1</c:v>
                </c:pt>
                <c:pt idx="1">
                  <c:v>189.4</c:v>
                </c:pt>
                <c:pt idx="2">
                  <c:v>189.7</c:v>
                </c:pt>
                <c:pt idx="3">
                  <c:v>186.6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38-47AB-AF91-6268709B8D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Гарантированный норматив</c:v>
                </c:pt>
              </c:strCache>
            </c:strRef>
          </c:tx>
          <c:spPr>
            <a:solidFill>
              <a:schemeClr val="accent5">
                <a:lumMod val="9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9.5374015748031574E-3"/>
                  <c:y val="1.0621174012712795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FA8-4F12-94CD-182E7D312282}"/>
                </c:ext>
              </c:extLst>
            </c:dLbl>
            <c:dLbl>
              <c:idx val="1"/>
              <c:layout>
                <c:manualLayout>
                  <c:x val="1.1333608790596857E-2"/>
                  <c:y val="0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FA8-4F12-94CD-182E7D312282}"/>
                </c:ext>
              </c:extLst>
            </c:dLbl>
            <c:dLbl>
              <c:idx val="2"/>
              <c:layout>
                <c:manualLayout>
                  <c:x val="1.1333608790596857E-2"/>
                  <c:y val="6.5321960111428519E-3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FA8-4F12-94CD-182E7D312282}"/>
                </c:ext>
              </c:extLst>
            </c:dLbl>
            <c:dLbl>
              <c:idx val="3"/>
              <c:layout>
                <c:manualLayout>
                  <c:x val="1.1586589870710616E-2"/>
                  <c:y val="7.9121454729360573E-3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FA8-4F12-94CD-182E7D312282}"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2020г.</c:v>
                </c:pt>
                <c:pt idx="1">
                  <c:v>Прогноз 2021г.</c:v>
                </c:pt>
                <c:pt idx="2">
                  <c:v>Прогноз 2022г.</c:v>
                </c:pt>
                <c:pt idx="3">
                  <c:v>Прогноз 2023г.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360.5</c:v>
                </c:pt>
                <c:pt idx="1">
                  <c:v>366.6</c:v>
                </c:pt>
                <c:pt idx="2">
                  <c:v>373.1</c:v>
                </c:pt>
                <c:pt idx="3">
                  <c:v>386.5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E38-47AB-AF91-6268709B8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659136"/>
        <c:axId val="117660672"/>
        <c:axId val="0"/>
      </c:bar3DChart>
      <c:catAx>
        <c:axId val="11765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7660672"/>
        <c:crosses val="autoZero"/>
        <c:auto val="1"/>
        <c:lblAlgn val="ctr"/>
        <c:lblOffset val="100"/>
        <c:noMultiLvlLbl val="0"/>
      </c:catAx>
      <c:valAx>
        <c:axId val="117660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7659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591165338065374E-2"/>
          <c:y val="7.0509603323420322E-2"/>
          <c:w val="0.88769275911037393"/>
          <c:h val="0.6417849325516056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dLbl>
              <c:idx val="0"/>
              <c:layout>
                <c:manualLayout>
                  <c:x val="7.9354494165114892E-3"/>
                  <c:y val="-0.349580233973392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019-4B13-A100-CC59D50217AD}"/>
                </c:ext>
              </c:extLst>
            </c:dLbl>
            <c:dLbl>
              <c:idx val="1"/>
              <c:layout>
                <c:manualLayout>
                  <c:x val="1.1090901890989021E-2"/>
                  <c:y val="-0.197812331594115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019-4B13-A100-CC59D50217AD}"/>
                </c:ext>
              </c:extLst>
            </c:dLbl>
            <c:dLbl>
              <c:idx val="2"/>
              <c:layout>
                <c:manualLayout>
                  <c:x val="8.6703787587957739E-3"/>
                  <c:y val="-0.243991633729019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019-4B13-A100-CC59D50217AD}"/>
                </c:ext>
              </c:extLst>
            </c:dLbl>
            <c:dLbl>
              <c:idx val="3"/>
              <c:layout>
                <c:manualLayout>
                  <c:x val="3.0339038236675614E-3"/>
                  <c:y val="-0.3527549350149669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019-4B13-A100-CC59D50217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2020г.</c:v>
                </c:pt>
                <c:pt idx="1">
                  <c:v>Прогноз 2021г.</c:v>
                </c:pt>
                <c:pt idx="2">
                  <c:v>Прогноз 2022г.</c:v>
                </c:pt>
                <c:pt idx="3">
                  <c:v>Прогноз 2023г.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134.69999999999999</c:v>
                </c:pt>
                <c:pt idx="1">
                  <c:v>120.5</c:v>
                </c:pt>
                <c:pt idx="2">
                  <c:v>127.1</c:v>
                </c:pt>
                <c:pt idx="3">
                  <c:v>136.5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19-4B13-A100-CC59D5021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911360"/>
        <c:axId val="100917248"/>
        <c:axId val="0"/>
      </c:bar3DChart>
      <c:catAx>
        <c:axId val="100911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0917248"/>
        <c:crosses val="autoZero"/>
        <c:auto val="1"/>
        <c:lblAlgn val="ctr"/>
        <c:lblOffset val="100"/>
        <c:noMultiLvlLbl val="0"/>
      </c:catAx>
      <c:valAx>
        <c:axId val="1009172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0911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3969844934721224E-2"/>
                  <c:y val="4.01807781410611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69,9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5BF-49B9-8BAA-9BE7D0584BD7}"/>
                </c:ext>
              </c:extLst>
            </c:dLbl>
            <c:dLbl>
              <c:idx val="1"/>
              <c:layout>
                <c:manualLayout>
                  <c:x val="2.0954767402081836E-2"/>
                  <c:y val="2.363575184768303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58,9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772-4027-A4FD-7EB6C23D8122}"/>
                </c:ext>
              </c:extLst>
            </c:dLbl>
            <c:dLbl>
              <c:idx val="2"/>
              <c:layout>
                <c:manualLayout>
                  <c:x val="2.0954767402081836E-2"/>
                  <c:y val="-1.418145110860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3D2-4069-A3D1-84D9B72ADEFF}"/>
                </c:ext>
              </c:extLst>
            </c:dLbl>
            <c:dLbl>
              <c:idx val="3"/>
              <c:layout>
                <c:manualLayout>
                  <c:x val="1.3969844934721224E-2"/>
                  <c:y val="4.72715036953660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3D2-4069-A3D1-84D9B72ADEF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2020г.</c:v>
                </c:pt>
                <c:pt idx="1">
                  <c:v>Прогноз 2021г.</c:v>
                </c:pt>
                <c:pt idx="2">
                  <c:v>Прогноз 2022г.</c:v>
                </c:pt>
                <c:pt idx="3">
                  <c:v>Прогноз 2023г.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69.900000000000006</c:v>
                </c:pt>
                <c:pt idx="1">
                  <c:v>58.9</c:v>
                </c:pt>
                <c:pt idx="2">
                  <c:v>53.5</c:v>
                </c:pt>
                <c:pt idx="3">
                  <c:v>54.8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D2-4069-A3D1-84D9B72ADE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789440"/>
        <c:axId val="117790976"/>
        <c:axId val="0"/>
      </c:bar3DChart>
      <c:catAx>
        <c:axId val="117789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17790976"/>
        <c:crosses val="autoZero"/>
        <c:auto val="1"/>
        <c:lblAlgn val="ctr"/>
        <c:lblOffset val="100"/>
        <c:noMultiLvlLbl val="0"/>
      </c:catAx>
      <c:valAx>
        <c:axId val="1177909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17789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751484528930286E-2"/>
          <c:y val="3.6280879086193651E-2"/>
          <c:w val="0.90045196225362711"/>
          <c:h val="0.364046783155564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0424578674931864E-2"/>
                  <c:y val="0.1441779001625841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62,0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E2F-46A2-B902-427A3D968F22}"/>
                </c:ext>
              </c:extLst>
            </c:dLbl>
            <c:dLbl>
              <c:idx val="1"/>
              <c:layout>
                <c:manualLayout>
                  <c:x val="9.8474035764734048E-3"/>
                  <c:y val="0.1914495899662332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E2F-46A2-B902-427A3D968F22}"/>
                </c:ext>
              </c:extLst>
            </c:dLbl>
            <c:dLbl>
              <c:idx val="2"/>
              <c:layout>
                <c:manualLayout>
                  <c:x val="1.8845836857129261E-2"/>
                  <c:y val="0.1890860147814653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76,3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E2F-46A2-B902-427A3D968F22}"/>
                </c:ext>
              </c:extLst>
            </c:dLbl>
            <c:dLbl>
              <c:idx val="3"/>
              <c:layout>
                <c:manualLayout>
                  <c:x val="1.650284322150148E-2"/>
                  <c:y val="0.189085828673181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E2F-46A2-B902-427A3D968F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2020г.</c:v>
                </c:pt>
                <c:pt idx="1">
                  <c:v>Прогноз 2021г.</c:v>
                </c:pt>
                <c:pt idx="2">
                  <c:v>Прогноз 2022г.</c:v>
                </c:pt>
                <c:pt idx="3">
                  <c:v>Прогноз 2023г.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62</c:v>
                </c:pt>
                <c:pt idx="1">
                  <c:v>77</c:v>
                </c:pt>
                <c:pt idx="2">
                  <c:v>76.3</c:v>
                </c:pt>
                <c:pt idx="3">
                  <c:v>76.2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2F-46A2-B902-427A3D968F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6111872"/>
        <c:axId val="146224640"/>
        <c:axId val="0"/>
      </c:bar3DChart>
      <c:catAx>
        <c:axId val="146111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6224640"/>
        <c:crosses val="autoZero"/>
        <c:auto val="1"/>
        <c:lblAlgn val="ctr"/>
        <c:lblOffset val="100"/>
        <c:noMultiLvlLbl val="0"/>
      </c:catAx>
      <c:valAx>
        <c:axId val="1462246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6111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95522388060037"/>
          <c:y val="7.6086956521739135E-2"/>
          <c:w val="0.58395522388059762"/>
          <c:h val="0.85054347826086962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00FF"/>
            </a:solidFill>
            <a:ln w="5271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00FFFF"/>
              </a:solidFill>
              <a:ln w="527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E3FF-4D0F-8BF7-69D2F8258725}"/>
              </c:ext>
            </c:extLst>
          </c:dPt>
          <c:cat>
            <c:strRef>
              <c:f>Sheet1!$B$1:$C$1</c:f>
              <c:strCache>
                <c:ptCount val="2"/>
                <c:pt idx="0">
                  <c:v>1 кв</c:v>
                </c:pt>
                <c:pt idx="1">
                  <c:v>2 кв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3153.8</c:v>
                </c:pt>
                <c:pt idx="1">
                  <c:v>880.7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FF-4D0F-8BF7-69D2F82587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1054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72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95CD08-1043-49F8-A471-FC5E6130DBB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3825B357-A997-41F7-90D6-C98F38D6B040}">
      <dgm:prSet phldrT="[Текст]" phldr="1"/>
      <dgm:spPr/>
      <dgm:t>
        <a:bodyPr/>
        <a:lstStyle/>
        <a:p>
          <a:endParaRPr lang="ru-RU"/>
        </a:p>
      </dgm:t>
    </dgm:pt>
    <dgm:pt modelId="{A40D11A0-7C57-4F8F-B8CB-2BB649FC675F}" type="parTrans" cxnId="{282B0296-27E3-492D-8E11-F833CE0E88B6}">
      <dgm:prSet/>
      <dgm:spPr/>
      <dgm:t>
        <a:bodyPr/>
        <a:lstStyle/>
        <a:p>
          <a:endParaRPr lang="ru-RU"/>
        </a:p>
      </dgm:t>
    </dgm:pt>
    <dgm:pt modelId="{63CB0F3D-241A-462B-AFF0-840E2C209ECE}" type="sibTrans" cxnId="{282B0296-27E3-492D-8E11-F833CE0E88B6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C:\Users\user\Desktop\Slalom.jpg"/>
        </a:ext>
      </dgm:extLst>
    </dgm:pt>
    <dgm:pt modelId="{8F8350AA-F5F4-4BA0-9964-CBABCF0043B4}" type="pres">
      <dgm:prSet presAssocID="{CD95CD08-1043-49F8-A471-FC5E6130DBB2}" presName="Name0" presStyleCnt="0">
        <dgm:presLayoutVars>
          <dgm:chMax val="7"/>
          <dgm:chPref val="7"/>
          <dgm:dir/>
        </dgm:presLayoutVars>
      </dgm:prSet>
      <dgm:spPr/>
    </dgm:pt>
    <dgm:pt modelId="{B5D178B9-3A55-4FCB-9C3C-EBA698447CB7}" type="pres">
      <dgm:prSet presAssocID="{CD95CD08-1043-49F8-A471-FC5E6130DBB2}" presName="Name1" presStyleCnt="0"/>
      <dgm:spPr/>
    </dgm:pt>
    <dgm:pt modelId="{0B3DC69F-C056-414B-8EF8-6479D488D6CA}" type="pres">
      <dgm:prSet presAssocID="{63CB0F3D-241A-462B-AFF0-840E2C209ECE}" presName="picture_1" presStyleCnt="0"/>
      <dgm:spPr/>
    </dgm:pt>
    <dgm:pt modelId="{E6D7CFDE-D1C8-4612-91AD-6E3FCCB501E5}" type="pres">
      <dgm:prSet presAssocID="{63CB0F3D-241A-462B-AFF0-840E2C209ECE}" presName="pictureRepeatNode" presStyleLbl="alignImgPlace1" presStyleIdx="0" presStyleCnt="1" custScaleX="134292" custScaleY="123293" custLinFactNeighborX="23763" custLinFactNeighborY="-4053"/>
      <dgm:spPr/>
      <dgm:t>
        <a:bodyPr/>
        <a:lstStyle/>
        <a:p>
          <a:endParaRPr lang="ru-RU"/>
        </a:p>
      </dgm:t>
    </dgm:pt>
    <dgm:pt modelId="{31075FB3-033C-4436-A0EB-1E3CF14D94CE}" type="pres">
      <dgm:prSet presAssocID="{3825B357-A997-41F7-90D6-C98F38D6B040}" presName="text_1" presStyleLbl="node1" presStyleIdx="0" presStyleCnt="0" custScaleX="38115" custScaleY="6124" custLinFactNeighborX="57010" custLinFactNeighborY="91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398DFC-A37D-4717-AF38-C2E80F652529}" type="presOf" srcId="{3825B357-A997-41F7-90D6-C98F38D6B040}" destId="{31075FB3-033C-4436-A0EB-1E3CF14D94CE}" srcOrd="0" destOrd="0" presId="urn:microsoft.com/office/officeart/2008/layout/CircularPictureCallout"/>
    <dgm:cxn modelId="{BFD5C3A6-89A6-4286-BE36-967CDEE3E432}" type="presOf" srcId="{CD95CD08-1043-49F8-A471-FC5E6130DBB2}" destId="{8F8350AA-F5F4-4BA0-9964-CBABCF0043B4}" srcOrd="0" destOrd="0" presId="urn:microsoft.com/office/officeart/2008/layout/CircularPictureCallout"/>
    <dgm:cxn modelId="{282B0296-27E3-492D-8E11-F833CE0E88B6}" srcId="{CD95CD08-1043-49F8-A471-FC5E6130DBB2}" destId="{3825B357-A997-41F7-90D6-C98F38D6B040}" srcOrd="0" destOrd="0" parTransId="{A40D11A0-7C57-4F8F-B8CB-2BB649FC675F}" sibTransId="{63CB0F3D-241A-462B-AFF0-840E2C209ECE}"/>
    <dgm:cxn modelId="{134BE19B-86D6-4DF3-B49E-F57C0AB68603}" type="presOf" srcId="{63CB0F3D-241A-462B-AFF0-840E2C209ECE}" destId="{E6D7CFDE-D1C8-4612-91AD-6E3FCCB501E5}" srcOrd="0" destOrd="0" presId="urn:microsoft.com/office/officeart/2008/layout/CircularPictureCallout"/>
    <dgm:cxn modelId="{7F291A3E-944A-4BAF-80E1-F49BF6B7DC24}" type="presParOf" srcId="{8F8350AA-F5F4-4BA0-9964-CBABCF0043B4}" destId="{B5D178B9-3A55-4FCB-9C3C-EBA698447CB7}" srcOrd="0" destOrd="0" presId="urn:microsoft.com/office/officeart/2008/layout/CircularPictureCallout"/>
    <dgm:cxn modelId="{1D2E951C-D632-4776-AB8A-295A27A6F971}" type="presParOf" srcId="{B5D178B9-3A55-4FCB-9C3C-EBA698447CB7}" destId="{0B3DC69F-C056-414B-8EF8-6479D488D6CA}" srcOrd="0" destOrd="0" presId="urn:microsoft.com/office/officeart/2008/layout/CircularPictureCallout"/>
    <dgm:cxn modelId="{87330715-2D89-425C-9E58-45F73DE5D0BD}" type="presParOf" srcId="{0B3DC69F-C056-414B-8EF8-6479D488D6CA}" destId="{E6D7CFDE-D1C8-4612-91AD-6E3FCCB501E5}" srcOrd="0" destOrd="0" presId="urn:microsoft.com/office/officeart/2008/layout/CircularPictureCallout"/>
    <dgm:cxn modelId="{92B2FEB3-59E7-46C8-A0FC-C5AE4119B61E}" type="presParOf" srcId="{B5D178B9-3A55-4FCB-9C3C-EBA698447CB7}" destId="{31075FB3-033C-4436-A0EB-1E3CF14D94CE}" srcOrd="1" destOrd="0" presId="urn:microsoft.com/office/officeart/2008/layout/CircularPictureCallou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95CD08-1043-49F8-A471-FC5E6130DBB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3825B357-A997-41F7-90D6-C98F38D6B040}">
      <dgm:prSet phldrT="[Текст]" phldr="1"/>
      <dgm:spPr/>
      <dgm:t>
        <a:bodyPr/>
        <a:lstStyle/>
        <a:p>
          <a:endParaRPr lang="ru-RU"/>
        </a:p>
      </dgm:t>
    </dgm:pt>
    <dgm:pt modelId="{A40D11A0-7C57-4F8F-B8CB-2BB649FC675F}" type="parTrans" cxnId="{282B0296-27E3-492D-8E11-F833CE0E88B6}">
      <dgm:prSet/>
      <dgm:spPr/>
      <dgm:t>
        <a:bodyPr/>
        <a:lstStyle/>
        <a:p>
          <a:endParaRPr lang="ru-RU"/>
        </a:p>
      </dgm:t>
    </dgm:pt>
    <dgm:pt modelId="{63CB0F3D-241A-462B-AFF0-840E2C209ECE}" type="sibTrans" cxnId="{282B0296-27E3-492D-8E11-F833CE0E88B6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C:\Users\user\Desktop\Slalom.jpg"/>
        </a:ext>
      </dgm:extLst>
    </dgm:pt>
    <dgm:pt modelId="{8F8350AA-F5F4-4BA0-9964-CBABCF0043B4}" type="pres">
      <dgm:prSet presAssocID="{CD95CD08-1043-49F8-A471-FC5E6130DBB2}" presName="Name0" presStyleCnt="0">
        <dgm:presLayoutVars>
          <dgm:chMax val="7"/>
          <dgm:chPref val="7"/>
          <dgm:dir/>
        </dgm:presLayoutVars>
      </dgm:prSet>
      <dgm:spPr/>
    </dgm:pt>
    <dgm:pt modelId="{B5D178B9-3A55-4FCB-9C3C-EBA698447CB7}" type="pres">
      <dgm:prSet presAssocID="{CD95CD08-1043-49F8-A471-FC5E6130DBB2}" presName="Name1" presStyleCnt="0"/>
      <dgm:spPr/>
    </dgm:pt>
    <dgm:pt modelId="{0B3DC69F-C056-414B-8EF8-6479D488D6CA}" type="pres">
      <dgm:prSet presAssocID="{63CB0F3D-241A-462B-AFF0-840E2C209ECE}" presName="picture_1" presStyleCnt="0"/>
      <dgm:spPr/>
    </dgm:pt>
    <dgm:pt modelId="{E6D7CFDE-D1C8-4612-91AD-6E3FCCB501E5}" type="pres">
      <dgm:prSet presAssocID="{63CB0F3D-241A-462B-AFF0-840E2C209ECE}" presName="pictureRepeatNode" presStyleLbl="alignImgPlace1" presStyleIdx="0" presStyleCnt="1" custScaleX="193811" custScaleY="171846" custLinFactNeighborX="6112" custLinFactNeighborY="13679"/>
      <dgm:spPr/>
      <dgm:t>
        <a:bodyPr/>
        <a:lstStyle/>
        <a:p>
          <a:endParaRPr lang="ru-RU"/>
        </a:p>
      </dgm:t>
    </dgm:pt>
    <dgm:pt modelId="{31075FB3-033C-4436-A0EB-1E3CF14D94CE}" type="pres">
      <dgm:prSet presAssocID="{3825B357-A997-41F7-90D6-C98F38D6B040}" presName="text_1" presStyleLbl="node1" presStyleIdx="0" presStyleCnt="0" custScaleX="38115" custScaleY="6124" custLinFactNeighborX="57010" custLinFactNeighborY="91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7DE41C-6AF3-4FA1-AF64-2B041CD9B46A}" type="presOf" srcId="{3825B357-A997-41F7-90D6-C98F38D6B040}" destId="{31075FB3-033C-4436-A0EB-1E3CF14D94CE}" srcOrd="0" destOrd="0" presId="urn:microsoft.com/office/officeart/2008/layout/CircularPictureCallout"/>
    <dgm:cxn modelId="{66815C5F-A999-4A3E-A5BC-8C60326780BB}" type="presOf" srcId="{63CB0F3D-241A-462B-AFF0-840E2C209ECE}" destId="{E6D7CFDE-D1C8-4612-91AD-6E3FCCB501E5}" srcOrd="0" destOrd="0" presId="urn:microsoft.com/office/officeart/2008/layout/CircularPictureCallout"/>
    <dgm:cxn modelId="{F78E3F1A-99E0-4751-94B4-AE4DB7B23F86}" type="presOf" srcId="{CD95CD08-1043-49F8-A471-FC5E6130DBB2}" destId="{8F8350AA-F5F4-4BA0-9964-CBABCF0043B4}" srcOrd="0" destOrd="0" presId="urn:microsoft.com/office/officeart/2008/layout/CircularPictureCallout"/>
    <dgm:cxn modelId="{282B0296-27E3-492D-8E11-F833CE0E88B6}" srcId="{CD95CD08-1043-49F8-A471-FC5E6130DBB2}" destId="{3825B357-A997-41F7-90D6-C98F38D6B040}" srcOrd="0" destOrd="0" parTransId="{A40D11A0-7C57-4F8F-B8CB-2BB649FC675F}" sibTransId="{63CB0F3D-241A-462B-AFF0-840E2C209ECE}"/>
    <dgm:cxn modelId="{6B9AA50B-AE0E-4A5A-A609-9A23FD8853CF}" type="presParOf" srcId="{8F8350AA-F5F4-4BA0-9964-CBABCF0043B4}" destId="{B5D178B9-3A55-4FCB-9C3C-EBA698447CB7}" srcOrd="0" destOrd="0" presId="urn:microsoft.com/office/officeart/2008/layout/CircularPictureCallout"/>
    <dgm:cxn modelId="{B1440A1F-E6A0-4D9A-BC17-0BDA3B5381D8}" type="presParOf" srcId="{B5D178B9-3A55-4FCB-9C3C-EBA698447CB7}" destId="{0B3DC69F-C056-414B-8EF8-6479D488D6CA}" srcOrd="0" destOrd="0" presId="urn:microsoft.com/office/officeart/2008/layout/CircularPictureCallout"/>
    <dgm:cxn modelId="{3F0141E7-20C9-4062-903C-ADF4B250F203}" type="presParOf" srcId="{0B3DC69F-C056-414B-8EF8-6479D488D6CA}" destId="{E6D7CFDE-D1C8-4612-91AD-6E3FCCB501E5}" srcOrd="0" destOrd="0" presId="urn:microsoft.com/office/officeart/2008/layout/CircularPictureCallout"/>
    <dgm:cxn modelId="{27595367-8BA1-4327-A486-DF72005D97BE}" type="presParOf" srcId="{B5D178B9-3A55-4FCB-9C3C-EBA698447CB7}" destId="{31075FB3-033C-4436-A0EB-1E3CF14D94CE}" srcOrd="1" destOrd="0" presId="urn:microsoft.com/office/officeart/2008/layout/CircularPictureCallou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95CD08-1043-49F8-A471-FC5E6130DBB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3825B357-A997-41F7-90D6-C98F38D6B040}">
      <dgm:prSet phldrT="[Текст]" phldr="1"/>
      <dgm:spPr/>
      <dgm:t>
        <a:bodyPr/>
        <a:lstStyle/>
        <a:p>
          <a:endParaRPr lang="ru-RU"/>
        </a:p>
      </dgm:t>
    </dgm:pt>
    <dgm:pt modelId="{A40D11A0-7C57-4F8F-B8CB-2BB649FC675F}" type="parTrans" cxnId="{282B0296-27E3-492D-8E11-F833CE0E88B6}">
      <dgm:prSet/>
      <dgm:spPr/>
      <dgm:t>
        <a:bodyPr/>
        <a:lstStyle/>
        <a:p>
          <a:endParaRPr lang="ru-RU"/>
        </a:p>
      </dgm:t>
    </dgm:pt>
    <dgm:pt modelId="{63CB0F3D-241A-462B-AFF0-840E2C209ECE}" type="sibTrans" cxnId="{282B0296-27E3-492D-8E11-F833CE0E88B6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C:\Users\user\Desktop\Slalom.jpg"/>
        </a:ext>
      </dgm:extLst>
    </dgm:pt>
    <dgm:pt modelId="{8F8350AA-F5F4-4BA0-9964-CBABCF0043B4}" type="pres">
      <dgm:prSet presAssocID="{CD95CD08-1043-49F8-A471-FC5E6130DBB2}" presName="Name0" presStyleCnt="0">
        <dgm:presLayoutVars>
          <dgm:chMax val="7"/>
          <dgm:chPref val="7"/>
          <dgm:dir/>
        </dgm:presLayoutVars>
      </dgm:prSet>
      <dgm:spPr/>
    </dgm:pt>
    <dgm:pt modelId="{B5D178B9-3A55-4FCB-9C3C-EBA698447CB7}" type="pres">
      <dgm:prSet presAssocID="{CD95CD08-1043-49F8-A471-FC5E6130DBB2}" presName="Name1" presStyleCnt="0"/>
      <dgm:spPr/>
    </dgm:pt>
    <dgm:pt modelId="{0B3DC69F-C056-414B-8EF8-6479D488D6CA}" type="pres">
      <dgm:prSet presAssocID="{63CB0F3D-241A-462B-AFF0-840E2C209ECE}" presName="picture_1" presStyleCnt="0"/>
      <dgm:spPr/>
    </dgm:pt>
    <dgm:pt modelId="{E6D7CFDE-D1C8-4612-91AD-6E3FCCB501E5}" type="pres">
      <dgm:prSet presAssocID="{63CB0F3D-241A-462B-AFF0-840E2C209ECE}" presName="pictureRepeatNode" presStyleLbl="alignImgPlace1" presStyleIdx="0" presStyleCnt="1" custScaleX="198467" custScaleY="177598" custLinFactX="42130" custLinFactY="51350" custLinFactNeighborX="100000" custLinFactNeighborY="100000"/>
      <dgm:spPr/>
      <dgm:t>
        <a:bodyPr/>
        <a:lstStyle/>
        <a:p>
          <a:endParaRPr lang="ru-RU"/>
        </a:p>
      </dgm:t>
    </dgm:pt>
    <dgm:pt modelId="{31075FB3-033C-4436-A0EB-1E3CF14D94CE}" type="pres">
      <dgm:prSet presAssocID="{3825B357-A997-41F7-90D6-C98F38D6B040}" presName="text_1" presStyleLbl="node1" presStyleIdx="0" presStyleCnt="0" custScaleX="38115" custScaleY="6124" custLinFactNeighborX="57010" custLinFactNeighborY="91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6B462E-62A9-45F1-A6C8-AA2D85320994}" type="presOf" srcId="{CD95CD08-1043-49F8-A471-FC5E6130DBB2}" destId="{8F8350AA-F5F4-4BA0-9964-CBABCF0043B4}" srcOrd="0" destOrd="0" presId="urn:microsoft.com/office/officeart/2008/layout/CircularPictureCallout"/>
    <dgm:cxn modelId="{AE1909A4-B5E9-482A-B8B0-F6854CC88790}" type="presOf" srcId="{3825B357-A997-41F7-90D6-C98F38D6B040}" destId="{31075FB3-033C-4436-A0EB-1E3CF14D94CE}" srcOrd="0" destOrd="0" presId="urn:microsoft.com/office/officeart/2008/layout/CircularPictureCallout"/>
    <dgm:cxn modelId="{7D360407-F9F1-4654-99DA-569EAB635501}" type="presOf" srcId="{63CB0F3D-241A-462B-AFF0-840E2C209ECE}" destId="{E6D7CFDE-D1C8-4612-91AD-6E3FCCB501E5}" srcOrd="0" destOrd="0" presId="urn:microsoft.com/office/officeart/2008/layout/CircularPictureCallout"/>
    <dgm:cxn modelId="{282B0296-27E3-492D-8E11-F833CE0E88B6}" srcId="{CD95CD08-1043-49F8-A471-FC5E6130DBB2}" destId="{3825B357-A997-41F7-90D6-C98F38D6B040}" srcOrd="0" destOrd="0" parTransId="{A40D11A0-7C57-4F8F-B8CB-2BB649FC675F}" sibTransId="{63CB0F3D-241A-462B-AFF0-840E2C209ECE}"/>
    <dgm:cxn modelId="{012B2308-8225-4BFA-90CD-3870BC36D202}" type="presParOf" srcId="{8F8350AA-F5F4-4BA0-9964-CBABCF0043B4}" destId="{B5D178B9-3A55-4FCB-9C3C-EBA698447CB7}" srcOrd="0" destOrd="0" presId="urn:microsoft.com/office/officeart/2008/layout/CircularPictureCallout"/>
    <dgm:cxn modelId="{095B970D-3E22-4890-A53B-D67A17BA0977}" type="presParOf" srcId="{B5D178B9-3A55-4FCB-9C3C-EBA698447CB7}" destId="{0B3DC69F-C056-414B-8EF8-6479D488D6CA}" srcOrd="0" destOrd="0" presId="urn:microsoft.com/office/officeart/2008/layout/CircularPictureCallout"/>
    <dgm:cxn modelId="{660B0273-4798-413E-9E6D-07AD1448F845}" type="presParOf" srcId="{0B3DC69F-C056-414B-8EF8-6479D488D6CA}" destId="{E6D7CFDE-D1C8-4612-91AD-6E3FCCB501E5}" srcOrd="0" destOrd="0" presId="urn:microsoft.com/office/officeart/2008/layout/CircularPictureCallout"/>
    <dgm:cxn modelId="{EEA23A9F-54EE-4F3C-8ED6-435B54611AD7}" type="presParOf" srcId="{B5D178B9-3A55-4FCB-9C3C-EBA698447CB7}" destId="{31075FB3-033C-4436-A0EB-1E3CF14D94CE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95CD08-1043-49F8-A471-FC5E6130DBB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3825B357-A997-41F7-90D6-C98F38D6B040}">
      <dgm:prSet phldrT="[Текст]" phldr="1"/>
      <dgm:spPr/>
      <dgm:t>
        <a:bodyPr/>
        <a:lstStyle/>
        <a:p>
          <a:endParaRPr lang="ru-RU"/>
        </a:p>
      </dgm:t>
    </dgm:pt>
    <dgm:pt modelId="{A40D11A0-7C57-4F8F-B8CB-2BB649FC675F}" type="parTrans" cxnId="{282B0296-27E3-492D-8E11-F833CE0E88B6}">
      <dgm:prSet/>
      <dgm:spPr/>
      <dgm:t>
        <a:bodyPr/>
        <a:lstStyle/>
        <a:p>
          <a:endParaRPr lang="ru-RU"/>
        </a:p>
      </dgm:t>
    </dgm:pt>
    <dgm:pt modelId="{63CB0F3D-241A-462B-AFF0-840E2C209ECE}" type="sibTrans" cxnId="{282B0296-27E3-492D-8E11-F833CE0E88B6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C:\Users\user\Desktop\Slalom.jpg"/>
        </a:ext>
      </dgm:extLst>
    </dgm:pt>
    <dgm:pt modelId="{8F8350AA-F5F4-4BA0-9964-CBABCF0043B4}" type="pres">
      <dgm:prSet presAssocID="{CD95CD08-1043-49F8-A471-FC5E6130DBB2}" presName="Name0" presStyleCnt="0">
        <dgm:presLayoutVars>
          <dgm:chMax val="7"/>
          <dgm:chPref val="7"/>
          <dgm:dir/>
        </dgm:presLayoutVars>
      </dgm:prSet>
      <dgm:spPr/>
    </dgm:pt>
    <dgm:pt modelId="{B5D178B9-3A55-4FCB-9C3C-EBA698447CB7}" type="pres">
      <dgm:prSet presAssocID="{CD95CD08-1043-49F8-A471-FC5E6130DBB2}" presName="Name1" presStyleCnt="0"/>
      <dgm:spPr/>
    </dgm:pt>
    <dgm:pt modelId="{0B3DC69F-C056-414B-8EF8-6479D488D6CA}" type="pres">
      <dgm:prSet presAssocID="{63CB0F3D-241A-462B-AFF0-840E2C209ECE}" presName="picture_1" presStyleCnt="0"/>
      <dgm:spPr/>
    </dgm:pt>
    <dgm:pt modelId="{E6D7CFDE-D1C8-4612-91AD-6E3FCCB501E5}" type="pres">
      <dgm:prSet presAssocID="{63CB0F3D-241A-462B-AFF0-840E2C209ECE}" presName="pictureRepeatNode" presStyleLbl="alignImgPlace1" presStyleIdx="0" presStyleCnt="1" custScaleX="200000" custScaleY="188663" custLinFactNeighborX="-3098" custLinFactNeighborY="11474"/>
      <dgm:spPr/>
      <dgm:t>
        <a:bodyPr/>
        <a:lstStyle/>
        <a:p>
          <a:endParaRPr lang="ru-RU"/>
        </a:p>
      </dgm:t>
    </dgm:pt>
    <dgm:pt modelId="{31075FB3-033C-4436-A0EB-1E3CF14D94CE}" type="pres">
      <dgm:prSet presAssocID="{3825B357-A997-41F7-90D6-C98F38D6B040}" presName="text_1" presStyleLbl="node1" presStyleIdx="0" presStyleCnt="0" custScaleX="38115" custScaleY="6124" custLinFactNeighborX="57010" custLinFactNeighborY="91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066484-F384-4E77-A920-F1D7DE5DAA67}" type="presOf" srcId="{63CB0F3D-241A-462B-AFF0-840E2C209ECE}" destId="{E6D7CFDE-D1C8-4612-91AD-6E3FCCB501E5}" srcOrd="0" destOrd="0" presId="urn:microsoft.com/office/officeart/2008/layout/CircularPictureCallout"/>
    <dgm:cxn modelId="{282B0296-27E3-492D-8E11-F833CE0E88B6}" srcId="{CD95CD08-1043-49F8-A471-FC5E6130DBB2}" destId="{3825B357-A997-41F7-90D6-C98F38D6B040}" srcOrd="0" destOrd="0" parTransId="{A40D11A0-7C57-4F8F-B8CB-2BB649FC675F}" sibTransId="{63CB0F3D-241A-462B-AFF0-840E2C209ECE}"/>
    <dgm:cxn modelId="{4069BC0E-C4C5-4B56-8F8A-AF5CE11969BD}" type="presOf" srcId="{CD95CD08-1043-49F8-A471-FC5E6130DBB2}" destId="{8F8350AA-F5F4-4BA0-9964-CBABCF0043B4}" srcOrd="0" destOrd="0" presId="urn:microsoft.com/office/officeart/2008/layout/CircularPictureCallout"/>
    <dgm:cxn modelId="{011061B4-EE0A-4ABF-8D70-884C6ED432D6}" type="presOf" srcId="{3825B357-A997-41F7-90D6-C98F38D6B040}" destId="{31075FB3-033C-4436-A0EB-1E3CF14D94CE}" srcOrd="0" destOrd="0" presId="urn:microsoft.com/office/officeart/2008/layout/CircularPictureCallout"/>
    <dgm:cxn modelId="{39430CB3-A27C-4EBA-A60F-D85B6937FB1A}" type="presParOf" srcId="{8F8350AA-F5F4-4BA0-9964-CBABCF0043B4}" destId="{B5D178B9-3A55-4FCB-9C3C-EBA698447CB7}" srcOrd="0" destOrd="0" presId="urn:microsoft.com/office/officeart/2008/layout/CircularPictureCallout"/>
    <dgm:cxn modelId="{90D9A50D-775B-4BFE-AB01-E54DE4E92180}" type="presParOf" srcId="{B5D178B9-3A55-4FCB-9C3C-EBA698447CB7}" destId="{0B3DC69F-C056-414B-8EF8-6479D488D6CA}" srcOrd="0" destOrd="0" presId="urn:microsoft.com/office/officeart/2008/layout/CircularPictureCallout"/>
    <dgm:cxn modelId="{975B36E0-9156-4650-A3E3-73A98CB2E148}" type="presParOf" srcId="{0B3DC69F-C056-414B-8EF8-6479D488D6CA}" destId="{E6D7CFDE-D1C8-4612-91AD-6E3FCCB501E5}" srcOrd="0" destOrd="0" presId="urn:microsoft.com/office/officeart/2008/layout/CircularPictureCallout"/>
    <dgm:cxn modelId="{2D8877FD-DF09-4847-A05E-804CEB72B2B9}" type="presParOf" srcId="{B5D178B9-3A55-4FCB-9C3C-EBA698447CB7}" destId="{31075FB3-033C-4436-A0EB-1E3CF14D94CE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95CD08-1043-49F8-A471-FC5E6130DBB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3825B357-A997-41F7-90D6-C98F38D6B040}">
      <dgm:prSet phldrT="[Текст]" phldr="1"/>
      <dgm:spPr/>
      <dgm:t>
        <a:bodyPr/>
        <a:lstStyle/>
        <a:p>
          <a:endParaRPr lang="ru-RU" dirty="0"/>
        </a:p>
      </dgm:t>
    </dgm:pt>
    <dgm:pt modelId="{A40D11A0-7C57-4F8F-B8CB-2BB649FC675F}" type="parTrans" cxnId="{282B0296-27E3-492D-8E11-F833CE0E88B6}">
      <dgm:prSet/>
      <dgm:spPr/>
      <dgm:t>
        <a:bodyPr/>
        <a:lstStyle/>
        <a:p>
          <a:endParaRPr lang="ru-RU"/>
        </a:p>
      </dgm:t>
    </dgm:pt>
    <dgm:pt modelId="{63CB0F3D-241A-462B-AFF0-840E2C209ECE}" type="sibTrans" cxnId="{282B0296-27E3-492D-8E11-F833CE0E88B6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  <dgm:extLst/>
    </dgm:pt>
    <dgm:pt modelId="{8F8350AA-F5F4-4BA0-9964-CBABCF0043B4}" type="pres">
      <dgm:prSet presAssocID="{CD95CD08-1043-49F8-A471-FC5E6130DBB2}" presName="Name0" presStyleCnt="0">
        <dgm:presLayoutVars>
          <dgm:chMax val="7"/>
          <dgm:chPref val="7"/>
          <dgm:dir/>
        </dgm:presLayoutVars>
      </dgm:prSet>
      <dgm:spPr/>
    </dgm:pt>
    <dgm:pt modelId="{B5D178B9-3A55-4FCB-9C3C-EBA698447CB7}" type="pres">
      <dgm:prSet presAssocID="{CD95CD08-1043-49F8-A471-FC5E6130DBB2}" presName="Name1" presStyleCnt="0"/>
      <dgm:spPr/>
    </dgm:pt>
    <dgm:pt modelId="{0B3DC69F-C056-414B-8EF8-6479D488D6CA}" type="pres">
      <dgm:prSet presAssocID="{63CB0F3D-241A-462B-AFF0-840E2C209ECE}" presName="picture_1" presStyleCnt="0"/>
      <dgm:spPr/>
    </dgm:pt>
    <dgm:pt modelId="{E6D7CFDE-D1C8-4612-91AD-6E3FCCB501E5}" type="pres">
      <dgm:prSet presAssocID="{63CB0F3D-241A-462B-AFF0-840E2C209ECE}" presName="pictureRepeatNode" presStyleLbl="alignImgPlace1" presStyleIdx="0" presStyleCnt="1" custScaleX="200000" custScaleY="191920" custLinFactNeighborX="-11285" custLinFactNeighborY="3386"/>
      <dgm:spPr/>
      <dgm:t>
        <a:bodyPr/>
        <a:lstStyle/>
        <a:p>
          <a:endParaRPr lang="ru-RU"/>
        </a:p>
      </dgm:t>
    </dgm:pt>
    <dgm:pt modelId="{31075FB3-033C-4436-A0EB-1E3CF14D94CE}" type="pres">
      <dgm:prSet presAssocID="{3825B357-A997-41F7-90D6-C98F38D6B040}" presName="text_1" presStyleLbl="node1" presStyleIdx="0" presStyleCnt="0" custScaleX="38115" custScaleY="6124" custLinFactNeighborX="57010" custLinFactNeighborY="91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808B56-9C85-4640-997F-923DFC6165EF}" type="presOf" srcId="{63CB0F3D-241A-462B-AFF0-840E2C209ECE}" destId="{E6D7CFDE-D1C8-4612-91AD-6E3FCCB501E5}" srcOrd="0" destOrd="0" presId="urn:microsoft.com/office/officeart/2008/layout/CircularPictureCallout"/>
    <dgm:cxn modelId="{92187ECF-1964-4101-9913-434DC240469C}" type="presOf" srcId="{3825B357-A997-41F7-90D6-C98F38D6B040}" destId="{31075FB3-033C-4436-A0EB-1E3CF14D94CE}" srcOrd="0" destOrd="0" presId="urn:microsoft.com/office/officeart/2008/layout/CircularPictureCallout"/>
    <dgm:cxn modelId="{282B0296-27E3-492D-8E11-F833CE0E88B6}" srcId="{CD95CD08-1043-49F8-A471-FC5E6130DBB2}" destId="{3825B357-A997-41F7-90D6-C98F38D6B040}" srcOrd="0" destOrd="0" parTransId="{A40D11A0-7C57-4F8F-B8CB-2BB649FC675F}" sibTransId="{63CB0F3D-241A-462B-AFF0-840E2C209ECE}"/>
    <dgm:cxn modelId="{16EA42B6-450D-45F0-9B98-D8F8EAEABB05}" type="presOf" srcId="{CD95CD08-1043-49F8-A471-FC5E6130DBB2}" destId="{8F8350AA-F5F4-4BA0-9964-CBABCF0043B4}" srcOrd="0" destOrd="0" presId="urn:microsoft.com/office/officeart/2008/layout/CircularPictureCallout"/>
    <dgm:cxn modelId="{23998F74-3FE0-4070-B46B-0015A4D2D2AF}" type="presParOf" srcId="{8F8350AA-F5F4-4BA0-9964-CBABCF0043B4}" destId="{B5D178B9-3A55-4FCB-9C3C-EBA698447CB7}" srcOrd="0" destOrd="0" presId="urn:microsoft.com/office/officeart/2008/layout/CircularPictureCallout"/>
    <dgm:cxn modelId="{325AA857-C20D-4D5A-ADE5-676673459254}" type="presParOf" srcId="{B5D178B9-3A55-4FCB-9C3C-EBA698447CB7}" destId="{0B3DC69F-C056-414B-8EF8-6479D488D6CA}" srcOrd="0" destOrd="0" presId="urn:microsoft.com/office/officeart/2008/layout/CircularPictureCallout"/>
    <dgm:cxn modelId="{898B7B9E-E5CB-48BB-9E17-2D1D63AACEBD}" type="presParOf" srcId="{0B3DC69F-C056-414B-8EF8-6479D488D6CA}" destId="{E6D7CFDE-D1C8-4612-91AD-6E3FCCB501E5}" srcOrd="0" destOrd="0" presId="urn:microsoft.com/office/officeart/2008/layout/CircularPictureCallout"/>
    <dgm:cxn modelId="{06F874AE-2659-4B25-9E23-EA1BE32AFE95}" type="presParOf" srcId="{B5D178B9-3A55-4FCB-9C3C-EBA698447CB7}" destId="{31075FB3-033C-4436-A0EB-1E3CF14D94CE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7CFDE-D1C8-4612-91AD-6E3FCCB501E5}">
      <dsp:nvSpPr>
        <dsp:cNvPr id="0" name=""/>
        <dsp:cNvSpPr/>
      </dsp:nvSpPr>
      <dsp:spPr>
        <a:xfrm>
          <a:off x="889813" y="181876"/>
          <a:ext cx="2110582" cy="19377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075FB3-033C-4436-A0EB-1E3CF14D94CE}">
      <dsp:nvSpPr>
        <dsp:cNvPr id="0" name=""/>
        <dsp:cNvSpPr/>
      </dsp:nvSpPr>
      <dsp:spPr>
        <a:xfrm>
          <a:off x="1953380" y="1981849"/>
          <a:ext cx="383378" cy="3176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53380" y="1981849"/>
        <a:ext cx="383378" cy="317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7CFDE-D1C8-4612-91AD-6E3FCCB501E5}">
      <dsp:nvSpPr>
        <dsp:cNvPr id="0" name=""/>
        <dsp:cNvSpPr/>
      </dsp:nvSpPr>
      <dsp:spPr>
        <a:xfrm>
          <a:off x="59113" y="144017"/>
          <a:ext cx="1851157" cy="164136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075FB3-033C-4436-A0EB-1E3CF14D94CE}">
      <dsp:nvSpPr>
        <dsp:cNvPr id="0" name=""/>
        <dsp:cNvSpPr/>
      </dsp:nvSpPr>
      <dsp:spPr>
        <a:xfrm>
          <a:off x="1187134" y="1359073"/>
          <a:ext cx="232991" cy="1930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87134" y="1359073"/>
        <a:ext cx="232991" cy="193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7CFDE-D1C8-4612-91AD-6E3FCCB501E5}">
      <dsp:nvSpPr>
        <dsp:cNvPr id="0" name=""/>
        <dsp:cNvSpPr/>
      </dsp:nvSpPr>
      <dsp:spPr>
        <a:xfrm>
          <a:off x="59113" y="144017"/>
          <a:ext cx="1851157" cy="164136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075FB3-033C-4436-A0EB-1E3CF14D94CE}">
      <dsp:nvSpPr>
        <dsp:cNvPr id="0" name=""/>
        <dsp:cNvSpPr/>
      </dsp:nvSpPr>
      <dsp:spPr>
        <a:xfrm>
          <a:off x="1187134" y="1359073"/>
          <a:ext cx="232991" cy="1930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87134" y="1359073"/>
        <a:ext cx="232991" cy="193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7CFDE-D1C8-4612-91AD-6E3FCCB501E5}">
      <dsp:nvSpPr>
        <dsp:cNvPr id="0" name=""/>
        <dsp:cNvSpPr/>
      </dsp:nvSpPr>
      <dsp:spPr>
        <a:xfrm>
          <a:off x="0" y="195483"/>
          <a:ext cx="2016224" cy="190193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075FB3-033C-4436-A0EB-1E3CF14D94CE}">
      <dsp:nvSpPr>
        <dsp:cNvPr id="0" name=""/>
        <dsp:cNvSpPr/>
      </dsp:nvSpPr>
      <dsp:spPr>
        <a:xfrm>
          <a:off x="1252978" y="1540960"/>
          <a:ext cx="245914" cy="2037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52978" y="1540960"/>
        <a:ext cx="245914" cy="203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7CFDE-D1C8-4612-91AD-6E3FCCB501E5}">
      <dsp:nvSpPr>
        <dsp:cNvPr id="0" name=""/>
        <dsp:cNvSpPr/>
      </dsp:nvSpPr>
      <dsp:spPr>
        <a:xfrm>
          <a:off x="0" y="73601"/>
          <a:ext cx="1944216" cy="186566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075FB3-033C-4436-A0EB-1E3CF14D94CE}">
      <dsp:nvSpPr>
        <dsp:cNvPr id="0" name=""/>
        <dsp:cNvSpPr/>
      </dsp:nvSpPr>
      <dsp:spPr>
        <a:xfrm>
          <a:off x="1208229" y="1448191"/>
          <a:ext cx="237132" cy="1964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1208229" y="1448191"/>
        <a:ext cx="237132" cy="19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0.43895</cdr:y>
    </cdr:from>
    <cdr:to>
      <cdr:x>0.60404</cdr:x>
      <cdr:y>0.53978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29090" y="1473805"/>
          <a:ext cx="817547" cy="3385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accent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rPr>
            <a:t>+1,1%</a:t>
          </a:r>
          <a:endParaRPr lang="ru-RU" sz="1600" b="1" dirty="0">
            <a:solidFill>
              <a:schemeClr val="accent2"/>
            </a:solidFill>
            <a:latin typeface="Times New Roman" panose="02020603050405020304" pitchFamily="18" charset="0"/>
            <a:ea typeface="Tahoma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0.68298</cdr:x>
      <cdr:y>0.31966</cdr:y>
    </cdr:from>
    <cdr:to>
      <cdr:x>0.77246</cdr:x>
      <cdr:y>0.42605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366970" y="1073295"/>
          <a:ext cx="703175" cy="3571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accent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rPr>
            <a:t>+2,7%</a:t>
          </a:r>
          <a:endParaRPr lang="ru-RU" sz="1600" b="1" dirty="0">
            <a:solidFill>
              <a:schemeClr val="accent2"/>
            </a:solidFill>
            <a:latin typeface="Times New Roman" panose="02020603050405020304" pitchFamily="18" charset="0"/>
            <a:ea typeface="Tahoma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0.50616</cdr:x>
      <cdr:y>0.53191</cdr:y>
    </cdr:from>
    <cdr:to>
      <cdr:x>0.59432</cdr:x>
      <cdr:y>0.6103</cdr:y>
    </cdr:to>
    <cdr:sp macro="" textlink="">
      <cdr:nvSpPr>
        <cdr:cNvPr id="5" name="Прямая со стрелкой 4"/>
        <cdr:cNvSpPr/>
      </cdr:nvSpPr>
      <cdr:spPr bwMode="auto">
        <a:xfrm xmlns:a="http://schemas.openxmlformats.org/drawingml/2006/main" flipV="1">
          <a:off x="3786214" y="1785950"/>
          <a:ext cx="659467" cy="263168"/>
        </a:xfrm>
        <a:prstGeom xmlns:a="http://schemas.openxmlformats.org/drawingml/2006/main" prst="straightConnector1">
          <a:avLst/>
        </a:prstGeom>
        <a:gradFill xmlns:a="http://schemas.openxmlformats.org/drawingml/2006/main" rotWithShape="1">
          <a:gsLst>
            <a:gs pos="0">
              <a:srgbClr val="FFFFFF"/>
            </a:gs>
            <a:gs pos="100000">
              <a:srgbClr val="EBF4FD"/>
            </a:gs>
          </a:gsLst>
          <a:lin ang="0" scaled="1"/>
        </a:gradFill>
        <a:ln xmlns:a="http://schemas.openxmlformats.org/drawingml/2006/main" w="57150" cap="flat" cmpd="sng" algn="ctr">
          <a:solidFill>
            <a:srgbClr val="8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54000" tIns="45720" rIns="5400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0.69506</cdr:x>
      <cdr:y>0.42553</cdr:y>
    </cdr:from>
    <cdr:to>
      <cdr:x>0.77813</cdr:x>
      <cdr:y>0.49769</cdr:y>
    </cdr:to>
    <cdr:sp macro="" textlink="">
      <cdr:nvSpPr>
        <cdr:cNvPr id="7" name="Прямая со стрелкой 6"/>
        <cdr:cNvSpPr/>
      </cdr:nvSpPr>
      <cdr:spPr bwMode="auto">
        <a:xfrm xmlns:a="http://schemas.openxmlformats.org/drawingml/2006/main" flipV="1">
          <a:off x="5000660" y="1428760"/>
          <a:ext cx="597654" cy="242283"/>
        </a:xfrm>
        <a:prstGeom xmlns:a="http://schemas.openxmlformats.org/drawingml/2006/main" prst="straightConnector1">
          <a:avLst/>
        </a:prstGeom>
        <a:gradFill xmlns:a="http://schemas.openxmlformats.org/drawingml/2006/main" rotWithShape="1">
          <a:gsLst>
            <a:gs pos="0">
              <a:srgbClr val="FFFFFF"/>
            </a:gs>
            <a:gs pos="100000">
              <a:srgbClr val="EBF4FD"/>
            </a:gs>
          </a:gsLst>
          <a:lin ang="0" scaled="1"/>
        </a:gradFill>
        <a:ln xmlns:a="http://schemas.openxmlformats.org/drawingml/2006/main" w="57150" cap="flat" cmpd="sng" algn="ctr">
          <a:solidFill>
            <a:srgbClr val="8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54000" tIns="45720" rIns="5400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0.66675</cdr:x>
      <cdr:y>0.07641</cdr:y>
    </cdr:from>
    <cdr:to>
      <cdr:x>0.74675</cdr:x>
      <cdr:y>0.15574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57850" y="387823"/>
          <a:ext cx="642942" cy="4026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45720" tIns="41148" rIns="45720" bIns="41148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800" b="1" i="0" u="none" strike="noStrike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1,4</a:t>
          </a:r>
          <a:endParaRPr lang="ru-RU" sz="1800" b="1" i="0" u="none" strike="noStrike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0.68453</cdr:x>
      <cdr:y>0.22866</cdr:y>
    </cdr:from>
    <cdr:to>
      <cdr:x>0.74675</cdr:x>
      <cdr:y>0.30498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00726" y="1160575"/>
          <a:ext cx="500066" cy="3873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45720" tIns="41148" rIns="45720" bIns="41148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8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1,5</a:t>
          </a:r>
          <a:endParaRPr lang="ru-RU" sz="1800" b="1" i="0" u="none" strike="noStrike" baseline="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0.67564</cdr:x>
      <cdr:y>0.38207</cdr:y>
    </cdr:from>
    <cdr:to>
      <cdr:x>0.76453</cdr:x>
      <cdr:y>0.47294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429288" y="1939216"/>
          <a:ext cx="714380" cy="4612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45720" tIns="41148" rIns="45720" bIns="41148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8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1,5</a:t>
          </a:r>
          <a:endParaRPr lang="ru-RU" sz="1800" b="1" i="0" u="none" strike="noStrike" baseline="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0.88899</cdr:x>
      <cdr:y>0.12667</cdr:y>
    </cdr:from>
    <cdr:to>
      <cdr:x>0.96243</cdr:x>
      <cdr:y>0.18485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143800" y="642942"/>
          <a:ext cx="590120" cy="2952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7,5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0.89772</cdr:x>
      <cdr:y>0.29813</cdr:y>
    </cdr:from>
    <cdr:to>
      <cdr:x>1</cdr:x>
      <cdr:y>0.35878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696744" y="1404716"/>
          <a:ext cx="763018" cy="2857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7,4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0.89772</cdr:x>
      <cdr:y>0.46209</cdr:y>
    </cdr:from>
    <cdr:to>
      <cdr:x>1</cdr:x>
      <cdr:y>0.53791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696744" y="2177253"/>
          <a:ext cx="763018" cy="357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7,2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0.16223</cdr:x>
      <cdr:y>0.16209</cdr:y>
    </cdr:from>
    <cdr:to>
      <cdr:x>0.28153</cdr:x>
      <cdr:y>0.21585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35092" y="1076905"/>
          <a:ext cx="981791" cy="357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549,6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0.32474</cdr:x>
      <cdr:y>0.16484</cdr:y>
    </cdr:from>
    <cdr:to>
      <cdr:x>0.43979</cdr:x>
      <cdr:y>0.2186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72510" y="1095178"/>
          <a:ext cx="946815" cy="357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556,0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0.55251</cdr:x>
      <cdr:y>0.74963</cdr:y>
    </cdr:from>
    <cdr:to>
      <cdr:x>0.70299</cdr:x>
      <cdr:y>0.9603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68840" y="4016382"/>
          <a:ext cx="1271590" cy="11287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0.48598</cdr:x>
      <cdr:y>0.15321</cdr:y>
    </cdr:from>
    <cdr:to>
      <cdr:x>0.59087</cdr:x>
      <cdr:y>0.21334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999388" y="1017877"/>
          <a:ext cx="863203" cy="399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562,8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0.65896</cdr:x>
      <cdr:y>0.15604</cdr:y>
    </cdr:from>
    <cdr:to>
      <cdr:x>0.75415</cdr:x>
      <cdr:y>0.21716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422978" y="1036707"/>
          <a:ext cx="783375" cy="406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573,1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0.41094</cdr:x>
      <cdr:y>0.32996</cdr:y>
    </cdr:from>
    <cdr:to>
      <cdr:x>0.50348</cdr:x>
      <cdr:y>0.38077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381898" y="2192139"/>
          <a:ext cx="761568" cy="337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+1,2%</a:t>
          </a:r>
          <a:endParaRPr lang="ru-RU" sz="1400" b="1" dirty="0">
            <a:solidFill>
              <a:schemeClr val="accent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0.42473</cdr:x>
      <cdr:y>0.39596</cdr:y>
    </cdr:from>
    <cdr:to>
      <cdr:x>0.49236</cdr:x>
      <cdr:y>0.40929</cdr:y>
    </cdr:to>
    <cdr:sp macro="" textlink="">
      <cdr:nvSpPr>
        <cdr:cNvPr id="9" name="Прямая со стрелкой 8"/>
        <cdr:cNvSpPr/>
      </cdr:nvSpPr>
      <cdr:spPr bwMode="auto">
        <a:xfrm xmlns:a="http://schemas.openxmlformats.org/drawingml/2006/main" flipV="1">
          <a:off x="3495332" y="2630654"/>
          <a:ext cx="556568" cy="88561"/>
        </a:xfrm>
        <a:prstGeom xmlns:a="http://schemas.openxmlformats.org/drawingml/2006/main" prst="straightConnector1">
          <a:avLst/>
        </a:prstGeom>
        <a:gradFill xmlns:a="http://schemas.openxmlformats.org/drawingml/2006/main" rotWithShape="1">
          <a:gsLst>
            <a:gs pos="0">
              <a:srgbClr val="FFFFFF"/>
            </a:gs>
            <a:gs pos="100000">
              <a:srgbClr val="EBF4FD"/>
            </a:gs>
          </a:gsLst>
          <a:lin ang="0" scaled="1"/>
        </a:gradFill>
        <a:ln xmlns:a="http://schemas.openxmlformats.org/drawingml/2006/main" w="57150" cap="flat" cmpd="sng" algn="ctr">
          <a:solidFill>
            <a:srgbClr val="8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54000" tIns="45720" rIns="5400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0.58222</cdr:x>
      <cdr:y>0.33208</cdr:y>
    </cdr:from>
    <cdr:to>
      <cdr:x>0.66222</cdr:x>
      <cdr:y>0.37864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791476" y="2206213"/>
          <a:ext cx="658368" cy="309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+1,8%</a:t>
          </a:r>
          <a:endParaRPr lang="ru-RU" sz="1400" b="1" dirty="0">
            <a:solidFill>
              <a:schemeClr val="accent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0.59522</cdr:x>
      <cdr:y>0.38336</cdr:y>
    </cdr:from>
    <cdr:to>
      <cdr:x>0.66722</cdr:x>
      <cdr:y>0.39725</cdr:y>
    </cdr:to>
    <cdr:sp macro="" textlink="">
      <cdr:nvSpPr>
        <cdr:cNvPr id="12" name="Прямая со стрелкой 11"/>
        <cdr:cNvSpPr/>
      </cdr:nvSpPr>
      <cdr:spPr bwMode="auto">
        <a:xfrm xmlns:a="http://schemas.openxmlformats.org/drawingml/2006/main" flipV="1">
          <a:off x="4898442" y="2546935"/>
          <a:ext cx="592531" cy="92281"/>
        </a:xfrm>
        <a:prstGeom xmlns:a="http://schemas.openxmlformats.org/drawingml/2006/main" prst="straightConnector1">
          <a:avLst/>
        </a:prstGeom>
        <a:gradFill xmlns:a="http://schemas.openxmlformats.org/drawingml/2006/main" rotWithShape="1">
          <a:gsLst>
            <a:gs pos="0">
              <a:srgbClr val="FFFFFF"/>
            </a:gs>
            <a:gs pos="100000">
              <a:srgbClr val="EBF4FD"/>
            </a:gs>
          </a:gsLst>
          <a:lin ang="0" scaled="1"/>
        </a:gradFill>
        <a:ln xmlns:a="http://schemas.openxmlformats.org/drawingml/2006/main" w="57150" cap="flat" cmpd="sng" algn="ctr">
          <a:solidFill>
            <a:srgbClr val="8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54000" tIns="45720" rIns="5400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0.73034</cdr:y>
    </cdr:from>
    <cdr:to>
      <cdr:x>0.98611</cdr:x>
      <cdr:y>0.99594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0" y="4643470"/>
          <a:ext cx="8115328" cy="16886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0.31887</cdr:x>
      <cdr:y>0.32237</cdr:y>
    </cdr:from>
    <cdr:to>
      <cdr:x>0.42692</cdr:x>
      <cdr:y>0.40323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19076" y="1087530"/>
          <a:ext cx="785827" cy="2727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10,5</a:t>
          </a:r>
          <a:r>
            <a: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ru-RU" sz="1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0.30905</cdr:x>
      <cdr:y>0.36929</cdr:y>
    </cdr:from>
    <cdr:to>
      <cdr:x>0.40728</cdr:x>
      <cdr:y>0.55795</cdr:y>
    </cdr:to>
    <cdr:sp macro="" textlink="">
      <cdr:nvSpPr>
        <cdr:cNvPr id="4" name="Прямая со стрелкой 3"/>
        <cdr:cNvSpPr/>
      </cdr:nvSpPr>
      <cdr:spPr bwMode="auto">
        <a:xfrm xmlns:a="http://schemas.openxmlformats.org/drawingml/2006/main">
          <a:off x="2247638" y="1087530"/>
          <a:ext cx="714408" cy="555588"/>
        </a:xfrm>
        <a:prstGeom xmlns:a="http://schemas.openxmlformats.org/drawingml/2006/main" prst="straightConnector1">
          <a:avLst/>
        </a:prstGeom>
        <a:gradFill xmlns:a="http://schemas.openxmlformats.org/drawingml/2006/main" rotWithShape="1">
          <a:gsLst>
            <a:gs pos="0">
              <a:srgbClr val="FFFFFF"/>
            </a:gs>
            <a:gs pos="100000">
              <a:srgbClr val="EBF4FD"/>
            </a:gs>
          </a:gsLst>
          <a:lin ang="0" scaled="1"/>
        </a:gradFill>
        <a:ln xmlns:a="http://schemas.openxmlformats.org/drawingml/2006/main" w="57150" cap="flat" cmpd="sng" algn="ctr">
          <a:solidFill>
            <a:srgbClr val="8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54000" tIns="45720" rIns="5400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0.48585</cdr:x>
      <cdr:y>0.4706</cdr:y>
    </cdr:from>
    <cdr:to>
      <cdr:x>0.58408</cdr:x>
      <cdr:y>0.57841</cdr:y>
    </cdr:to>
    <cdr:sp macro="" textlink="">
      <cdr:nvSpPr>
        <cdr:cNvPr id="6" name="Прямая со стрелкой 5"/>
        <cdr:cNvSpPr/>
      </cdr:nvSpPr>
      <cdr:spPr bwMode="auto">
        <a:xfrm xmlns:a="http://schemas.openxmlformats.org/drawingml/2006/main" rot="16200000">
          <a:off x="3708875" y="1412243"/>
          <a:ext cx="363702" cy="714408"/>
        </a:xfrm>
        <a:prstGeom xmlns:a="http://schemas.openxmlformats.org/drawingml/2006/main" prst="straightConnector1">
          <a:avLst/>
        </a:prstGeom>
        <a:gradFill xmlns:a="http://schemas.openxmlformats.org/drawingml/2006/main" rotWithShape="1">
          <a:gsLst>
            <a:gs pos="0">
              <a:srgbClr val="FFFFFF"/>
            </a:gs>
            <a:gs pos="100000">
              <a:srgbClr val="EBF4FD"/>
            </a:gs>
          </a:gsLst>
          <a:lin ang="0" scaled="1"/>
        </a:gradFill>
        <a:ln xmlns:a="http://schemas.openxmlformats.org/drawingml/2006/main" w="57150" cap="flat" cmpd="sng" algn="ctr">
          <a:solidFill>
            <a:srgbClr val="8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54000" tIns="45720" rIns="5400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0.67248</cdr:x>
      <cdr:y>0.32237</cdr:y>
    </cdr:from>
    <cdr:to>
      <cdr:x>0.7707</cdr:x>
      <cdr:y>0.44365</cdr:y>
    </cdr:to>
    <cdr:sp macro="" textlink="">
      <cdr:nvSpPr>
        <cdr:cNvPr id="8" name="Прямая со стрелкой 7"/>
        <cdr:cNvSpPr/>
      </cdr:nvSpPr>
      <cdr:spPr bwMode="auto">
        <a:xfrm xmlns:a="http://schemas.openxmlformats.org/drawingml/2006/main" flipV="1">
          <a:off x="4890844" y="1087530"/>
          <a:ext cx="714335" cy="409143"/>
        </a:xfrm>
        <a:prstGeom xmlns:a="http://schemas.openxmlformats.org/drawingml/2006/main" prst="straightConnector1">
          <a:avLst/>
        </a:prstGeom>
        <a:gradFill xmlns:a="http://schemas.openxmlformats.org/drawingml/2006/main" rotWithShape="1">
          <a:gsLst>
            <a:gs pos="0">
              <a:srgbClr val="FFFFFF"/>
            </a:gs>
            <a:gs pos="100000">
              <a:srgbClr val="EBF4FD"/>
            </a:gs>
          </a:gsLst>
          <a:lin ang="0" scaled="1"/>
        </a:gradFill>
        <a:ln xmlns:a="http://schemas.openxmlformats.org/drawingml/2006/main" w="57150" cap="flat" cmpd="sng" algn="ctr">
          <a:solidFill>
            <a:srgbClr val="8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54000" tIns="45720" rIns="5400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0.48585</cdr:x>
      <cdr:y>0.51295</cdr:y>
    </cdr:from>
    <cdr:to>
      <cdr:x>0.55461</cdr:x>
      <cdr:y>0.58032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533522" y="1730472"/>
          <a:ext cx="500078" cy="227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0.5055</cdr:x>
      <cdr:y>0.51509</cdr:y>
    </cdr:from>
    <cdr:to>
      <cdr:x>0.63123</cdr:x>
      <cdr:y>0.68758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676398" y="27306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0.47375</cdr:x>
      <cdr:y>0.41915</cdr:y>
    </cdr:from>
    <cdr:to>
      <cdr:x>0.59162</cdr:x>
      <cdr:y>0.5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445514" y="1414022"/>
          <a:ext cx="857246" cy="272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+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5,5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0.66431</cdr:x>
      <cdr:y>0.29566</cdr:y>
    </cdr:from>
    <cdr:to>
      <cdr:x>0.78217</cdr:x>
      <cdr:y>0.36303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831434" y="997427"/>
          <a:ext cx="857173" cy="227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+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7,4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0.27934</cdr:x>
      <cdr:y>0.27864</cdr:y>
    </cdr:from>
    <cdr:to>
      <cdr:x>0.40704</cdr:x>
      <cdr:y>0.37114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31589" y="860851"/>
          <a:ext cx="928737" cy="2857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-15,7%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0.46448</cdr:x>
      <cdr:y>0.45137</cdr:y>
    </cdr:from>
    <cdr:to>
      <cdr:x>0.57253</cdr:x>
      <cdr:y>0.53114</cdr:y>
    </cdr:to>
    <cdr:sp macro="" textlink="">
      <cdr:nvSpPr>
        <cdr:cNvPr id="4" name="Прямая со стрелкой 3"/>
        <cdr:cNvSpPr/>
      </cdr:nvSpPr>
      <cdr:spPr bwMode="auto">
        <a:xfrm xmlns:a="http://schemas.openxmlformats.org/drawingml/2006/main">
          <a:off x="3378106" y="1394521"/>
          <a:ext cx="785827" cy="246450"/>
        </a:xfrm>
        <a:prstGeom xmlns:a="http://schemas.openxmlformats.org/drawingml/2006/main" prst="straightConnector1">
          <a:avLst/>
        </a:prstGeom>
        <a:gradFill xmlns:a="http://schemas.openxmlformats.org/drawingml/2006/main" rotWithShape="1">
          <a:gsLst>
            <a:gs pos="0">
              <a:srgbClr val="FFFFFF"/>
            </a:gs>
            <a:gs pos="100000">
              <a:srgbClr val="EBF4FD"/>
            </a:gs>
          </a:gsLst>
          <a:lin ang="0" scaled="1"/>
        </a:gradFill>
        <a:ln xmlns:a="http://schemas.openxmlformats.org/drawingml/2006/main" w="57150" cap="flat" cmpd="sng" algn="ctr">
          <a:solidFill>
            <a:srgbClr val="8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54000" tIns="45720" rIns="5400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0.66258</cdr:x>
      <cdr:y>0.46818</cdr:y>
    </cdr:from>
    <cdr:to>
      <cdr:x>0.7608</cdr:x>
      <cdr:y>0.53466</cdr:y>
    </cdr:to>
    <cdr:sp macro="" textlink="">
      <cdr:nvSpPr>
        <cdr:cNvPr id="6" name="Прямая со стрелкой 5"/>
        <cdr:cNvSpPr/>
      </cdr:nvSpPr>
      <cdr:spPr bwMode="auto">
        <a:xfrm xmlns:a="http://schemas.openxmlformats.org/drawingml/2006/main" flipV="1">
          <a:off x="4818836" y="1446430"/>
          <a:ext cx="714335" cy="205391"/>
        </a:xfrm>
        <a:prstGeom xmlns:a="http://schemas.openxmlformats.org/drawingml/2006/main" prst="straightConnector1">
          <a:avLst/>
        </a:prstGeom>
        <a:gradFill xmlns:a="http://schemas.openxmlformats.org/drawingml/2006/main" rotWithShape="1">
          <a:gsLst>
            <a:gs pos="0">
              <a:srgbClr val="FFFFFF"/>
            </a:gs>
            <a:gs pos="100000">
              <a:srgbClr val="EBF4FD"/>
            </a:gs>
          </a:gsLst>
          <a:lin ang="0" scaled="1"/>
        </a:gradFill>
        <a:ln xmlns:a="http://schemas.openxmlformats.org/drawingml/2006/main" w="57150" cap="flat" cmpd="sng" algn="ctr">
          <a:solidFill>
            <a:srgbClr val="8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54000" tIns="45720" rIns="5400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0.46756</cdr:x>
      <cdr:y>0.62986</cdr:y>
    </cdr:from>
    <cdr:to>
      <cdr:x>0.56578</cdr:x>
      <cdr:y>0.66974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00465" y="3384376"/>
          <a:ext cx="714335" cy="214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0.48523</cdr:x>
      <cdr:y>0.3604</cdr:y>
    </cdr:from>
    <cdr:to>
      <cdr:x>0.59328</cdr:x>
      <cdr:y>0.45347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28965" y="1113442"/>
          <a:ext cx="785827" cy="2875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-9,2%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0.65558</cdr:x>
      <cdr:y>0.3841</cdr:y>
    </cdr:from>
    <cdr:to>
      <cdr:x>0.7725</cdr:x>
      <cdr:y>0.45057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767893" y="1186665"/>
          <a:ext cx="850337" cy="2053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+2,4%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0.25986</cdr:x>
      <cdr:y>0.2559</cdr:y>
    </cdr:from>
    <cdr:to>
      <cdr:x>0.39738</cdr:x>
      <cdr:y>0.34897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889878" y="1374992"/>
          <a:ext cx="1000156" cy="5000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0.48891</cdr:x>
      <cdr:y>0.15979</cdr:y>
    </cdr:from>
    <cdr:to>
      <cdr:x>0.59015</cdr:x>
      <cdr:y>0.22849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32448" y="858600"/>
          <a:ext cx="835013" cy="369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0,01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0.66221</cdr:x>
      <cdr:y>0.16283</cdr:y>
    </cdr:from>
    <cdr:to>
      <cdr:x>0.79179</cdr:x>
      <cdr:y>0.24429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461778" y="874926"/>
          <a:ext cx="1068758" cy="4377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-0,001%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0.48032</cdr:x>
      <cdr:y>0.21601</cdr:y>
    </cdr:from>
    <cdr:to>
      <cdr:x>0.58083</cdr:x>
      <cdr:y>0.24469</cdr:y>
    </cdr:to>
    <cdr:sp macro="" textlink="">
      <cdr:nvSpPr>
        <cdr:cNvPr id="5" name="Прямая со стрелкой 4"/>
        <cdr:cNvSpPr/>
      </cdr:nvSpPr>
      <cdr:spPr bwMode="auto">
        <a:xfrm xmlns:a="http://schemas.openxmlformats.org/drawingml/2006/main">
          <a:off x="3961580" y="1160678"/>
          <a:ext cx="828992" cy="154104"/>
        </a:xfrm>
        <a:prstGeom xmlns:a="http://schemas.openxmlformats.org/drawingml/2006/main" prst="straightConnector1">
          <a:avLst/>
        </a:prstGeom>
        <a:gradFill xmlns:a="http://schemas.openxmlformats.org/drawingml/2006/main" rotWithShape="1">
          <a:gsLst>
            <a:gs pos="0">
              <a:srgbClr val="FFFFFF"/>
            </a:gs>
            <a:gs pos="100000">
              <a:srgbClr val="EBF4FD"/>
            </a:gs>
          </a:gsLst>
          <a:lin ang="0" scaled="1"/>
        </a:gradFill>
        <a:ln xmlns:a="http://schemas.openxmlformats.org/drawingml/2006/main" w="57150" cap="flat" cmpd="sng" algn="ctr">
          <a:solidFill>
            <a:srgbClr val="8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54000" tIns="45720" rIns="5400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0.65354</cdr:x>
      <cdr:y>0.22931</cdr:y>
    </cdr:from>
    <cdr:to>
      <cdr:x>0.75373</cdr:x>
      <cdr:y>0.2559</cdr:y>
    </cdr:to>
    <cdr:sp macro="" textlink="">
      <cdr:nvSpPr>
        <cdr:cNvPr id="7" name="Прямая со стрелкой 6"/>
        <cdr:cNvSpPr/>
      </cdr:nvSpPr>
      <cdr:spPr bwMode="auto">
        <a:xfrm xmlns:a="http://schemas.openxmlformats.org/drawingml/2006/main">
          <a:off x="5390340" y="1232116"/>
          <a:ext cx="826310" cy="142877"/>
        </a:xfrm>
        <a:prstGeom xmlns:a="http://schemas.openxmlformats.org/drawingml/2006/main" prst="straightConnector1">
          <a:avLst/>
        </a:prstGeom>
        <a:gradFill xmlns:a="http://schemas.openxmlformats.org/drawingml/2006/main" rotWithShape="1">
          <a:gsLst>
            <a:gs pos="0">
              <a:srgbClr val="FFFFFF"/>
            </a:gs>
            <a:gs pos="100000">
              <a:srgbClr val="EBF4FD"/>
            </a:gs>
          </a:gsLst>
          <a:lin ang="0" scaled="1"/>
        </a:gradFill>
        <a:ln xmlns:a="http://schemas.openxmlformats.org/drawingml/2006/main" w="57150" cap="flat" cmpd="sng" algn="ctr">
          <a:solidFill>
            <a:srgbClr val="8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54000" tIns="45720" rIns="5400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547" cy="4978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745" tIns="45873" rIns="91745" bIns="4587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853" y="0"/>
            <a:ext cx="2972547" cy="4978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745" tIns="45873" rIns="91745" bIns="4587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3638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7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083" y="4725514"/>
            <a:ext cx="5485439" cy="44757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745" tIns="45873" rIns="91745" bIns="45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267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7845"/>
            <a:ext cx="2972547" cy="4978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745" tIns="45873" rIns="91745" bIns="4587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67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853" y="9447845"/>
            <a:ext cx="2972547" cy="4978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745" tIns="45873" rIns="91745" bIns="4587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9BEBD270-2509-4A65-ABFA-2C58971564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2660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993A46A-5B1C-459F-BA08-7FD9A6C1F35E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79922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3681EF-2712-42B5-89FB-09ADAE402FBB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31649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BD270-2509-4A65-ABFA-2C589715647C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7560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BD270-2509-4A65-ABFA-2C589715647C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8176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C029B8-4D4C-48F7-90BC-748BEADA7978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278528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0D3001B-E712-4F71-AD47-6E39C49D9BAF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65121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BD270-2509-4A65-ABFA-2C589715647C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7104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390673-6134-4BEB-A023-B75E725585A0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26275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EE12966-5CF9-4635-92E0-7DC5227CF6EE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867505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8BFD4F-6C2A-42BD-8F32-6C8F412BA164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10795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3AFF6F4-BEAC-4440-A697-FB258E7CDB17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1712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BD270-2509-4A65-ABFA-2C589715647C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5755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BD270-2509-4A65-ABFA-2C589715647C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010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507E20B-607A-4325-AE16-80C4A1B0BBAC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17625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BD270-2509-4A65-ABFA-2C589715647C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7729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F597D-5377-4A8B-8E2B-FAD1FAC31E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479EF-AE6C-4CEB-A5B3-E7DBE13973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16CEC-B42C-4021-A74D-011820DB3E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A2CFE-D23C-4B2B-8F62-4F3FDA9EC2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9122F-CAD9-46F5-BB23-113992F8D8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4522D-7A1D-4EDF-B92E-C41FBAE9B9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BB2C6-741B-4AE8-A2E1-1ABFD41BA5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57FA7-28CB-464E-B059-797DC6E52F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C617B-0F03-4848-B64D-718306BDB3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37E95-2C79-4DDF-9A87-D2C68B6179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74DBC-6F62-4B6B-8880-00D01D8D86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75A3A-B11D-4CED-B52C-7330CD090D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3CE42-A68C-4104-AA93-83448841B7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CE78566E-250D-4663-B12A-72D21D9622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www.bankgorodov.ru/coa/2663_bi.gif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44000">
              <a:schemeClr val="accent1">
                <a:shade val="67500"/>
                <a:satMod val="115000"/>
                <a:alpha val="2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" y="1628800"/>
            <a:ext cx="9144000" cy="206210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ctr" eaLnBrk="1" hangingPunct="1"/>
            <a:r>
              <a:rPr lang="ru-RU" alt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проекте </a:t>
            </a:r>
            <a:r>
              <a:rPr lang="ru-RU" alt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 eaLnBrk="1" hangingPunct="1"/>
            <a:r>
              <a:rPr lang="ru-RU" alt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Озерского </a:t>
            </a:r>
            <a:r>
              <a:rPr lang="ru-RU" alt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alt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endParaRPr lang="en-US" altLang="ru-RU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 </a:t>
            </a:r>
            <a:r>
              <a:rPr lang="ru-RU" alt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</a:p>
          <a:p>
            <a:pPr algn="ctr" eaLnBrk="1" hangingPunct="1"/>
            <a:r>
              <a:rPr lang="ru-RU" alt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плановый период </a:t>
            </a:r>
            <a:r>
              <a:rPr lang="ru-RU" alt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20</a:t>
            </a:r>
            <a:r>
              <a:rPr lang="en-US" alt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alt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3132138" y="6237288"/>
            <a:ext cx="3313112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2020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2916238" y="692150"/>
            <a:ext cx="3455987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9221" name="Text Box 9"/>
          <p:cNvSpPr txBox="1">
            <a:spLocks noChangeArrowheads="1"/>
          </p:cNvSpPr>
          <p:nvPr/>
        </p:nvSpPr>
        <p:spPr bwMode="auto">
          <a:xfrm>
            <a:off x="2771775" y="765175"/>
            <a:ext cx="424815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50" b="90000" l="8887" r="90820">
                        <a14:foregroundMark x1="8887" y1="51719" x2="9277" y2="58906"/>
                        <a14:foregroundMark x1="14063" y1="52656" x2="14160" y2="56406"/>
                        <a14:foregroundMark x1="90430" y1="57031" x2="90820" y2="5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82576"/>
            <a:ext cx="4320480" cy="2700301"/>
          </a:xfrm>
          <a:prstGeom prst="rect">
            <a:avLst/>
          </a:prstGeom>
        </p:spPr>
      </p:pic>
      <p:pic>
        <p:nvPicPr>
          <p:cNvPr id="7" name="Picture 2" descr="http://www.bankgorodov.ru/coa/2663_bi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08" y="200071"/>
            <a:ext cx="480837" cy="5834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5" b="97030" l="5700" r="98600">
                        <a14:foregroundMark x1="66000" y1="49364" x2="66100" y2="60113"/>
                        <a14:foregroundMark x1="60400" y1="63791" x2="60100" y2="72136"/>
                        <a14:foregroundMark x1="14100" y1="78359" x2="13400" y2="83876"/>
                        <a14:foregroundMark x1="19600" y1="73692" x2="19700" y2="79066"/>
                        <a14:foregroundMark x1="25400" y1="77511" x2="25500" y2="84300"/>
                        <a14:foregroundMark x1="32100" y1="85714" x2="32100" y2="85714"/>
                        <a14:foregroundMark x1="37600" y1="82320" x2="37700" y2="84300"/>
                        <a14:foregroundMark x1="43500" y1="78359" x2="43600" y2="82178"/>
                        <a14:foregroundMark x1="49100" y1="68175" x2="48900" y2="76379"/>
                        <a14:foregroundMark x1="54800" y1="70014" x2="54700" y2="78076"/>
                        <a14:foregroundMark x1="46200" y1="88402" x2="46200" y2="88402"/>
                        <a14:foregroundMark x1="68400" y1="88543" x2="70000" y2="87977"/>
                        <a14:foregroundMark x1="71700" y1="88260" x2="73900" y2="88260"/>
                        <a14:foregroundMark x1="74600" y1="88543" x2="76500" y2="88402"/>
                        <a14:foregroundMark x1="76900" y1="88543" x2="78900" y2="88260"/>
                        <a14:foregroundMark x1="79300" y1="88685" x2="80800" y2="88402"/>
                        <a14:foregroundMark x1="48100" y1="88260" x2="67300" y2="87977"/>
                        <a14:foregroundMark x1="51600" y1="61810" x2="57700" y2="66478"/>
                        <a14:foregroundMark x1="74100" y1="31966" x2="71000" y2="44554"/>
                        <a14:foregroundMark x1="75700" y1="46393" x2="71000" y2="60962"/>
                        <a14:foregroundMark x1="80500" y1="56294" x2="75600" y2="69307"/>
                        <a14:foregroundMark x1="84700" y1="10891" x2="78500" y2="25318"/>
                        <a14:foregroundMark x1="88400" y1="15700" x2="85800" y2="36351"/>
                        <a14:foregroundMark x1="95700" y1="8487" x2="95800" y2="35785"/>
                        <a14:foregroundMark x1="93800" y1="4668" x2="98600" y2="3395"/>
                        <a14:foregroundMark x1="94900" y1="76096" x2="95000" y2="95474"/>
                        <a14:foregroundMark x1="91700" y1="91513" x2="90800" y2="97171"/>
                        <a14:foregroundMark x1="19900" y1="82178" x2="19800" y2="84583"/>
                        <a14:foregroundMark x1="49300" y1="77793" x2="49700" y2="82885"/>
                        <a14:foregroundMark x1="55100" y1="83310" x2="55100" y2="85714"/>
                        <a14:foregroundMark x1="65500" y1="28289" x2="65300" y2="31117"/>
                        <a14:foregroundMark x1="7100" y1="40170" x2="7000" y2="41867"/>
                        <a14:foregroundMark x1="6300" y1="25884" x2="5900" y2="26591"/>
                        <a14:foregroundMark x1="7100" y1="25460" x2="7000" y2="27723"/>
                        <a14:foregroundMark x1="7100" y1="29844" x2="7100" y2="31400"/>
                        <a14:foregroundMark x1="7000" y1="33522" x2="7000" y2="35785"/>
                        <a14:foregroundMark x1="7000" y1="43423" x2="6800" y2="45686"/>
                        <a14:foregroundMark x1="6900" y1="37765" x2="6900" y2="37765"/>
                        <a14:foregroundMark x1="7000" y1="33098" x2="7000" y2="33098"/>
                        <a14:foregroundMark x1="8000" y1="26874" x2="8000" y2="26874"/>
                        <a14:foregroundMark x1="6900" y1="55163" x2="6900" y2="55163"/>
                        <a14:foregroundMark x1="7000" y1="57567" x2="7000" y2="58274"/>
                        <a14:foregroundMark x1="7100" y1="60255" x2="6800" y2="61386"/>
                        <a14:foregroundMark x1="7000" y1="50919" x2="7000" y2="52334"/>
                        <a14:foregroundMark x1="7100" y1="47949" x2="7100" y2="49081"/>
                        <a14:foregroundMark x1="7000" y1="53465" x2="7000" y2="54455"/>
                        <a14:foregroundMark x1="7000" y1="39180" x2="7000" y2="40170"/>
                        <a14:foregroundMark x1="81400" y1="88402" x2="81800" y2="88119"/>
                        <a14:foregroundMark x1="80700" y1="86846" x2="81100" y2="87270"/>
                        <a14:foregroundMark x1="19200" y1="88260" x2="21200" y2="88260"/>
                        <a14:foregroundMark x1="22600" y1="88402" x2="24100" y2="88402"/>
                        <a14:foregroundMark x1="25400" y1="88543" x2="27200" y2="88543"/>
                        <a14:foregroundMark x1="28700" y1="88402" x2="30300" y2="88402"/>
                        <a14:foregroundMark x1="31800" y1="88402" x2="33700" y2="88119"/>
                        <a14:foregroundMark x1="35200" y1="88402" x2="37100" y2="88402"/>
                        <a14:foregroundMark x1="38400" y1="88543" x2="40800" y2="88260"/>
                        <a14:foregroundMark x1="42000" y1="88260" x2="43700" y2="88260"/>
                        <a14:foregroundMark x1="44600" y1="88402" x2="45800" y2="88402"/>
                        <a14:foregroundMark x1="7100" y1="63508" x2="7000" y2="65064"/>
                        <a14:foregroundMark x1="7100" y1="67893" x2="7100" y2="70156"/>
                        <a14:foregroundMark x1="7000" y1="72560" x2="7000" y2="74540"/>
                        <a14:foregroundMark x1="7100" y1="66478" x2="7200" y2="67185"/>
                        <a14:foregroundMark x1="7100" y1="75813" x2="6900" y2="78218"/>
                        <a14:foregroundMark x1="7000" y1="79915" x2="6900" y2="81895"/>
                        <a14:foregroundMark x1="7100" y1="83310" x2="7000" y2="84866"/>
                        <a14:foregroundMark x1="7000" y1="85856" x2="7000" y2="87553"/>
                        <a14:foregroundMark x1="7700" y1="88402" x2="9000" y2="88260"/>
                        <a14:foregroundMark x1="10000" y1="88402" x2="11300" y2="88402"/>
                        <a14:foregroundMark x1="12400" y1="88260" x2="14500" y2="88260"/>
                        <a14:foregroundMark x1="16000" y1="88402" x2="17800" y2="88260"/>
                        <a14:foregroundMark x1="5900" y1="26733" x2="5700" y2="26874"/>
                        <a14:foregroundMark x1="70800" y1="88402" x2="70800" y2="88402"/>
                        <a14:foregroundMark x1="80900" y1="89250" x2="80900" y2="89250"/>
                        <a14:foregroundMark x1="80500" y1="89958" x2="80500" y2="89958"/>
                        <a14:backgroundMark x1="71500" y1="86987" x2="71500" y2="86987"/>
                        <a14:backgroundMark x1="70600" y1="87553" x2="70600" y2="87553"/>
                        <a14:backgroundMark x1="80200" y1="88967" x2="80200" y2="88967"/>
                        <a14:backgroundMark x1="93200" y1="1556" x2="94500" y2="707"/>
                        <a14:backgroundMark x1="57200" y1="85431" x2="57600" y2="86280"/>
                        <a14:backgroundMark x1="62500" y1="86987" x2="63000" y2="87270"/>
                        <a14:backgroundMark x1="63400" y1="87694" x2="64400" y2="876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861048"/>
            <a:ext cx="3059832" cy="2163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B0F0"/>
            </a:gs>
            <a:gs pos="44000">
              <a:schemeClr val="accent1">
                <a:shade val="67500"/>
                <a:satMod val="115000"/>
                <a:alpha val="2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683297851"/>
              </p:ext>
            </p:extLst>
          </p:nvPr>
        </p:nvGraphicFramePr>
        <p:xfrm>
          <a:off x="1601900" y="1725473"/>
          <a:ext cx="5899038" cy="415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188913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 из федерального и регионального бюджетов</a:t>
            </a:r>
            <a:r>
              <a:rPr lang="en-US" alt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</a:t>
            </a:r>
          </a:p>
        </p:txBody>
      </p:sp>
      <p:sp>
        <p:nvSpPr>
          <p:cNvPr id="5124" name="AutoShape 5"/>
          <p:cNvSpPr>
            <a:spLocks noChangeArrowheads="1"/>
          </p:cNvSpPr>
          <p:nvPr/>
        </p:nvSpPr>
        <p:spPr bwMode="auto">
          <a:xfrm>
            <a:off x="3564061" y="1625605"/>
            <a:ext cx="2016051" cy="1061824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19050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lIns="54000" rIns="54000" anchor="ctr"/>
          <a:lstStyle/>
          <a:p>
            <a:pPr eaLnBrk="1" hangingPunct="1"/>
            <a:endParaRPr lang="ru-RU" altLang="ru-RU"/>
          </a:p>
        </p:txBody>
      </p:sp>
      <p:sp>
        <p:nvSpPr>
          <p:cNvPr id="5131" name="Text Box 13"/>
          <p:cNvSpPr txBox="1">
            <a:spLocks noChangeArrowheads="1"/>
          </p:cNvSpPr>
          <p:nvPr/>
        </p:nvSpPr>
        <p:spPr bwMode="auto">
          <a:xfrm>
            <a:off x="6875463" y="1476375"/>
            <a:ext cx="1873250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ru-RU" alt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5132" name="Text Box 14"/>
          <p:cNvSpPr txBox="1">
            <a:spLocks noChangeArrowheads="1"/>
          </p:cNvSpPr>
          <p:nvPr/>
        </p:nvSpPr>
        <p:spPr bwMode="auto">
          <a:xfrm rot="10800000" flipV="1">
            <a:off x="4098007" y="3570540"/>
            <a:ext cx="1357313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3 153,8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3" name="Text Box 15"/>
          <p:cNvSpPr txBox="1">
            <a:spLocks noChangeArrowheads="1"/>
          </p:cNvSpPr>
          <p:nvPr/>
        </p:nvSpPr>
        <p:spPr bwMode="auto">
          <a:xfrm>
            <a:off x="4143371" y="1913637"/>
            <a:ext cx="1410677" cy="40011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+2,1%*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 descr="11178089-Gold-coin-in-towers-on-white-background-Stock-Photo-coins-gold-mone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0" y="5301209"/>
            <a:ext cx="1326865" cy="1556791"/>
          </a:xfrm>
          <a:prstGeom prst="rect">
            <a:avLst/>
          </a:prstGeom>
        </p:spPr>
      </p:pic>
      <p:sp>
        <p:nvSpPr>
          <p:cNvPr id="24" name="AutoShape 56"/>
          <p:cNvSpPr>
            <a:spLocks noChangeArrowheads="1"/>
          </p:cNvSpPr>
          <p:nvPr/>
        </p:nvSpPr>
        <p:spPr bwMode="auto">
          <a:xfrm>
            <a:off x="251520" y="5929331"/>
            <a:ext cx="4177604" cy="374571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lIns="54000" rIns="54000" anchor="ctr">
            <a:spAutoFit/>
          </a:bodyPr>
          <a:lstStyle/>
          <a:p>
            <a:pPr algn="just"/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К первоначальному плану на </a:t>
            </a:r>
            <a:r>
              <a:rPr lang="ru-RU" alt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25" name="AutoShape 56"/>
          <p:cNvSpPr>
            <a:spLocks noChangeArrowheads="1"/>
          </p:cNvSpPr>
          <p:nvPr/>
        </p:nvSpPr>
        <p:spPr bwMode="auto">
          <a:xfrm>
            <a:off x="251520" y="1950621"/>
            <a:ext cx="1590415" cy="102155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ctr"/>
            <a:r>
              <a:rPr lang="ru-RU" alt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</a:p>
          <a:p>
            <a:pPr algn="ctr"/>
            <a:r>
              <a:rPr lang="ru-RU" alt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880,7</a:t>
            </a:r>
          </a:p>
          <a:p>
            <a:pPr algn="ctr"/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(27,9%)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AutoShape 56"/>
          <p:cNvSpPr>
            <a:spLocks noChangeArrowheads="1"/>
          </p:cNvSpPr>
          <p:nvPr/>
        </p:nvSpPr>
        <p:spPr bwMode="auto">
          <a:xfrm>
            <a:off x="6429388" y="2629202"/>
            <a:ext cx="2463092" cy="102155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Субсидии, </a:t>
            </a:r>
            <a:r>
              <a:rPr lang="ru-RU" alt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</a:p>
          <a:p>
            <a:pPr algn="ctr" eaLnBrk="1" hangingPunct="1">
              <a:spcBef>
                <a:spcPts val="0"/>
              </a:spcBef>
            </a:pPr>
            <a:r>
              <a:rPr lang="ru-RU" alt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2 273,1</a:t>
            </a:r>
          </a:p>
          <a:p>
            <a:pPr algn="ctr" eaLnBrk="1" hangingPunct="1">
              <a:spcBef>
                <a:spcPts val="0"/>
              </a:spcBef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(72,1%)</a:t>
            </a:r>
            <a:endParaRPr lang="ru-RU" alt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8" name="Line 9"/>
          <p:cNvSpPr>
            <a:spLocks noChangeShapeType="1"/>
          </p:cNvSpPr>
          <p:nvPr/>
        </p:nvSpPr>
        <p:spPr bwMode="auto">
          <a:xfrm flipV="1">
            <a:off x="5786446" y="3213202"/>
            <a:ext cx="1214446" cy="71438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 type="oval" w="med" len="med"/>
            <a:tailEnd type="oval" w="med" len="med"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>
            <a:off x="1763688" y="2561709"/>
            <a:ext cx="1675581" cy="461545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 type="oval" w="med" len="med"/>
            <a:tailEnd type="oval" w="med" len="med"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48713" y="6505873"/>
            <a:ext cx="370384" cy="352127"/>
          </a:xfrm>
        </p:spPr>
        <p:txBody>
          <a:bodyPr/>
          <a:lstStyle/>
          <a:p>
            <a:pPr>
              <a:defRPr/>
            </a:pPr>
            <a:fld id="{9859122F-CAD9-46F5-BB23-113992F8D880}" type="slidenum">
              <a:rPr lang="ru-RU" alt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10</a:t>
            </a:fld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B0F0"/>
            </a:gs>
            <a:gs pos="44000">
              <a:schemeClr val="accent1">
                <a:shade val="67500"/>
                <a:satMod val="115000"/>
                <a:alpha val="2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3752"/>
            <a:ext cx="8352928" cy="874918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влияющие на формирование расходов бюджета в 2021-2023 годах</a:t>
            </a:r>
          </a:p>
        </p:txBody>
      </p:sp>
      <p:sp>
        <p:nvSpPr>
          <p:cNvPr id="11267" name="AutoShape 6"/>
          <p:cNvSpPr>
            <a:spLocks noChangeArrowheads="1"/>
          </p:cNvSpPr>
          <p:nvPr/>
        </p:nvSpPr>
        <p:spPr bwMode="auto">
          <a:xfrm>
            <a:off x="467545" y="1071547"/>
            <a:ext cx="504056" cy="71438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54000" rIns="54000" anchor="ctr"/>
          <a:lstStyle/>
          <a:p>
            <a:pPr eaLnBrk="1" hangingPunct="1"/>
            <a:endParaRPr lang="ru-RU" altLang="ru-RU"/>
          </a:p>
        </p:txBody>
      </p:sp>
      <p:sp>
        <p:nvSpPr>
          <p:cNvPr id="11268" name="AutoShape 7"/>
          <p:cNvSpPr>
            <a:spLocks noChangeArrowheads="1"/>
          </p:cNvSpPr>
          <p:nvPr/>
        </p:nvSpPr>
        <p:spPr bwMode="auto">
          <a:xfrm>
            <a:off x="467544" y="2000240"/>
            <a:ext cx="537315" cy="785818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54000" rIns="54000" anchor="ctr"/>
          <a:lstStyle/>
          <a:p>
            <a:pPr eaLnBrk="1" hangingPunct="1"/>
            <a:endParaRPr lang="ru-RU" altLang="ru-RU"/>
          </a:p>
        </p:txBody>
      </p:sp>
      <p:sp>
        <p:nvSpPr>
          <p:cNvPr id="11273" name="Text Box 12"/>
          <p:cNvSpPr txBox="1">
            <a:spLocks noChangeArrowheads="1"/>
          </p:cNvSpPr>
          <p:nvPr/>
        </p:nvSpPr>
        <p:spPr bwMode="auto">
          <a:xfrm>
            <a:off x="500034" y="1071546"/>
            <a:ext cx="360362" cy="76944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4400" dirty="0"/>
              <a:t>1</a:t>
            </a:r>
          </a:p>
        </p:txBody>
      </p:sp>
      <p:sp>
        <p:nvSpPr>
          <p:cNvPr id="11274" name="Text Box 13"/>
          <p:cNvSpPr txBox="1">
            <a:spLocks noChangeArrowheads="1"/>
          </p:cNvSpPr>
          <p:nvPr/>
        </p:nvSpPr>
        <p:spPr bwMode="auto">
          <a:xfrm>
            <a:off x="539552" y="2000240"/>
            <a:ext cx="360362" cy="76944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4400" dirty="0" smtClean="0"/>
              <a:t>2</a:t>
            </a:r>
            <a:endParaRPr lang="ru-RU" altLang="ru-RU" sz="4400" dirty="0"/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467544" y="3143248"/>
            <a:ext cx="537315" cy="785818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54000" rIns="54000" anchor="ctr"/>
          <a:lstStyle/>
          <a:p>
            <a:pPr eaLnBrk="1" hangingPunct="1"/>
            <a:endParaRPr lang="ru-RU" altLang="ru-RU"/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467544" y="4214818"/>
            <a:ext cx="576263" cy="642942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54000" rIns="54000" anchor="ctr"/>
          <a:lstStyle/>
          <a:p>
            <a:pPr eaLnBrk="1" hangingPunct="1"/>
            <a:endParaRPr lang="ru-RU" altLang="ru-RU"/>
          </a:p>
        </p:txBody>
      </p:sp>
      <p:sp>
        <p:nvSpPr>
          <p:cNvPr id="20" name="TextBox 19"/>
          <p:cNvSpPr txBox="1"/>
          <p:nvPr/>
        </p:nvSpPr>
        <p:spPr>
          <a:xfrm>
            <a:off x="509445" y="3115718"/>
            <a:ext cx="471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3</a:t>
            </a:r>
            <a:endParaRPr lang="ru-RU" sz="4400" dirty="0"/>
          </a:p>
        </p:txBody>
      </p:sp>
      <p:sp>
        <p:nvSpPr>
          <p:cNvPr id="21" name="TextBox 20"/>
          <p:cNvSpPr txBox="1"/>
          <p:nvPr/>
        </p:nvSpPr>
        <p:spPr>
          <a:xfrm>
            <a:off x="529204" y="4151568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22" name="AutoShape 56"/>
          <p:cNvSpPr>
            <a:spLocks noChangeArrowheads="1"/>
          </p:cNvSpPr>
          <p:nvPr/>
        </p:nvSpPr>
        <p:spPr bwMode="auto">
          <a:xfrm>
            <a:off x="1428728" y="1142984"/>
            <a:ext cx="7391742" cy="64698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just"/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перечня региональных проектов, направленных на достижении соответствующих результатов реализации федеральных проектов</a:t>
            </a: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utoShape 56"/>
          <p:cNvSpPr>
            <a:spLocks noChangeArrowheads="1"/>
          </p:cNvSpPr>
          <p:nvPr/>
        </p:nvSpPr>
        <p:spPr bwMode="auto">
          <a:xfrm>
            <a:off x="1428728" y="3000372"/>
            <a:ext cx="7391744" cy="919401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Сохранение целевых показателей «майских» Указов Президента Российской Федерации 2012 года в области социальной политики на достигнутом уровне</a:t>
            </a:r>
            <a:endParaRPr lang="ru-RU" altLang="ru-RU" sz="15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56"/>
          <p:cNvSpPr>
            <a:spLocks noChangeArrowheads="1"/>
          </p:cNvSpPr>
          <p:nvPr/>
        </p:nvSpPr>
        <p:spPr bwMode="auto">
          <a:xfrm>
            <a:off x="1428728" y="5214950"/>
            <a:ext cx="7391743" cy="919401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just" eaLnBrk="1" hangingPunct="1">
              <a:spcBef>
                <a:spcPts val="0"/>
              </a:spcBef>
            </a:pP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Предусмотрены объемы средств </a:t>
            </a:r>
            <a:r>
              <a:rPr lang="ru-RU" alt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мероприятиям, на реализацию которых выделены субсидии из областного бюджета, в целях обеспечения условия </a:t>
            </a:r>
            <a:r>
              <a:rPr lang="ru-RU" alt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endParaRPr lang="ru-RU" altLang="ru-RU" sz="13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AutoShape 56"/>
          <p:cNvSpPr>
            <a:spLocks noChangeArrowheads="1"/>
          </p:cNvSpPr>
          <p:nvPr/>
        </p:nvSpPr>
        <p:spPr bwMode="auto">
          <a:xfrm>
            <a:off x="1428728" y="4214818"/>
            <a:ext cx="7391742" cy="64698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alt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Строительство, реконструкция 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социальной и инженерной </a:t>
            </a:r>
            <a:r>
              <a:rPr lang="ru-RU" alt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</a:t>
            </a:r>
            <a:endParaRPr lang="ru-RU" alt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 rot="10800000" flipV="1">
            <a:off x="500034" y="5214950"/>
            <a:ext cx="543773" cy="857256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54000" rIns="54000" anchor="ctr"/>
          <a:lstStyle/>
          <a:p>
            <a:pPr algn="ctr"/>
            <a:r>
              <a:rPr lang="ru-RU" sz="4400" dirty="0" smtClean="0"/>
              <a:t>5</a:t>
            </a:r>
            <a:endParaRPr lang="ru-RU" sz="4400" dirty="0"/>
          </a:p>
        </p:txBody>
      </p:sp>
      <p:sp>
        <p:nvSpPr>
          <p:cNvPr id="16" name="AutoShape 56"/>
          <p:cNvSpPr>
            <a:spLocks noChangeArrowheads="1"/>
          </p:cNvSpPr>
          <p:nvPr/>
        </p:nvSpPr>
        <p:spPr bwMode="auto">
          <a:xfrm>
            <a:off x="1428728" y="2071678"/>
            <a:ext cx="7391742" cy="64698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Решение вопросов местного значения, основанных на инициативных проектах, внесенных в администрацию Озерского городского округа</a:t>
            </a:r>
            <a:endParaRPr lang="ru-RU" altLang="ru-RU" sz="15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35278" y="6481361"/>
            <a:ext cx="370384" cy="352127"/>
          </a:xfrm>
        </p:spPr>
        <p:txBody>
          <a:bodyPr/>
          <a:lstStyle/>
          <a:p>
            <a:pPr>
              <a:defRPr/>
            </a:pPr>
            <a:fld id="{BEE4522D-7A1D-4EDF-B92E-C41FBAE9B9C9}" type="slidenum">
              <a:rPr lang="ru-RU" alt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11</a:t>
            </a:fld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44000">
              <a:schemeClr val="accent1">
                <a:shade val="67500"/>
                <a:satMod val="115000"/>
                <a:alpha val="2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9807"/>
            <a:ext cx="8737806" cy="100010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Расходы,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планируемые на реализацию региональных проектов,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направленных на достижение соответствующих результатов реализации федеральных проектов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56"/>
          <p:cNvSpPr>
            <a:spLocks noChangeArrowheads="1"/>
          </p:cNvSpPr>
          <p:nvPr/>
        </p:nvSpPr>
        <p:spPr bwMode="auto">
          <a:xfrm>
            <a:off x="268335" y="1326956"/>
            <a:ext cx="4000528" cy="64698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ru-RU" alt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Первоначальный бюджет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  -</a:t>
            </a:r>
            <a:endParaRPr lang="ru-RU" alt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ru-RU" alt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262,7 млн рублей</a:t>
            </a:r>
            <a:endParaRPr lang="ru-RU" alt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56"/>
          <p:cNvSpPr>
            <a:spLocks noChangeArrowheads="1"/>
          </p:cNvSpPr>
          <p:nvPr/>
        </p:nvSpPr>
        <p:spPr bwMode="auto">
          <a:xfrm>
            <a:off x="4702476" y="1341854"/>
            <a:ext cx="4214842" cy="64698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ru-RU" alt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Первоначальный бюджет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2021 год  -</a:t>
            </a:r>
            <a:endParaRPr lang="ru-RU" alt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ru-RU" alt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264,3 млн рублей</a:t>
            </a:r>
            <a:endParaRPr lang="ru-RU" alt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214282" y="2132857"/>
            <a:ext cx="4143404" cy="438888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0"/>
              </a:spcBef>
            </a:pPr>
            <a:r>
              <a:rPr lang="ru-RU" altLang="ru-RU" sz="1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ru-RU" sz="1300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«Формирование комфортной городской среды»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4652594" y="2125023"/>
            <a:ext cx="4253669" cy="583897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0"/>
              </a:spcBef>
            </a:pPr>
            <a:r>
              <a:rPr lang="ru-RU" altLang="ru-RU" sz="1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ru-RU" sz="1300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«Формирование комфортной городской среды»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4668618" y="5143512"/>
            <a:ext cx="4378796" cy="85725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0"/>
              </a:spcBef>
            </a:pPr>
            <a:r>
              <a:rPr lang="ru-RU" alt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altLang="ru-RU" sz="1300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«Чистая страна»: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-рекультивация земельных участков, нарушенных размещением твердых коммунальных отходов и ликвидация объектов накопления экологического вреда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4668618" y="2630989"/>
            <a:ext cx="4378796" cy="1726705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0"/>
              </a:spcBef>
            </a:pPr>
            <a:r>
              <a:rPr lang="ru-RU" altLang="ru-RU" sz="1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altLang="ru-RU" sz="1300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«Современная школа»: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-создание материально-технической базы для реализации основных и дополнительных общеобразовательных программ цифрового и гуманитарного профилей в общеобразовательных организациях, расположенных в сельской местности и малых городах;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-оборудование пунктов проведения экзаменов итоговой аттестации образовательных программ среднего общего образования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684642" y="4643446"/>
            <a:ext cx="4378796" cy="50006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0"/>
              </a:spcBef>
            </a:pPr>
            <a:r>
              <a:rPr lang="ru-RU" alt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altLang="ru-RU" sz="1300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«Финансовая поддержка семей при рождении детей»</a:t>
            </a: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4703667" y="6000767"/>
            <a:ext cx="4378796" cy="642943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0"/>
              </a:spcBef>
            </a:pPr>
            <a:r>
              <a:rPr lang="ru-RU" alt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altLang="ru-RU" sz="1300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«Чистая вода»:</a:t>
            </a:r>
            <a:endParaRPr lang="ru-RU" altLang="ru-RU" sz="1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0"/>
              </a:spcBef>
            </a:pP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-строительство и реконструкция (модернизация)  объектов питьевого водоснабжения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2636912"/>
            <a:ext cx="4143404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ru-RU" alt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altLang="ru-RU" sz="1300" b="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«Современная школа»: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-создание материально-технической базы для реализации основных и дополнительных общеобразовательных программ цифрового и гуманитарного профилей в общеобразовательных организациях, расположенных в сельской местности и малых городах;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-оборудование пунктов проведения экзаменов итоговой аттестации образовательных программ среднего общего образования</a:t>
            </a:r>
            <a:endParaRPr lang="ru-RU" altLang="ru-RU" sz="11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0800000" flipV="1">
            <a:off x="214282" y="4338890"/>
            <a:ext cx="41434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ru-RU" alt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ru-RU" sz="1300" b="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«Финансовая поддержка семей при рождении детей»</a:t>
            </a:r>
            <a:endParaRPr lang="ru-RU" altLang="ru-RU" sz="1300" b="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4857760"/>
            <a:ext cx="4214842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altLang="ru-RU" sz="1300" b="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«Чистая страна»: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-рекультивация земельных участков, нарушенных размещением твердых коммунальных отходов и ликвидация объектов накопления экологического вреда</a:t>
            </a:r>
            <a:endParaRPr lang="ru-RU" altLang="ru-RU" sz="11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5720" y="5857892"/>
            <a:ext cx="4071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ru-RU" alt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altLang="ru-RU" sz="1300" b="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«Чистая вода»:</a:t>
            </a:r>
            <a:endParaRPr lang="ru-RU" altLang="ru-RU" sz="13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0"/>
              </a:spcBef>
            </a:pPr>
            <a:r>
              <a:rPr lang="ru-RU" alt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и реконструкция (модернизация)  объектов питьевого водоснабжения</a:t>
            </a:r>
            <a:endParaRPr lang="ru-RU" altLang="ru-RU" sz="11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43438" y="4357694"/>
            <a:ext cx="435771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ru-RU" alt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ru-RU" sz="1300" b="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«Социальная активность»</a:t>
            </a:r>
            <a:endParaRPr lang="ru-RU" altLang="ru-RU" sz="1300" b="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4499992" y="1341854"/>
            <a:ext cx="0" cy="5301856"/>
          </a:xfrm>
          <a:prstGeom prst="line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57150" cap="flat" cmpd="sng" algn="ctr">
            <a:solidFill>
              <a:srgbClr val="7030A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12079" y="6515906"/>
            <a:ext cx="370384" cy="255609"/>
          </a:xfrm>
        </p:spPr>
        <p:txBody>
          <a:bodyPr/>
          <a:lstStyle/>
          <a:p>
            <a:pPr>
              <a:defRPr/>
            </a:pPr>
            <a:fld id="{BEE4522D-7A1D-4EDF-B92E-C41FBAE9B9C9}" type="slidenum">
              <a:rPr lang="ru-RU" alt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12</a:t>
            </a:fld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1122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</a:t>
            </a:r>
            <a:b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вопросов местного значения,</a:t>
            </a:r>
            <a:b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основанных на инициативных проектах</a:t>
            </a:r>
            <a:endParaRPr lang="ru-RU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8797621"/>
              </p:ext>
            </p:extLst>
          </p:nvPr>
        </p:nvGraphicFramePr>
        <p:xfrm>
          <a:off x="1428728" y="1510434"/>
          <a:ext cx="7000924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786578" y="1605449"/>
            <a:ext cx="13573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alt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</a:t>
            </a:r>
            <a:endParaRPr lang="ru-RU" alt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2813625"/>
            <a:ext cx="714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19,2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22690" y="1699953"/>
            <a:ext cx="642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38,5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07587" y="1699953"/>
            <a:ext cx="714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38,5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1" b="15236"/>
          <a:stretch/>
        </p:blipFill>
        <p:spPr>
          <a:xfrm>
            <a:off x="323528" y="5023911"/>
            <a:ext cx="3141374" cy="18448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092" y="4596292"/>
            <a:ext cx="5060572" cy="2261708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73616" y="6505873"/>
            <a:ext cx="370384" cy="352127"/>
          </a:xfrm>
        </p:spPr>
        <p:txBody>
          <a:bodyPr/>
          <a:lstStyle/>
          <a:p>
            <a:pPr>
              <a:defRPr/>
            </a:pPr>
            <a:fld id="{BEE4522D-7A1D-4EDF-B92E-C41FBAE9B9C9}" type="slidenum">
              <a:rPr lang="ru-RU" alt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13</a:t>
            </a:fld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50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B0F0"/>
            </a:gs>
            <a:gs pos="44000">
              <a:schemeClr val="accent1">
                <a:shade val="67500"/>
                <a:satMod val="115000"/>
                <a:alpha val="2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92"/>
          <p:cNvSpPr txBox="1">
            <a:spLocks noChangeArrowheads="1"/>
          </p:cNvSpPr>
          <p:nvPr/>
        </p:nvSpPr>
        <p:spPr bwMode="auto">
          <a:xfrm>
            <a:off x="0" y="260350"/>
            <a:ext cx="9144000" cy="101566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Отраслевая структура расходов </a:t>
            </a:r>
            <a:r>
              <a:rPr lang="ru-RU" alt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en-US" altLang="ru-RU" sz="24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</a:t>
            </a:r>
            <a:r>
              <a:rPr lang="ru-RU" alt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graphicFrame>
        <p:nvGraphicFramePr>
          <p:cNvPr id="55" name="Object 95"/>
          <p:cNvGraphicFramePr>
            <a:graphicFrameLocks noGrp="1" noChangeAspect="1"/>
          </p:cNvGraphicFramePr>
          <p:nvPr>
            <p:ph/>
          </p:nvPr>
        </p:nvGraphicFramePr>
        <p:xfrm>
          <a:off x="1857356" y="2357430"/>
          <a:ext cx="6929486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72" name="Text Box 97"/>
          <p:cNvSpPr txBox="1">
            <a:spLocks noChangeArrowheads="1"/>
          </p:cNvSpPr>
          <p:nvPr/>
        </p:nvSpPr>
        <p:spPr bwMode="auto">
          <a:xfrm>
            <a:off x="7164388" y="1214422"/>
            <a:ext cx="1800225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ru-RU" alt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7173" name="Line 101"/>
          <p:cNvSpPr>
            <a:spLocks noChangeShapeType="1"/>
          </p:cNvSpPr>
          <p:nvPr/>
        </p:nvSpPr>
        <p:spPr bwMode="auto">
          <a:xfrm flipV="1">
            <a:off x="5429256" y="2357430"/>
            <a:ext cx="45719" cy="935038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174" name="Line 102"/>
          <p:cNvSpPr>
            <a:spLocks noChangeShapeType="1"/>
          </p:cNvSpPr>
          <p:nvPr/>
        </p:nvSpPr>
        <p:spPr bwMode="auto">
          <a:xfrm flipH="1">
            <a:off x="5500694" y="2357430"/>
            <a:ext cx="2376487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175" name="Line 104"/>
          <p:cNvSpPr>
            <a:spLocks noChangeShapeType="1"/>
          </p:cNvSpPr>
          <p:nvPr/>
        </p:nvSpPr>
        <p:spPr bwMode="auto">
          <a:xfrm flipV="1">
            <a:off x="5072066" y="1857364"/>
            <a:ext cx="0" cy="1439863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176" name="Line 105"/>
          <p:cNvSpPr>
            <a:spLocks noChangeShapeType="1"/>
          </p:cNvSpPr>
          <p:nvPr/>
        </p:nvSpPr>
        <p:spPr bwMode="auto">
          <a:xfrm flipH="1">
            <a:off x="3500430" y="1857364"/>
            <a:ext cx="1584325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177" name="Line 106"/>
          <p:cNvSpPr>
            <a:spLocks noChangeShapeType="1"/>
          </p:cNvSpPr>
          <p:nvPr/>
        </p:nvSpPr>
        <p:spPr bwMode="auto">
          <a:xfrm flipV="1">
            <a:off x="4214810" y="2714620"/>
            <a:ext cx="0" cy="720725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178" name="Line 107"/>
          <p:cNvSpPr>
            <a:spLocks noChangeShapeType="1"/>
          </p:cNvSpPr>
          <p:nvPr/>
        </p:nvSpPr>
        <p:spPr bwMode="auto">
          <a:xfrm flipH="1">
            <a:off x="2285984" y="2714620"/>
            <a:ext cx="1944687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179" name="Line 108"/>
          <p:cNvSpPr>
            <a:spLocks noChangeShapeType="1"/>
          </p:cNvSpPr>
          <p:nvPr/>
        </p:nvSpPr>
        <p:spPr bwMode="auto">
          <a:xfrm flipV="1">
            <a:off x="3714744" y="3143248"/>
            <a:ext cx="0" cy="503237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180" name="Line 109"/>
          <p:cNvSpPr>
            <a:spLocks noChangeShapeType="1"/>
          </p:cNvSpPr>
          <p:nvPr/>
        </p:nvSpPr>
        <p:spPr bwMode="auto">
          <a:xfrm flipH="1">
            <a:off x="5072066" y="6500834"/>
            <a:ext cx="1152525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182" name="Line 111"/>
          <p:cNvSpPr>
            <a:spLocks noChangeShapeType="1"/>
          </p:cNvSpPr>
          <p:nvPr/>
        </p:nvSpPr>
        <p:spPr bwMode="auto">
          <a:xfrm flipH="1">
            <a:off x="5786446" y="3000372"/>
            <a:ext cx="1214446" cy="12564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183" name="Line 113"/>
          <p:cNvSpPr>
            <a:spLocks noChangeShapeType="1"/>
          </p:cNvSpPr>
          <p:nvPr/>
        </p:nvSpPr>
        <p:spPr bwMode="auto">
          <a:xfrm>
            <a:off x="5072066" y="4714884"/>
            <a:ext cx="0" cy="1800225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184" name="Line 114"/>
          <p:cNvSpPr>
            <a:spLocks noChangeShapeType="1"/>
          </p:cNvSpPr>
          <p:nvPr/>
        </p:nvSpPr>
        <p:spPr bwMode="auto">
          <a:xfrm>
            <a:off x="1571604" y="3143248"/>
            <a:ext cx="2160587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185" name="Line 115"/>
          <p:cNvSpPr>
            <a:spLocks noChangeShapeType="1"/>
          </p:cNvSpPr>
          <p:nvPr/>
        </p:nvSpPr>
        <p:spPr bwMode="auto">
          <a:xfrm>
            <a:off x="5214942" y="4714884"/>
            <a:ext cx="0" cy="935037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186" name="Line 116"/>
          <p:cNvSpPr>
            <a:spLocks noChangeShapeType="1"/>
          </p:cNvSpPr>
          <p:nvPr/>
        </p:nvSpPr>
        <p:spPr bwMode="auto">
          <a:xfrm>
            <a:off x="5214942" y="5643578"/>
            <a:ext cx="1008062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187" name="Line 117"/>
          <p:cNvSpPr>
            <a:spLocks noChangeShapeType="1"/>
          </p:cNvSpPr>
          <p:nvPr/>
        </p:nvSpPr>
        <p:spPr bwMode="auto">
          <a:xfrm>
            <a:off x="7429520" y="4214818"/>
            <a:ext cx="1511300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188" name="Text Box 118"/>
          <p:cNvSpPr txBox="1">
            <a:spLocks noChangeArrowheads="1"/>
          </p:cNvSpPr>
          <p:nvPr/>
        </p:nvSpPr>
        <p:spPr bwMode="auto">
          <a:xfrm>
            <a:off x="7786710" y="3571876"/>
            <a:ext cx="1357290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sp>
        <p:nvSpPr>
          <p:cNvPr id="7189" name="Text Box 120"/>
          <p:cNvSpPr txBox="1">
            <a:spLocks noChangeArrowheads="1"/>
          </p:cNvSpPr>
          <p:nvPr/>
        </p:nvSpPr>
        <p:spPr bwMode="auto">
          <a:xfrm>
            <a:off x="7877181" y="3856498"/>
            <a:ext cx="928694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925,3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0" name="Text Box 121"/>
          <p:cNvSpPr txBox="1">
            <a:spLocks noChangeArrowheads="1"/>
          </p:cNvSpPr>
          <p:nvPr/>
        </p:nvSpPr>
        <p:spPr bwMode="auto">
          <a:xfrm>
            <a:off x="8129749" y="4164275"/>
            <a:ext cx="747564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48,1%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1" name="Text Box 122"/>
          <p:cNvSpPr txBox="1">
            <a:spLocks noChangeArrowheads="1"/>
          </p:cNvSpPr>
          <p:nvPr/>
        </p:nvSpPr>
        <p:spPr bwMode="auto">
          <a:xfrm>
            <a:off x="6286512" y="1500174"/>
            <a:ext cx="2571768" cy="73866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7192" name="Text Box 123"/>
          <p:cNvSpPr txBox="1">
            <a:spLocks noChangeArrowheads="1"/>
          </p:cNvSpPr>
          <p:nvPr/>
        </p:nvSpPr>
        <p:spPr bwMode="auto">
          <a:xfrm>
            <a:off x="5728302" y="1997980"/>
            <a:ext cx="516790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8,0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3" name="Text Box 124"/>
          <p:cNvSpPr txBox="1">
            <a:spLocks noChangeArrowheads="1"/>
          </p:cNvSpPr>
          <p:nvPr/>
        </p:nvSpPr>
        <p:spPr bwMode="auto">
          <a:xfrm rot="10800000" flipV="1">
            <a:off x="5731455" y="2367312"/>
            <a:ext cx="857254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0,2%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4" name="Text Box 125"/>
          <p:cNvSpPr txBox="1">
            <a:spLocks noChangeArrowheads="1"/>
          </p:cNvSpPr>
          <p:nvPr/>
        </p:nvSpPr>
        <p:spPr bwMode="auto">
          <a:xfrm>
            <a:off x="2357422" y="1643050"/>
            <a:ext cx="936625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ЖКХ</a:t>
            </a:r>
          </a:p>
        </p:txBody>
      </p:sp>
      <p:sp>
        <p:nvSpPr>
          <p:cNvPr id="7195" name="Text Box 126"/>
          <p:cNvSpPr txBox="1">
            <a:spLocks noChangeArrowheads="1"/>
          </p:cNvSpPr>
          <p:nvPr/>
        </p:nvSpPr>
        <p:spPr bwMode="auto">
          <a:xfrm>
            <a:off x="3492500" y="1500174"/>
            <a:ext cx="1293814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395,7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6" name="Text Box 127"/>
          <p:cNvSpPr txBox="1">
            <a:spLocks noChangeArrowheads="1"/>
          </p:cNvSpPr>
          <p:nvPr/>
        </p:nvSpPr>
        <p:spPr bwMode="auto">
          <a:xfrm>
            <a:off x="3708886" y="1849015"/>
            <a:ext cx="785819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9,9%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7" name="Text Box 128"/>
          <p:cNvSpPr txBox="1">
            <a:spLocks noChangeArrowheads="1"/>
          </p:cNvSpPr>
          <p:nvPr/>
        </p:nvSpPr>
        <p:spPr bwMode="auto">
          <a:xfrm>
            <a:off x="1071538" y="2357430"/>
            <a:ext cx="1714511" cy="5232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Национальная</a:t>
            </a:r>
          </a:p>
          <a:p>
            <a:pPr eaLnBrk="1" hangingPunct="1">
              <a:spcBef>
                <a:spcPts val="0"/>
              </a:spcBef>
            </a:pPr>
            <a:r>
              <a:rPr lang="ru-RU" altLang="ru-RU" sz="1400" dirty="0" smtClean="0">
                <a:latin typeface="Arial" charset="0"/>
              </a:rPr>
              <a:t>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экономика</a:t>
            </a:r>
          </a:p>
        </p:txBody>
      </p:sp>
      <p:sp>
        <p:nvSpPr>
          <p:cNvPr id="7198" name="Text Box 129"/>
          <p:cNvSpPr txBox="1">
            <a:spLocks noChangeArrowheads="1"/>
          </p:cNvSpPr>
          <p:nvPr/>
        </p:nvSpPr>
        <p:spPr bwMode="auto">
          <a:xfrm>
            <a:off x="3000364" y="2357430"/>
            <a:ext cx="1000132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185,0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9" name="Text Box 130"/>
          <p:cNvSpPr txBox="1">
            <a:spLocks noChangeArrowheads="1"/>
          </p:cNvSpPr>
          <p:nvPr/>
        </p:nvSpPr>
        <p:spPr bwMode="auto">
          <a:xfrm>
            <a:off x="3237953" y="2660688"/>
            <a:ext cx="642942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4,6%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00" name="Text Box 131"/>
          <p:cNvSpPr txBox="1">
            <a:spLocks noChangeArrowheads="1"/>
          </p:cNvSpPr>
          <p:nvPr/>
        </p:nvSpPr>
        <p:spPr bwMode="auto">
          <a:xfrm>
            <a:off x="285720" y="3000372"/>
            <a:ext cx="1785950" cy="5232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Культура, 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кинематография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01" name="Text Box 132"/>
          <p:cNvSpPr txBox="1">
            <a:spLocks noChangeArrowheads="1"/>
          </p:cNvSpPr>
          <p:nvPr/>
        </p:nvSpPr>
        <p:spPr bwMode="auto">
          <a:xfrm>
            <a:off x="2214546" y="2786058"/>
            <a:ext cx="857256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73,6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02" name="Text Box 133"/>
          <p:cNvSpPr txBox="1">
            <a:spLocks noChangeArrowheads="1"/>
          </p:cNvSpPr>
          <p:nvPr/>
        </p:nvSpPr>
        <p:spPr bwMode="auto">
          <a:xfrm>
            <a:off x="2434411" y="3102266"/>
            <a:ext cx="714380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6,8%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03" name="Line 134"/>
          <p:cNvSpPr>
            <a:spLocks noChangeShapeType="1"/>
          </p:cNvSpPr>
          <p:nvPr/>
        </p:nvSpPr>
        <p:spPr bwMode="auto">
          <a:xfrm>
            <a:off x="3857620" y="4500570"/>
            <a:ext cx="0" cy="504825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204" name="Line 135"/>
          <p:cNvSpPr>
            <a:spLocks noChangeShapeType="1"/>
          </p:cNvSpPr>
          <p:nvPr/>
        </p:nvSpPr>
        <p:spPr bwMode="auto">
          <a:xfrm>
            <a:off x="1857356" y="3786190"/>
            <a:ext cx="1511300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205" name="Text Box 136"/>
          <p:cNvSpPr txBox="1">
            <a:spLocks noChangeArrowheads="1"/>
          </p:cNvSpPr>
          <p:nvPr/>
        </p:nvSpPr>
        <p:spPr bwMode="auto">
          <a:xfrm>
            <a:off x="0" y="3857628"/>
            <a:ext cx="2071671" cy="523220"/>
          </a:xfrm>
          <a:prstGeom prst="rect">
            <a:avLst/>
          </a:prstGeom>
          <a:noFill/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7206" name="Text Box 137"/>
          <p:cNvSpPr txBox="1">
            <a:spLocks noChangeArrowheads="1"/>
          </p:cNvSpPr>
          <p:nvPr/>
        </p:nvSpPr>
        <p:spPr bwMode="auto">
          <a:xfrm>
            <a:off x="2428860" y="3767984"/>
            <a:ext cx="714380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4,6%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07" name="Text Box 138"/>
          <p:cNvSpPr txBox="1">
            <a:spLocks noChangeArrowheads="1"/>
          </p:cNvSpPr>
          <p:nvPr/>
        </p:nvSpPr>
        <p:spPr bwMode="auto">
          <a:xfrm>
            <a:off x="2214546" y="3429000"/>
            <a:ext cx="714380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185,6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08" name="Line 139"/>
          <p:cNvSpPr>
            <a:spLocks noChangeShapeType="1"/>
          </p:cNvSpPr>
          <p:nvPr/>
        </p:nvSpPr>
        <p:spPr bwMode="auto">
          <a:xfrm flipH="1">
            <a:off x="2428860" y="5000636"/>
            <a:ext cx="1439862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7209" name="Text Box 140"/>
          <p:cNvSpPr txBox="1">
            <a:spLocks noChangeArrowheads="1"/>
          </p:cNvSpPr>
          <p:nvPr/>
        </p:nvSpPr>
        <p:spPr bwMode="auto">
          <a:xfrm rot="10800000" flipV="1">
            <a:off x="285720" y="4760437"/>
            <a:ext cx="2071702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</p:txBody>
      </p:sp>
      <p:sp>
        <p:nvSpPr>
          <p:cNvPr id="7210" name="Text Box 141"/>
          <p:cNvSpPr txBox="1">
            <a:spLocks noChangeArrowheads="1"/>
          </p:cNvSpPr>
          <p:nvPr/>
        </p:nvSpPr>
        <p:spPr bwMode="auto">
          <a:xfrm>
            <a:off x="2714612" y="4643446"/>
            <a:ext cx="857256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700,3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11" name="Text Box 142"/>
          <p:cNvSpPr txBox="1">
            <a:spLocks noChangeArrowheads="1"/>
          </p:cNvSpPr>
          <p:nvPr/>
        </p:nvSpPr>
        <p:spPr bwMode="auto">
          <a:xfrm>
            <a:off x="2836968" y="5012389"/>
            <a:ext cx="870936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7,5%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12" name="Text Box 143"/>
          <p:cNvSpPr txBox="1">
            <a:spLocks noChangeArrowheads="1"/>
          </p:cNvSpPr>
          <p:nvPr/>
        </p:nvSpPr>
        <p:spPr bwMode="auto">
          <a:xfrm>
            <a:off x="6286512" y="5286388"/>
            <a:ext cx="2678101" cy="73866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7213" name="Text Box 144"/>
          <p:cNvSpPr txBox="1">
            <a:spLocks noChangeArrowheads="1"/>
          </p:cNvSpPr>
          <p:nvPr/>
        </p:nvSpPr>
        <p:spPr bwMode="auto">
          <a:xfrm>
            <a:off x="5375266" y="5291298"/>
            <a:ext cx="642942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28,9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14" name="Text Box 145"/>
          <p:cNvSpPr txBox="1">
            <a:spLocks noChangeArrowheads="1"/>
          </p:cNvSpPr>
          <p:nvPr/>
        </p:nvSpPr>
        <p:spPr bwMode="auto">
          <a:xfrm>
            <a:off x="5514374" y="5600901"/>
            <a:ext cx="785818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0,7%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15" name="Text Box 146"/>
          <p:cNvSpPr txBox="1">
            <a:spLocks noChangeArrowheads="1"/>
          </p:cNvSpPr>
          <p:nvPr/>
        </p:nvSpPr>
        <p:spPr bwMode="auto">
          <a:xfrm>
            <a:off x="6286512" y="6143644"/>
            <a:ext cx="2214578" cy="5232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7216" name="Text Box 147"/>
          <p:cNvSpPr txBox="1">
            <a:spLocks noChangeArrowheads="1"/>
          </p:cNvSpPr>
          <p:nvPr/>
        </p:nvSpPr>
        <p:spPr bwMode="auto">
          <a:xfrm>
            <a:off x="5230829" y="6149878"/>
            <a:ext cx="642942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296,3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17" name="Text Box 148"/>
          <p:cNvSpPr txBox="1">
            <a:spLocks noChangeArrowheads="1"/>
          </p:cNvSpPr>
          <p:nvPr/>
        </p:nvSpPr>
        <p:spPr bwMode="auto">
          <a:xfrm>
            <a:off x="5452115" y="6441072"/>
            <a:ext cx="726920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7,4%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19" name="Прямоугольник 1"/>
          <p:cNvSpPr>
            <a:spLocks noChangeArrowheads="1"/>
          </p:cNvSpPr>
          <p:nvPr/>
        </p:nvSpPr>
        <p:spPr bwMode="auto">
          <a:xfrm>
            <a:off x="7000892" y="2786058"/>
            <a:ext cx="19431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массовой информации</a:t>
            </a:r>
          </a:p>
        </p:txBody>
      </p:sp>
      <p:sp>
        <p:nvSpPr>
          <p:cNvPr id="7220" name="Прямоугольник 2"/>
          <p:cNvSpPr>
            <a:spLocks noChangeArrowheads="1"/>
          </p:cNvSpPr>
          <p:nvPr/>
        </p:nvSpPr>
        <p:spPr bwMode="auto">
          <a:xfrm flipH="1">
            <a:off x="6283085" y="2683842"/>
            <a:ext cx="642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3,6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21" name="Прямоугольник 3"/>
          <p:cNvSpPr>
            <a:spLocks noChangeArrowheads="1"/>
          </p:cNvSpPr>
          <p:nvPr/>
        </p:nvSpPr>
        <p:spPr bwMode="auto">
          <a:xfrm>
            <a:off x="6300192" y="3000372"/>
            <a:ext cx="7504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0,1%</a:t>
            </a:r>
          </a:p>
        </p:txBody>
      </p:sp>
      <p:sp>
        <p:nvSpPr>
          <p:cNvPr id="7222" name="Прямоугольник 4"/>
          <p:cNvSpPr>
            <a:spLocks noChangeArrowheads="1"/>
          </p:cNvSpPr>
          <p:nvPr/>
        </p:nvSpPr>
        <p:spPr bwMode="auto">
          <a:xfrm>
            <a:off x="250825" y="5929330"/>
            <a:ext cx="43211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окружающей среды –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2,4 (0,1%)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Line 111"/>
          <p:cNvSpPr>
            <a:spLocks noChangeShapeType="1"/>
          </p:cNvSpPr>
          <p:nvPr/>
        </p:nvSpPr>
        <p:spPr bwMode="auto">
          <a:xfrm flipH="1">
            <a:off x="5500694" y="3000372"/>
            <a:ext cx="306371" cy="506833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77301" y="6536419"/>
            <a:ext cx="400023" cy="273985"/>
          </a:xfrm>
        </p:spPr>
        <p:txBody>
          <a:bodyPr/>
          <a:lstStyle/>
          <a:p>
            <a:pPr>
              <a:defRPr/>
            </a:pPr>
            <a:fld id="{9859122F-CAD9-46F5-BB23-113992F8D880}" type="slidenum">
              <a:rPr lang="ru-RU" alt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14</a:t>
            </a:fld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B0F0"/>
            </a:gs>
            <a:gs pos="44000">
              <a:schemeClr val="accent1">
                <a:shade val="67500"/>
                <a:satMod val="115000"/>
                <a:alpha val="2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51520" y="144017"/>
            <a:ext cx="8723312" cy="1196751"/>
          </a:xfrm>
        </p:spPr>
        <p:txBody>
          <a:bodyPr/>
          <a:lstStyle/>
          <a:p>
            <a:pPr marL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отрасли «Образование» на 2021 год 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условиях софинансирования 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регионального бюджета</a:t>
            </a:r>
            <a:endParaRPr lang="ru-RU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3768" y="155679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4704" y="1268760"/>
            <a:ext cx="849694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организация бесплатного горячего питания обучающихся, получающих начальное общее образование в муниципальных общеобразовательных организациях;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       организация отдыха детей в каникулярное время;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       обеспечение питанием детей из малообеспеченных семей;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        государственная поддержка образовательных организаций в целях оснащения (обновления) их компьютерным, </a:t>
            </a:r>
            <a:r>
              <a:rPr lang="ru-RU" sz="1600" b="0" dirty="0" err="1" smtClean="0">
                <a:latin typeface="Times New Roman" pitchFamily="18" charset="0"/>
                <a:cs typeface="Times New Roman" pitchFamily="18" charset="0"/>
              </a:rPr>
              <a:t>мультимедийным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, презентационным оборудованием и программным обеспечением в рамках эксперимента по модернизации начального общего, основного общего и среднего образования;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        обеспечение молоком (молочной продукцией) обучающихся по программам начального общего образования в муниципальных общеобразовательных организациях;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 привлечение детей из малообеспеченных, неблагополучных семей в муниципальные дошкольные образовательные организации через представление компенсации части родительской платы;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 оборудование  пунктов проведения экзаменов государственной итоговой аттестации по образовательным программам среднего общего образования</a:t>
            </a:r>
            <a:endParaRPr lang="ru-RU" sz="1600" dirty="0"/>
          </a:p>
          <a:p>
            <a:pPr algn="just">
              <a:buFont typeface="Wingdings" pitchFamily="2" charset="2"/>
              <a:buChar char="Ø"/>
            </a:pPr>
            <a:endParaRPr lang="ru-RU" sz="16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704" y="4857760"/>
            <a:ext cx="59354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04" y="4720660"/>
            <a:ext cx="8495928" cy="213734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61618" y="6512655"/>
            <a:ext cx="370384" cy="280119"/>
          </a:xfrm>
        </p:spPr>
        <p:txBody>
          <a:bodyPr/>
          <a:lstStyle/>
          <a:p>
            <a:pPr>
              <a:defRPr/>
            </a:pPr>
            <a:fld id="{9859122F-CAD9-46F5-BB23-113992F8D880}" type="slidenum">
              <a:rPr lang="ru-RU" alt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15</a:t>
            </a:fld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44000">
              <a:schemeClr val="accent1">
                <a:shade val="67500"/>
                <a:satMod val="115000"/>
                <a:alpha val="2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016227112"/>
              </p:ext>
            </p:extLst>
          </p:nvPr>
        </p:nvGraphicFramePr>
        <p:xfrm>
          <a:off x="285720" y="260648"/>
          <a:ext cx="8643998" cy="4511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429520" y="1362480"/>
            <a:ext cx="13573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alt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8795" y="2504348"/>
            <a:ext cx="642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14,5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2647224"/>
            <a:ext cx="571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8,9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2432910"/>
            <a:ext cx="714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17,4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57555" y="2361472"/>
            <a:ext cx="857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17,8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14810" y="2290034"/>
            <a:ext cx="642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19,3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29190" y="2075720"/>
            <a:ext cx="642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26,5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43570" y="1932844"/>
            <a:ext cx="714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29,8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57950" y="1861406"/>
            <a:ext cx="642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31,2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43768" y="1861406"/>
            <a:ext cx="642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31,5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0" y="87891"/>
            <a:ext cx="9144000" cy="120032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ctr">
              <a:defRPr sz="2400" b="1" i="0" u="none" strike="noStrike" kern="1200" baseline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</a:defRPr>
            </a:pPr>
            <a:r>
              <a:rPr lang="ru-RU" sz="2400" dirty="0">
                <a:solidFill>
                  <a:srgbClr val="000099"/>
                </a:solidFill>
                <a:latin typeface="Times New Roman" pitchFamily="18" charset="0"/>
              </a:rPr>
              <a:t>Динамика уровня средней заработной 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</a:rPr>
              <a:t>платы</a:t>
            </a:r>
          </a:p>
          <a:p>
            <a:pPr algn="ctr">
              <a:defRPr sz="2400" b="1" i="0" u="none" strike="noStrike" kern="1200" baseline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</a:defRPr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</a:rPr>
              <a:t>работников 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</a:rPr>
              <a:t>муниципальных учреждений культуры</a:t>
            </a:r>
          </a:p>
          <a:p>
            <a:pPr algn="ctr">
              <a:defRPr sz="2400" b="1" i="0" u="none" strike="noStrike" kern="1200" baseline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</a:defRPr>
            </a:pPr>
            <a:r>
              <a:rPr lang="ru-RU" sz="2400" dirty="0">
                <a:solidFill>
                  <a:srgbClr val="000099"/>
                </a:solidFill>
                <a:latin typeface="Times New Roman" pitchFamily="18" charset="0"/>
              </a:rPr>
              <a:t>и муниципального архива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929586" y="1789968"/>
            <a:ext cx="785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32,9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0" b="89957" l="5533" r="95697">
                        <a14:foregroundMark x1="94809" y1="52080" x2="95697" y2="53945"/>
                        <a14:foregroundMark x1="7036" y1="23816" x2="5533" y2="29268"/>
                        <a14:foregroundMark x1="7582" y1="51506" x2="8402" y2="51650"/>
                        <a14:foregroundMark x1="18033" y1="64849" x2="18921" y2="64849"/>
                        <a14:foregroundMark x1="65847" y1="25681" x2="66803" y2="26112"/>
                        <a14:foregroundMark x1="61270" y1="53802" x2="61954" y2="52941"/>
                        <a14:foregroundMark x1="78210" y1="27690" x2="78893" y2="30416"/>
                        <a14:foregroundMark x1="81079" y1="35868" x2="81489" y2="37733"/>
                        <a14:foregroundMark x1="44877" y1="52367" x2="45765" y2="53228"/>
                        <a14:foregroundMark x1="48770" y1="47346" x2="48361" y2="49354"/>
                        <a14:foregroundMark x1="67008" y1="26542" x2="69194" y2="18221"/>
                        <a14:foregroundMark x1="19604" y1="38164" x2="19809" y2="39455"/>
                        <a14:foregroundMark x1="22199" y1="39455" x2="21175" y2="40459"/>
                        <a14:foregroundMark x1="72063" y1="23816" x2="75342" y2="31277"/>
                        <a14:foregroundMark x1="9358" y1="25108" x2="8128" y2="30416"/>
                        <a14:foregroundMark x1="12773" y1="34433" x2="15164" y2="34864"/>
                        <a14:foregroundMark x1="15505" y1="35438" x2="15847" y2="38164"/>
                        <a14:foregroundMark x1="16803" y1="36442" x2="22063" y2="23960"/>
                        <a14:foregroundMark x1="31421" y1="42468" x2="31694" y2="41320"/>
                        <a14:foregroundMark x1="32104" y1="36872" x2="31899" y2="40890"/>
                        <a14:foregroundMark x1="46107" y1="53228" x2="48634" y2="46341"/>
                        <a14:foregroundMark x1="13046" y1="39598" x2="14822" y2="40316"/>
                        <a14:foregroundMark x1="16735" y1="41750" x2="16735" y2="41750"/>
                        <a14:foregroundMark x1="17691" y1="43185" x2="20082" y2="47059"/>
                        <a14:foregroundMark x1="11749" y1="47059" x2="8470" y2="39168"/>
                        <a14:foregroundMark x1="9016" y1="36729" x2="7787" y2="33429"/>
                        <a14:foregroundMark x1="7582" y1="40890" x2="6421" y2="35725"/>
                        <a14:foregroundMark x1="10997" y1="37590" x2="8811" y2="32281"/>
                        <a14:foregroundMark x1="33880" y1="53372" x2="35451" y2="50933"/>
                        <a14:foregroundMark x1="33607" y1="50933" x2="34563" y2="49211"/>
                        <a14:backgroundMark x1="29030" y1="23960" x2="28005" y2="29412"/>
                        <a14:backgroundMark x1="43374" y1="18795" x2="42350" y2="23960"/>
                        <a14:backgroundMark x1="8128" y1="25251" x2="7992" y2="23960"/>
                        <a14:backgroundMark x1="14139" y1="36298" x2="14959" y2="37733"/>
                        <a14:backgroundMark x1="12637" y1="36872" x2="14139" y2="38737"/>
                        <a14:backgroundMark x1="5943" y1="35868" x2="5943" y2="32281"/>
                        <a14:backgroundMark x1="11066" y1="28838" x2="9699" y2="28838"/>
                        <a14:backgroundMark x1="42213" y1="17073" x2="44467" y2="17073"/>
                        <a14:backgroundMark x1="45560" y1="18938" x2="45970" y2="19656"/>
                        <a14:backgroundMark x1="45697" y1="19656" x2="46653" y2="17360"/>
                        <a14:backgroundMark x1="56284" y1="37303" x2="54235" y2="41320"/>
                        <a14:backgroundMark x1="25273" y1="66284" x2="27117" y2="70588"/>
                        <a14:backgroundMark x1="92486" y1="56528" x2="93716" y2="55093"/>
                        <a14:backgroundMark x1="84563" y1="68580" x2="85861" y2="65423"/>
                        <a14:backgroundMark x1="88525" y1="53945" x2="89822" y2="55380"/>
                        <a14:backgroundMark x1="84836" y1="63845" x2="83880" y2="65710"/>
                        <a14:backgroundMark x1="83743" y1="60832" x2="85656" y2="58393"/>
                        <a14:backgroundMark x1="82855" y1="63415" x2="83060" y2="64562"/>
                        <a14:backgroundMark x1="91325" y1="44046" x2="91735" y2="43185"/>
                        <a14:backgroundMark x1="15369" y1="59254" x2="16325" y2="60689"/>
                        <a14:backgroundMark x1="15437" y1="64562" x2="14617" y2="66284"/>
                        <a14:backgroundMark x1="41052" y1="28407" x2="38934" y2="31564"/>
                        <a14:backgroundMark x1="77049" y1="38020" x2="76639" y2="40029"/>
                        <a14:backgroundMark x1="79030" y1="41033" x2="81626" y2="45050"/>
                        <a14:backgroundMark x1="71311" y1="43759" x2="73156" y2="50072"/>
                        <a14:backgroundMark x1="77937" y1="59971" x2="81694" y2="64993"/>
                        <a14:backgroundMark x1="76844" y1="59397" x2="74727" y2="56671"/>
                        <a14:backgroundMark x1="81899" y1="51937" x2="81899" y2="57532"/>
                        <a14:backgroundMark x1="85792" y1="41320" x2="85656" y2="43759"/>
                        <a14:backgroundMark x1="85041" y1="36442" x2="85656" y2="35868"/>
                        <a14:backgroundMark x1="87842" y1="41894" x2="88320" y2="43759"/>
                        <a14:backgroundMark x1="78893" y1="40459" x2="78620" y2="39455"/>
                        <a14:backgroundMark x1="68579" y1="42181" x2="68101" y2="40603"/>
                        <a14:backgroundMark x1="72199" y1="40029" x2="75342" y2="44189"/>
                        <a14:backgroundMark x1="76230" y1="40890" x2="76503" y2="39168"/>
                        <a14:backgroundMark x1="70355" y1="33572" x2="74454" y2="36872"/>
                        <a14:backgroundMark x1="73361" y1="32712" x2="75273" y2="34003"/>
                        <a14:backgroundMark x1="78005" y1="34433" x2="79440" y2="37159"/>
                        <a14:backgroundMark x1="82787" y1="40890" x2="83948" y2="38594"/>
                        <a14:backgroundMark x1="82514" y1="36872" x2="82855" y2="37590"/>
                        <a14:backgroundMark x1="84085" y1="45194" x2="82787" y2="49211"/>
                        <a14:backgroundMark x1="85041" y1="48780" x2="84973" y2="52367"/>
                        <a14:backgroundMark x1="29030" y1="58106" x2="29508" y2="59397"/>
                        <a14:backgroundMark x1="27459" y1="59254" x2="27459" y2="60832"/>
                        <a14:backgroundMark x1="28893" y1="52511" x2="28620" y2="54232"/>
                        <a14:backgroundMark x1="26913" y1="53228" x2="27117" y2="54663"/>
                        <a14:backgroundMark x1="25683" y1="61119" x2="26161" y2="61263"/>
                        <a14:backgroundMark x1="52937" y1="38164" x2="53415" y2="36729"/>
                        <a14:backgroundMark x1="64617" y1="32281" x2="65027" y2="33859"/>
                        <a14:backgroundMark x1="47746" y1="29555" x2="51708" y2="26973"/>
                        <a14:backgroundMark x1="49249" y1="32712" x2="54098" y2="29986"/>
                        <a14:backgroundMark x1="51844" y1="35294" x2="55396" y2="32568"/>
                        <a14:backgroundMark x1="59085" y1="32138" x2="60587" y2="31277"/>
                        <a14:backgroundMark x1="67896" y1="34577" x2="67145" y2="32999"/>
                        <a14:backgroundMark x1="77049" y1="33859" x2="77801" y2="34146"/>
                        <a14:backgroundMark x1="47746" y1="25251" x2="50820" y2="23816"/>
                        <a14:backgroundMark x1="56011" y1="23529" x2="57719" y2="24677"/>
                        <a14:backgroundMark x1="54098" y1="24247" x2="54303" y2="22956"/>
                        <a14:backgroundMark x1="54986" y1="20516" x2="54918" y2="20516"/>
                        <a14:backgroundMark x1="34016" y1="53945" x2="37842" y2="50646"/>
                        <a14:backgroundMark x1="43511" y1="44046" x2="46995" y2="39168"/>
                        <a14:backgroundMark x1="40847" y1="51076" x2="41735" y2="55380"/>
                        <a14:backgroundMark x1="40027" y1="47776" x2="41052" y2="46915"/>
                        <a14:backgroundMark x1="38525" y1="53372" x2="39344" y2="51650"/>
                        <a14:backgroundMark x1="38046" y1="36729" x2="41735" y2="31564"/>
                        <a14:backgroundMark x1="44467" y1="33429" x2="46995" y2="30273"/>
                        <a14:backgroundMark x1="39754" y1="39455" x2="42008" y2="35868"/>
                        <a14:backgroundMark x1="33675" y1="47059" x2="36270" y2="41463"/>
                        <a14:backgroundMark x1="33675" y1="49785" x2="36749" y2="44620"/>
                        <a14:backgroundMark x1="33880" y1="52367" x2="37773" y2="46772"/>
                        <a14:backgroundMark x1="39071" y1="44476" x2="39754" y2="44620"/>
                        <a14:backgroundMark x1="41530" y1="42181" x2="42350" y2="39168"/>
                        <a14:backgroundMark x1="42896" y1="39168" x2="43511" y2="39024"/>
                        <a14:backgroundMark x1="26230" y1="45050" x2="24385" y2="49641"/>
                        <a14:backgroundMark x1="24249" y1="52367" x2="24385" y2="50933"/>
                        <a14:backgroundMark x1="33197" y1="53228" x2="32787" y2="53802"/>
                        <a14:backgroundMark x1="8811" y1="41894" x2="10246" y2="46341"/>
                        <a14:backgroundMark x1="8197" y1="35725" x2="12432" y2="47346"/>
                        <a14:backgroundMark x1="8811" y1="33859" x2="13866" y2="44046"/>
                        <a14:backgroundMark x1="20014" y1="51937" x2="20765" y2="53802"/>
                        <a14:backgroundMark x1="9973" y1="32712" x2="10997" y2="35725"/>
                        <a14:backgroundMark x1="18101" y1="49785" x2="18238" y2="50933"/>
                        <a14:backgroundMark x1="21311" y1="56958" x2="18716" y2="54376"/>
                        <a14:backgroundMark x1="22268" y1="60258" x2="16325" y2="56671"/>
                        <a14:backgroundMark x1="14139" y1="48637" x2="14959" y2="50502"/>
                        <a14:backgroundMark x1="11749" y1="48780" x2="13456" y2="52511"/>
                        <a14:backgroundMark x1="7923" y1="40459" x2="7309" y2="36872"/>
                        <a14:backgroundMark x1="16052" y1="51076" x2="17008" y2="53228"/>
                        <a14:backgroundMark x1="14617" y1="53372" x2="15164" y2="55667"/>
                        <a14:backgroundMark x1="89413" y1="46915" x2="88115" y2="47059"/>
                        <a14:backgroundMark x1="44399" y1="48350" x2="47541" y2="44046"/>
                        <a14:backgroundMark x1="30123" y1="44620" x2="30806" y2="36011"/>
                        <a14:backgroundMark x1="15164" y1="41750" x2="20628" y2="48780"/>
                        <a14:backgroundMark x1="26571" y1="76471" x2="25956" y2="76471"/>
                        <a14:backgroundMark x1="16940" y1="34146" x2="16462" y2="35725"/>
                        <a14:backgroundMark x1="20902" y1="38737" x2="20492" y2="40029"/>
                        <a14:backgroundMark x1="89344" y1="49641" x2="89208" y2="50502"/>
                        <a14:backgroundMark x1="87432" y1="58393" x2="87842" y2="5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916347"/>
            <a:ext cx="4413840" cy="21019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218" y="4972997"/>
            <a:ext cx="2288963" cy="1886213"/>
          </a:xfrm>
          <a:prstGeom prst="rect">
            <a:avLst/>
          </a:prstGeom>
        </p:spPr>
      </p:pic>
      <p:sp>
        <p:nvSpPr>
          <p:cNvPr id="22" name="AutoShape 52"/>
          <p:cNvSpPr>
            <a:spLocks noChangeArrowheads="1"/>
          </p:cNvSpPr>
          <p:nvPr/>
        </p:nvSpPr>
        <p:spPr bwMode="auto">
          <a:xfrm>
            <a:off x="395536" y="4257770"/>
            <a:ext cx="8208912" cy="40862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ctr" eaLnBrk="1" hangingPunct="1"/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отрасли «Культура» на 2021 год </a:t>
            </a:r>
            <a:r>
              <a:rPr lang="ru-RU" alt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273,6</a:t>
            </a:r>
            <a:r>
              <a:rPr lang="ru-RU" alt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млн </a:t>
            </a: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15404" y="6511506"/>
            <a:ext cx="370384" cy="339824"/>
          </a:xfrm>
        </p:spPr>
        <p:txBody>
          <a:bodyPr/>
          <a:lstStyle/>
          <a:p>
            <a:pPr>
              <a:defRPr/>
            </a:pPr>
            <a:fld id="{9859122F-CAD9-46F5-BB23-113992F8D880}" type="slidenum">
              <a:rPr lang="ru-RU" alt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16</a:t>
            </a:fld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1"/>
          <p:cNvSpPr txBox="1">
            <a:spLocks noChangeArrowheads="1"/>
          </p:cNvSpPr>
          <p:nvPr/>
        </p:nvSpPr>
        <p:spPr bwMode="auto">
          <a:xfrm>
            <a:off x="0" y="68431"/>
            <a:ext cx="9144000" cy="120032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ctr" eaLnBrk="1" hangingPunct="1"/>
            <a:r>
              <a:rPr lang="ru-RU" alt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Озерского городского </a:t>
            </a:r>
            <a:r>
              <a:rPr lang="ru-RU" alt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 eaLnBrk="1" hangingPunct="1"/>
            <a:r>
              <a:rPr lang="ru-RU" alt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отрасли «Социальная </a:t>
            </a:r>
            <a:r>
              <a:rPr lang="ru-RU" alt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политика»</a:t>
            </a:r>
          </a:p>
          <a:p>
            <a:pPr algn="ctr" eaLnBrk="1" hangingPunct="1"/>
            <a:r>
              <a:rPr lang="ru-RU" alt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2021-2023 </a:t>
            </a:r>
            <a:r>
              <a:rPr lang="ru-RU" alt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  <p:sp>
        <p:nvSpPr>
          <p:cNvPr id="6148" name="Text Box 35"/>
          <p:cNvSpPr txBox="1">
            <a:spLocks noChangeArrowheads="1"/>
          </p:cNvSpPr>
          <p:nvPr/>
        </p:nvSpPr>
        <p:spPr bwMode="auto">
          <a:xfrm>
            <a:off x="7668344" y="1188021"/>
            <a:ext cx="1347087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graphicFrame>
        <p:nvGraphicFramePr>
          <p:cNvPr id="28" name="Object 36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154288739"/>
              </p:ext>
            </p:extLst>
          </p:nvPr>
        </p:nvGraphicFramePr>
        <p:xfrm>
          <a:off x="-108520" y="1148114"/>
          <a:ext cx="6500858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9" name="AutoShape 38"/>
          <p:cNvSpPr>
            <a:spLocks noChangeArrowheads="1"/>
          </p:cNvSpPr>
          <p:nvPr/>
        </p:nvSpPr>
        <p:spPr bwMode="auto">
          <a:xfrm rot="10800000">
            <a:off x="1463116" y="1362428"/>
            <a:ext cx="1251496" cy="69842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 anchor="ctr"/>
          <a:lstStyle/>
          <a:p>
            <a:pPr eaLnBrk="1" hangingPunct="1"/>
            <a:endParaRPr lang="ru-RU" altLang="ru-RU"/>
          </a:p>
        </p:txBody>
      </p:sp>
      <p:sp>
        <p:nvSpPr>
          <p:cNvPr id="6150" name="AutoShape 39"/>
          <p:cNvSpPr>
            <a:spLocks noChangeArrowheads="1"/>
          </p:cNvSpPr>
          <p:nvPr/>
        </p:nvSpPr>
        <p:spPr bwMode="auto">
          <a:xfrm>
            <a:off x="1907705" y="2282002"/>
            <a:ext cx="1378412" cy="64294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 anchor="ctr"/>
          <a:lstStyle/>
          <a:p>
            <a:pPr eaLnBrk="1" hangingPunct="1"/>
            <a:endParaRPr lang="ru-RU" altLang="ru-RU"/>
          </a:p>
        </p:txBody>
      </p:sp>
      <p:sp>
        <p:nvSpPr>
          <p:cNvPr id="6151" name="AutoShape 40"/>
          <p:cNvSpPr>
            <a:spLocks noChangeArrowheads="1"/>
          </p:cNvSpPr>
          <p:nvPr/>
        </p:nvSpPr>
        <p:spPr bwMode="auto">
          <a:xfrm>
            <a:off x="2786050" y="3148378"/>
            <a:ext cx="1426506" cy="71438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54000" rIns="54000" anchor="ctr"/>
          <a:lstStyle/>
          <a:p>
            <a:pPr eaLnBrk="1" hangingPunct="1"/>
            <a:endParaRPr lang="ru-RU" altLang="ru-RU"/>
          </a:p>
        </p:txBody>
      </p:sp>
      <p:sp>
        <p:nvSpPr>
          <p:cNvPr id="6152" name="Text Box 41"/>
          <p:cNvSpPr txBox="1">
            <a:spLocks noChangeArrowheads="1"/>
          </p:cNvSpPr>
          <p:nvPr/>
        </p:nvSpPr>
        <p:spPr bwMode="auto">
          <a:xfrm>
            <a:off x="1714480" y="1547500"/>
            <a:ext cx="785818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-0,4%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3" name="Text Box 42"/>
          <p:cNvSpPr txBox="1">
            <a:spLocks noChangeArrowheads="1"/>
          </p:cNvSpPr>
          <p:nvPr/>
        </p:nvSpPr>
        <p:spPr bwMode="auto">
          <a:xfrm>
            <a:off x="2214546" y="2402750"/>
            <a:ext cx="785818" cy="369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+1,6%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4" name="Text Box 43"/>
          <p:cNvSpPr txBox="1">
            <a:spLocks noChangeArrowheads="1"/>
          </p:cNvSpPr>
          <p:nvPr/>
        </p:nvSpPr>
        <p:spPr bwMode="auto">
          <a:xfrm>
            <a:off x="3138680" y="3338854"/>
            <a:ext cx="857256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+2,0%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5" name="Text Box 44"/>
          <p:cNvSpPr txBox="1">
            <a:spLocks noChangeArrowheads="1"/>
          </p:cNvSpPr>
          <p:nvPr/>
        </p:nvSpPr>
        <p:spPr bwMode="auto">
          <a:xfrm>
            <a:off x="4500562" y="3303802"/>
            <a:ext cx="785818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726,1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6" name="Text Box 45"/>
          <p:cNvSpPr txBox="1">
            <a:spLocks noChangeArrowheads="1"/>
          </p:cNvSpPr>
          <p:nvPr/>
        </p:nvSpPr>
        <p:spPr bwMode="auto">
          <a:xfrm>
            <a:off x="2571736" y="1553812"/>
            <a:ext cx="928695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700,3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7" name="Text Box 46"/>
          <p:cNvSpPr txBox="1">
            <a:spLocks noChangeArrowheads="1"/>
          </p:cNvSpPr>
          <p:nvPr/>
        </p:nvSpPr>
        <p:spPr bwMode="auto">
          <a:xfrm>
            <a:off x="3500430" y="2418809"/>
            <a:ext cx="714379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711,7</a:t>
            </a:r>
          </a:p>
        </p:txBody>
      </p:sp>
      <p:sp>
        <p:nvSpPr>
          <p:cNvPr id="6160" name="Text Box 50"/>
          <p:cNvSpPr txBox="1">
            <a:spLocks noChangeArrowheads="1"/>
          </p:cNvSpPr>
          <p:nvPr/>
        </p:nvSpPr>
        <p:spPr bwMode="auto">
          <a:xfrm>
            <a:off x="1476375" y="4868863"/>
            <a:ext cx="446405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 sz="2000">
              <a:latin typeface="Arial" charset="0"/>
            </a:endParaRPr>
          </a:p>
        </p:txBody>
      </p:sp>
      <p:sp>
        <p:nvSpPr>
          <p:cNvPr id="6165" name="AutoShape 56"/>
          <p:cNvSpPr>
            <a:spLocks noChangeArrowheads="1"/>
          </p:cNvSpPr>
          <p:nvPr/>
        </p:nvSpPr>
        <p:spPr bwMode="auto">
          <a:xfrm>
            <a:off x="395287" y="4714885"/>
            <a:ext cx="8390865" cy="850724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alt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 социальной поддержки отдельным категориям граждан в целях повышения адресности социальной поддержки, в том числе в рамках </a:t>
            </a:r>
            <a:r>
              <a:rPr lang="ru-RU" alt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«Поддержка социально ориентированных некоммерческих организаций Озерского городского округа»</a:t>
            </a:r>
          </a:p>
        </p:txBody>
      </p:sp>
      <p:sp>
        <p:nvSpPr>
          <p:cNvPr id="29" name="AutoShape 56"/>
          <p:cNvSpPr>
            <a:spLocks noChangeArrowheads="1"/>
          </p:cNvSpPr>
          <p:nvPr/>
        </p:nvSpPr>
        <p:spPr bwMode="auto">
          <a:xfrm>
            <a:off x="395286" y="5681189"/>
            <a:ext cx="8390865" cy="340519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Приобретения </a:t>
            </a:r>
            <a:r>
              <a:rPr lang="ru-RU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жилых помещений для детей-сирот </a:t>
            </a:r>
          </a:p>
        </p:txBody>
      </p:sp>
      <p:sp>
        <p:nvSpPr>
          <p:cNvPr id="30" name="AutoShape 56"/>
          <p:cNvSpPr>
            <a:spLocks noChangeArrowheads="1"/>
          </p:cNvSpPr>
          <p:nvPr/>
        </p:nvSpPr>
        <p:spPr bwMode="auto">
          <a:xfrm>
            <a:off x="395286" y="6143644"/>
            <a:ext cx="8390865" cy="57888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alt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</a:t>
            </a:r>
            <a:r>
              <a:rPr lang="ru-RU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молодым семьям на приобретение жилого помещения эконом-класса или создание объекта индивидуального жилищного строительства </a:t>
            </a:r>
            <a:r>
              <a:rPr lang="ru-RU" alt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эконом-класса </a:t>
            </a:r>
            <a:endParaRPr lang="ru-RU" alt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AutoShape 56"/>
          <p:cNvSpPr>
            <a:spLocks noChangeArrowheads="1"/>
          </p:cNvSpPr>
          <p:nvPr/>
        </p:nvSpPr>
        <p:spPr bwMode="auto">
          <a:xfrm>
            <a:off x="395285" y="4293096"/>
            <a:ext cx="8390865" cy="340519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</a:t>
            </a:r>
            <a:r>
              <a:rPr lang="ru-RU" alt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социальной защиты населения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4371041" y="2074259"/>
            <a:ext cx="4074072" cy="2172443"/>
            <a:chOff x="4371041" y="2074259"/>
            <a:chExt cx="4074072" cy="217244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85099">
              <a:off x="4371041" y="2074259"/>
              <a:ext cx="4074072" cy="1591027"/>
            </a:xfrm>
            <a:prstGeom prst="rect">
              <a:avLst/>
            </a:prstGeom>
            <a:noFill/>
          </p:spPr>
        </p:pic>
        <p:sp>
          <p:nvSpPr>
            <p:cNvPr id="10" name="Прямоугольник 9"/>
            <p:cNvSpPr/>
            <p:nvPr/>
          </p:nvSpPr>
          <p:spPr bwMode="auto">
            <a:xfrm rot="2605363">
              <a:off x="5419741" y="2811223"/>
              <a:ext cx="2629974" cy="36933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54000" tIns="45720" rIns="54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</a:t>
              </a:r>
            </a:p>
          </p:txBody>
        </p:sp>
        <p:sp>
          <p:nvSpPr>
            <p:cNvPr id="32" name="Прямоугольник 31"/>
            <p:cNvSpPr/>
            <p:nvPr/>
          </p:nvSpPr>
          <p:spPr bwMode="auto">
            <a:xfrm rot="2711468">
              <a:off x="6138146" y="3311344"/>
              <a:ext cx="1501385" cy="36933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54000" tIns="45720" rIns="54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направления</a:t>
              </a: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73616" y="6555021"/>
            <a:ext cx="370384" cy="289441"/>
          </a:xfrm>
        </p:spPr>
        <p:txBody>
          <a:bodyPr/>
          <a:lstStyle/>
          <a:p>
            <a:pPr>
              <a:defRPr/>
            </a:pPr>
            <a:fld id="{9859122F-CAD9-46F5-BB23-113992F8D880}" type="slidenum">
              <a:rPr lang="ru-RU" alt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17</a:t>
            </a:fld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2374155"/>
              </p:ext>
            </p:extLst>
          </p:nvPr>
        </p:nvGraphicFramePr>
        <p:xfrm>
          <a:off x="132214" y="1515585"/>
          <a:ext cx="7344816" cy="381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06287" y="2768458"/>
            <a:ext cx="7748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300%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9097" y="3495576"/>
            <a:ext cx="714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88,9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1642" y="1302884"/>
            <a:ext cx="15001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alt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</a:t>
            </a:r>
            <a:endParaRPr lang="ru-RU" alt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 flipV="1">
            <a:off x="1593317" y="2868091"/>
            <a:ext cx="715404" cy="527852"/>
          </a:xfrm>
          <a:prstGeom prst="straightConnector1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Прямоугольник 7"/>
          <p:cNvSpPr/>
          <p:nvPr/>
        </p:nvSpPr>
        <p:spPr>
          <a:xfrm>
            <a:off x="2483768" y="1414590"/>
            <a:ext cx="785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296,3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72" b="96246" l="3002" r="95798">
                        <a14:foregroundMark x1="52058" y1="29010" x2="50086" y2="50853"/>
                        <a14:foregroundMark x1="56175" y1="22867" x2="54117" y2="44027"/>
                        <a14:foregroundMark x1="63036" y1="19113" x2="61664" y2="49147"/>
                        <a14:foregroundMark x1="59605" y1="57679" x2="64751" y2="59386"/>
                        <a14:foregroundMark x1="40823" y1="56314" x2="41938" y2="67918"/>
                        <a14:foregroundMark x1="21012" y1="32765" x2="21184" y2="35495"/>
                        <a14:foregroundMark x1="19983" y1="13993" x2="19983" y2="20478"/>
                        <a14:foregroundMark x1="25214" y1="12628" x2="25986" y2="7509"/>
                        <a14:foregroundMark x1="38679" y1="21502" x2="40566" y2="37201"/>
                        <a14:foregroundMark x1="44425" y1="25939" x2="46741" y2="23208"/>
                        <a14:foregroundMark x1="54717" y1="15358" x2="54374" y2="7167"/>
                        <a14:foregroundMark x1="50858" y1="15017" x2="50600" y2="7167"/>
                        <a14:foregroundMark x1="55918" y1="68601" x2="55660" y2="78498"/>
                        <a14:foregroundMark x1="55060" y1="93857" x2="56604" y2="91468"/>
                        <a14:foregroundMark x1="50943" y1="52218" x2="52316" y2="69966"/>
                        <a14:foregroundMark x1="49142" y1="22867" x2="47256" y2="25256"/>
                        <a14:foregroundMark x1="63036" y1="39590" x2="64237" y2="38567"/>
                        <a14:foregroundMark x1="65009" y1="36177" x2="65266" y2="37543"/>
                        <a14:foregroundMark x1="36106" y1="69625" x2="37479" y2="71672"/>
                        <a14:foregroundMark x1="27787" y1="20137" x2="28816" y2="23891"/>
                        <a14:foregroundMark x1="27873" y1="15700" x2="27616" y2="17406"/>
                        <a14:foregroundMark x1="24443" y1="15017" x2="24614" y2="16724"/>
                        <a14:foregroundMark x1="91081" y1="30717" x2="95197" y2="28328"/>
                        <a14:foregroundMark x1="72213" y1="12969" x2="74185" y2="17747"/>
                        <a14:foregroundMark x1="77015" y1="3072" x2="77616" y2="6485"/>
                        <a14:foregroundMark x1="75386" y1="7167" x2="76244" y2="13311"/>
                        <a14:foregroundMark x1="87221" y1="11263" x2="85249" y2="17747"/>
                        <a14:foregroundMark x1="85249" y1="21843" x2="84305" y2="24573"/>
                        <a14:foregroundMark x1="11321" y1="16041" x2="9949" y2="9898"/>
                        <a14:foregroundMark x1="8062" y1="6485" x2="8233" y2="9215"/>
                        <a14:foregroundMark x1="12007" y1="9215" x2="13036" y2="11945"/>
                        <a14:foregroundMark x1="12521" y1="19795" x2="13636" y2="22526"/>
                        <a14:foregroundMark x1="19211" y1="6826" x2="19125" y2="11604"/>
                        <a14:foregroundMark x1="23756" y1="29352" x2="24357" y2="35495"/>
                        <a14:foregroundMark x1="49485" y1="76792" x2="49914" y2="81229"/>
                        <a14:foregroundMark x1="52144" y1="78157" x2="51801" y2="85666"/>
                        <a14:foregroundMark x1="94597" y1="20478" x2="95883" y2="16724"/>
                        <a14:foregroundMark x1="92967" y1="15017" x2="93997" y2="16724"/>
                        <a14:foregroundMark x1="92710" y1="15017" x2="92281" y2="16041"/>
                        <a14:foregroundMark x1="89451" y1="5119" x2="88165" y2="7167"/>
                        <a14:foregroundMark x1="89194" y1="7167" x2="89108" y2="9556"/>
                        <a14:foregroundMark x1="87136" y1="4778" x2="87650" y2="6826"/>
                        <a14:foregroundMark x1="86192" y1="4437" x2="85592" y2="6143"/>
                        <a14:foregroundMark x1="85420" y1="7509" x2="84820" y2="8874"/>
                        <a14:foregroundMark x1="82847" y1="29010" x2="83362" y2="25939"/>
                        <a14:foregroundMark x1="88165" y1="23208" x2="87993" y2="26621"/>
                        <a14:foregroundMark x1="87393" y1="36860" x2="87907" y2="38225"/>
                        <a14:foregroundMark x1="55832" y1="46416" x2="56346" y2="47440"/>
                        <a14:foregroundMark x1="56690" y1="48123" x2="56861" y2="49829"/>
                        <a14:foregroundMark x1="6346" y1="23549" x2="7633" y2="24915"/>
                        <a14:foregroundMark x1="17753" y1="25939" x2="16981" y2="33447"/>
                        <a14:foregroundMark x1="16552" y1="37884" x2="17153" y2="33106"/>
                        <a14:foregroundMark x1="33448" y1="26621" x2="34048" y2="28328"/>
                        <a14:foregroundMark x1="34734" y1="9556" x2="34134" y2="11263"/>
                        <a14:foregroundMark x1="34220" y1="41980" x2="34734" y2="43003"/>
                        <a14:foregroundMark x1="37479" y1="45392" x2="38165" y2="45051"/>
                        <a14:foregroundMark x1="76587" y1="26621" x2="77187" y2="30717"/>
                        <a14:foregroundMark x1="81218" y1="32765" x2="81475" y2="34471"/>
                        <a14:foregroundMark x1="88336" y1="15358" x2="89194" y2="15700"/>
                        <a14:foregroundMark x1="17667" y1="12969" x2="19125" y2="12969"/>
                        <a14:foregroundMark x1="30360" y1="26280" x2="31304" y2="26280"/>
                        <a14:foregroundMark x1="4803" y1="24573" x2="5232" y2="26280"/>
                        <a14:foregroundMark x1="4031" y1="24573" x2="3173" y2="26621"/>
                        <a14:foregroundMark x1="72041" y1="27304" x2="73156" y2="34130"/>
                        <a14:foregroundMark x1="70583" y1="35154" x2="71698" y2="34812"/>
                        <a14:foregroundMark x1="54803" y1="89420" x2="54460" y2="94539"/>
                        <a14:foregroundMark x1="56947" y1="92491" x2="56775" y2="96246"/>
                        <a14:foregroundMark x1="75129" y1="19454" x2="74271" y2="22867"/>
                        <a14:foregroundMark x1="76501" y1="15017" x2="76758" y2="18430"/>
                        <a14:foregroundMark x1="73156" y1="25939" x2="73585" y2="24915"/>
                        <a14:backgroundMark x1="35678" y1="27986" x2="36278" y2="27986"/>
                        <a14:backgroundMark x1="54545" y1="66894" x2="54545" y2="67577"/>
                        <a14:backgroundMark x1="56432" y1="51195" x2="56947" y2="54949"/>
                        <a14:backgroundMark x1="37907" y1="56655" x2="37907" y2="59727"/>
                        <a14:backgroundMark x1="72384" y1="23891" x2="72727" y2="23891"/>
                        <a14:backgroundMark x1="72298" y1="18771" x2="72384" y2="19113"/>
                        <a14:backgroundMark x1="75300" y1="13652" x2="75643" y2="16041"/>
                        <a14:backgroundMark x1="86364" y1="7850" x2="85935" y2="9556"/>
                        <a14:backgroundMark x1="13379" y1="5461" x2="13208" y2="3072"/>
                        <a14:backgroundMark x1="8062" y1="27986" x2="9091" y2="29010"/>
                        <a14:backgroundMark x1="6261" y1="28328" x2="7290" y2="28328"/>
                        <a14:backgroundMark x1="27187" y1="21843" x2="27616" y2="25597"/>
                        <a14:backgroundMark x1="23413" y1="35495" x2="23413" y2="38908"/>
                        <a14:backgroundMark x1="24957" y1="21160" x2="24871" y2="22867"/>
                        <a14:backgroundMark x1="37136" y1="63140" x2="36878" y2="66894"/>
                        <a14:backgroundMark x1="23070" y1="18771" x2="22813" y2="23208"/>
                        <a14:backgroundMark x1="14666" y1="16041" x2="15437" y2="21160"/>
                        <a14:backgroundMark x1="12178" y1="14676" x2="12864" y2="16041"/>
                        <a14:backgroundMark x1="22899" y1="24915" x2="22727" y2="27645"/>
                        <a14:backgroundMark x1="22985" y1="39249" x2="23585" y2="41297"/>
                        <a14:backgroundMark x1="46998" y1="61775" x2="47427" y2="68259"/>
                        <a14:backgroundMark x1="50858" y1="70648" x2="51029" y2="74403"/>
                        <a14:backgroundMark x1="54717" y1="78157" x2="54803" y2="80205"/>
                        <a14:backgroundMark x1="95283" y1="24232" x2="95540" y2="22184"/>
                        <a14:backgroundMark x1="88079" y1="18089" x2="87564" y2="17065"/>
                        <a14:backgroundMark x1="53259" y1="76792" x2="53431" y2="79181"/>
                        <a14:backgroundMark x1="4288" y1="26621" x2="3774" y2="27986"/>
                        <a14:backgroundMark x1="50943" y1="75085" x2="50858" y2="77474"/>
                        <a14:backgroundMark x1="75643" y1="17065" x2="75901" y2="18430"/>
                        <a14:backgroundMark x1="71527" y1="31741" x2="71698" y2="33447"/>
                        <a14:backgroundMark x1="75300" y1="23549" x2="74871" y2="25597"/>
                        <a14:backgroundMark x1="10635" y1="22184" x2="10892" y2="201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211"/>
          <a:stretch/>
        </p:blipFill>
        <p:spPr>
          <a:xfrm flipH="1">
            <a:off x="4861826" y="5245156"/>
            <a:ext cx="4282174" cy="16129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72" b="96246" l="3002" r="95798">
                        <a14:foregroundMark x1="52058" y1="29010" x2="50086" y2="50853"/>
                        <a14:foregroundMark x1="56175" y1="22867" x2="54117" y2="44027"/>
                        <a14:foregroundMark x1="63036" y1="19113" x2="61664" y2="49147"/>
                        <a14:foregroundMark x1="59605" y1="57679" x2="64751" y2="59386"/>
                        <a14:foregroundMark x1="40823" y1="56314" x2="41938" y2="67918"/>
                        <a14:foregroundMark x1="21012" y1="32765" x2="21184" y2="35495"/>
                        <a14:foregroundMark x1="19983" y1="13993" x2="19983" y2="20478"/>
                        <a14:foregroundMark x1="25214" y1="12628" x2="25986" y2="7509"/>
                        <a14:foregroundMark x1="38679" y1="21502" x2="40566" y2="37201"/>
                        <a14:foregroundMark x1="44425" y1="25939" x2="46741" y2="23208"/>
                        <a14:foregroundMark x1="54717" y1="15358" x2="54374" y2="7167"/>
                        <a14:foregroundMark x1="50858" y1="15017" x2="50600" y2="7167"/>
                        <a14:foregroundMark x1="55918" y1="68601" x2="55660" y2="78498"/>
                        <a14:foregroundMark x1="55060" y1="93857" x2="56604" y2="91468"/>
                        <a14:foregroundMark x1="50943" y1="52218" x2="52316" y2="69966"/>
                        <a14:foregroundMark x1="49142" y1="22867" x2="47256" y2="25256"/>
                        <a14:foregroundMark x1="63036" y1="39590" x2="64237" y2="38567"/>
                        <a14:foregroundMark x1="65009" y1="36177" x2="65266" y2="37543"/>
                        <a14:foregroundMark x1="36106" y1="69625" x2="37479" y2="71672"/>
                        <a14:foregroundMark x1="27787" y1="20137" x2="28816" y2="23891"/>
                        <a14:foregroundMark x1="27873" y1="15700" x2="27616" y2="17406"/>
                        <a14:foregroundMark x1="24443" y1="15017" x2="24614" y2="16724"/>
                        <a14:foregroundMark x1="91081" y1="30717" x2="95197" y2="28328"/>
                        <a14:foregroundMark x1="72213" y1="12969" x2="74185" y2="17747"/>
                        <a14:foregroundMark x1="77015" y1="3072" x2="77616" y2="6485"/>
                        <a14:foregroundMark x1="75386" y1="7167" x2="76244" y2="13311"/>
                        <a14:foregroundMark x1="87221" y1="11263" x2="85249" y2="17747"/>
                        <a14:foregroundMark x1="85249" y1="21843" x2="84305" y2="24573"/>
                        <a14:foregroundMark x1="11321" y1="16041" x2="9949" y2="9898"/>
                        <a14:foregroundMark x1="8062" y1="6485" x2="8233" y2="9215"/>
                        <a14:foregroundMark x1="12007" y1="9215" x2="13036" y2="11945"/>
                        <a14:foregroundMark x1="12521" y1="19795" x2="13636" y2="22526"/>
                        <a14:foregroundMark x1="19211" y1="6826" x2="19125" y2="11604"/>
                        <a14:foregroundMark x1="23756" y1="29352" x2="24357" y2="35495"/>
                        <a14:foregroundMark x1="49485" y1="76792" x2="49914" y2="81229"/>
                        <a14:foregroundMark x1="52144" y1="78157" x2="51801" y2="85666"/>
                        <a14:foregroundMark x1="94597" y1="20478" x2="95883" y2="16724"/>
                        <a14:foregroundMark x1="92967" y1="15017" x2="93997" y2="16724"/>
                        <a14:foregroundMark x1="92710" y1="15017" x2="92281" y2="16041"/>
                        <a14:foregroundMark x1="89451" y1="5119" x2="88165" y2="7167"/>
                        <a14:foregroundMark x1="89194" y1="7167" x2="89108" y2="9556"/>
                        <a14:foregroundMark x1="87136" y1="4778" x2="87650" y2="6826"/>
                        <a14:foregroundMark x1="86192" y1="4437" x2="85592" y2="6143"/>
                        <a14:foregroundMark x1="85420" y1="7509" x2="84820" y2="8874"/>
                        <a14:foregroundMark x1="82847" y1="29010" x2="83362" y2="25939"/>
                        <a14:foregroundMark x1="88165" y1="23208" x2="87993" y2="26621"/>
                        <a14:foregroundMark x1="87393" y1="36860" x2="87907" y2="38225"/>
                        <a14:foregroundMark x1="55832" y1="46416" x2="56346" y2="47440"/>
                        <a14:foregroundMark x1="56690" y1="48123" x2="56861" y2="49829"/>
                        <a14:foregroundMark x1="6346" y1="23549" x2="7633" y2="24915"/>
                        <a14:foregroundMark x1="17753" y1="25939" x2="16981" y2="33447"/>
                        <a14:foregroundMark x1="16552" y1="37884" x2="17153" y2="33106"/>
                        <a14:foregroundMark x1="33448" y1="26621" x2="34048" y2="28328"/>
                        <a14:foregroundMark x1="34734" y1="9556" x2="34134" y2="11263"/>
                        <a14:foregroundMark x1="34220" y1="41980" x2="34734" y2="43003"/>
                        <a14:foregroundMark x1="37479" y1="45392" x2="38165" y2="45051"/>
                        <a14:foregroundMark x1="76587" y1="26621" x2="77187" y2="30717"/>
                        <a14:foregroundMark x1="81218" y1="32765" x2="81475" y2="34471"/>
                        <a14:foregroundMark x1="88336" y1="15358" x2="89194" y2="15700"/>
                        <a14:foregroundMark x1="17667" y1="12969" x2="19125" y2="12969"/>
                        <a14:foregroundMark x1="30360" y1="26280" x2="31304" y2="26280"/>
                        <a14:foregroundMark x1="4803" y1="24573" x2="5232" y2="26280"/>
                        <a14:foregroundMark x1="4031" y1="24573" x2="3173" y2="26621"/>
                        <a14:foregroundMark x1="72041" y1="27304" x2="73156" y2="34130"/>
                        <a14:foregroundMark x1="70583" y1="35154" x2="71698" y2="34812"/>
                        <a14:foregroundMark x1="54803" y1="89420" x2="54460" y2="94539"/>
                        <a14:foregroundMark x1="56947" y1="92491" x2="56775" y2="96246"/>
                        <a14:foregroundMark x1="75129" y1="19454" x2="74271" y2="22867"/>
                        <a14:foregroundMark x1="76501" y1="15017" x2="76758" y2="18430"/>
                        <a14:foregroundMark x1="73156" y1="25939" x2="73585" y2="24915"/>
                        <a14:backgroundMark x1="35678" y1="27986" x2="36278" y2="27986"/>
                        <a14:backgroundMark x1="54545" y1="66894" x2="54545" y2="67577"/>
                        <a14:backgroundMark x1="56432" y1="51195" x2="56947" y2="54949"/>
                        <a14:backgroundMark x1="37907" y1="56655" x2="37907" y2="59727"/>
                        <a14:backgroundMark x1="72384" y1="23891" x2="72727" y2="23891"/>
                        <a14:backgroundMark x1="72298" y1="18771" x2="72384" y2="19113"/>
                        <a14:backgroundMark x1="75300" y1="13652" x2="75643" y2="16041"/>
                        <a14:backgroundMark x1="86364" y1="7850" x2="85935" y2="9556"/>
                        <a14:backgroundMark x1="13379" y1="5461" x2="13208" y2="3072"/>
                        <a14:backgroundMark x1="8062" y1="27986" x2="9091" y2="29010"/>
                        <a14:backgroundMark x1="6261" y1="28328" x2="7290" y2="28328"/>
                        <a14:backgroundMark x1="27187" y1="21843" x2="27616" y2="25597"/>
                        <a14:backgroundMark x1="23413" y1="35495" x2="23413" y2="38908"/>
                        <a14:backgroundMark x1="24957" y1="21160" x2="24871" y2="22867"/>
                        <a14:backgroundMark x1="37136" y1="63140" x2="36878" y2="66894"/>
                        <a14:backgroundMark x1="23070" y1="18771" x2="22813" y2="23208"/>
                        <a14:backgroundMark x1="14666" y1="16041" x2="15437" y2="21160"/>
                        <a14:backgroundMark x1="12178" y1="14676" x2="12864" y2="16041"/>
                        <a14:backgroundMark x1="22899" y1="24915" x2="22727" y2="27645"/>
                        <a14:backgroundMark x1="22985" y1="39249" x2="23585" y2="41297"/>
                        <a14:backgroundMark x1="46998" y1="61775" x2="47427" y2="68259"/>
                        <a14:backgroundMark x1="50858" y1="70648" x2="51029" y2="74403"/>
                        <a14:backgroundMark x1="54717" y1="78157" x2="54803" y2="80205"/>
                        <a14:backgroundMark x1="95283" y1="24232" x2="95540" y2="22184"/>
                        <a14:backgroundMark x1="88079" y1="18089" x2="87564" y2="17065"/>
                        <a14:backgroundMark x1="53259" y1="76792" x2="53431" y2="79181"/>
                        <a14:backgroundMark x1="4288" y1="26621" x2="3774" y2="27986"/>
                        <a14:backgroundMark x1="50943" y1="75085" x2="50858" y2="77474"/>
                        <a14:backgroundMark x1="75643" y1="17065" x2="75901" y2="18430"/>
                        <a14:backgroundMark x1="71527" y1="31741" x2="71698" y2="33447"/>
                        <a14:backgroundMark x1="75300" y1="23549" x2="74871" y2="25597"/>
                        <a14:backgroundMark x1="10635" y1="22184" x2="10892" y2="201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40" t="-24594" r="-2543" b="43060"/>
          <a:stretch/>
        </p:blipFill>
        <p:spPr>
          <a:xfrm flipH="1">
            <a:off x="63651" y="5276301"/>
            <a:ext cx="1676180" cy="15841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72" b="96246" l="3002" r="95798">
                        <a14:foregroundMark x1="52058" y1="29010" x2="50086" y2="50853"/>
                        <a14:foregroundMark x1="56175" y1="22867" x2="54117" y2="44027"/>
                        <a14:foregroundMark x1="63036" y1="19113" x2="61664" y2="49147"/>
                        <a14:foregroundMark x1="59605" y1="57679" x2="64751" y2="59386"/>
                        <a14:foregroundMark x1="40823" y1="56314" x2="41938" y2="67918"/>
                        <a14:foregroundMark x1="21012" y1="32765" x2="21184" y2="35495"/>
                        <a14:foregroundMark x1="19983" y1="13993" x2="19983" y2="20478"/>
                        <a14:foregroundMark x1="25214" y1="12628" x2="25986" y2="7509"/>
                        <a14:foregroundMark x1="38679" y1="21502" x2="40566" y2="37201"/>
                        <a14:foregroundMark x1="44425" y1="25939" x2="46741" y2="23208"/>
                        <a14:foregroundMark x1="54717" y1="15358" x2="54374" y2="7167"/>
                        <a14:foregroundMark x1="50858" y1="15017" x2="50600" y2="7167"/>
                        <a14:foregroundMark x1="55918" y1="68601" x2="55660" y2="78498"/>
                        <a14:foregroundMark x1="55060" y1="93857" x2="56604" y2="91468"/>
                        <a14:foregroundMark x1="50943" y1="52218" x2="52316" y2="69966"/>
                        <a14:foregroundMark x1="49142" y1="22867" x2="47256" y2="25256"/>
                        <a14:foregroundMark x1="63036" y1="39590" x2="64237" y2="38567"/>
                        <a14:foregroundMark x1="65009" y1="36177" x2="65266" y2="37543"/>
                        <a14:foregroundMark x1="36106" y1="69625" x2="37479" y2="71672"/>
                        <a14:foregroundMark x1="27787" y1="20137" x2="28816" y2="23891"/>
                        <a14:foregroundMark x1="27873" y1="15700" x2="27616" y2="17406"/>
                        <a14:foregroundMark x1="24443" y1="15017" x2="24614" y2="16724"/>
                        <a14:foregroundMark x1="91081" y1="30717" x2="95197" y2="28328"/>
                        <a14:foregroundMark x1="72213" y1="12969" x2="74185" y2="17747"/>
                        <a14:foregroundMark x1="77015" y1="3072" x2="77616" y2="6485"/>
                        <a14:foregroundMark x1="75386" y1="7167" x2="76244" y2="13311"/>
                        <a14:foregroundMark x1="87221" y1="11263" x2="85249" y2="17747"/>
                        <a14:foregroundMark x1="85249" y1="21843" x2="84305" y2="24573"/>
                        <a14:foregroundMark x1="11321" y1="16041" x2="9949" y2="9898"/>
                        <a14:foregroundMark x1="8062" y1="6485" x2="8233" y2="9215"/>
                        <a14:foregroundMark x1="12007" y1="9215" x2="13036" y2="11945"/>
                        <a14:foregroundMark x1="12521" y1="19795" x2="13636" y2="22526"/>
                        <a14:foregroundMark x1="19211" y1="6826" x2="19125" y2="11604"/>
                        <a14:foregroundMark x1="23756" y1="29352" x2="24357" y2="35495"/>
                        <a14:foregroundMark x1="49485" y1="76792" x2="49914" y2="81229"/>
                        <a14:foregroundMark x1="52144" y1="78157" x2="51801" y2="85666"/>
                        <a14:foregroundMark x1="94597" y1="20478" x2="95883" y2="16724"/>
                        <a14:foregroundMark x1="92967" y1="15017" x2="93997" y2="16724"/>
                        <a14:foregroundMark x1="92710" y1="15017" x2="92281" y2="16041"/>
                        <a14:foregroundMark x1="89451" y1="5119" x2="88165" y2="7167"/>
                        <a14:foregroundMark x1="89194" y1="7167" x2="89108" y2="9556"/>
                        <a14:foregroundMark x1="87136" y1="4778" x2="87650" y2="6826"/>
                        <a14:foregroundMark x1="86192" y1="4437" x2="85592" y2="6143"/>
                        <a14:foregroundMark x1="85420" y1="7509" x2="84820" y2="8874"/>
                        <a14:foregroundMark x1="82847" y1="29010" x2="83362" y2="25939"/>
                        <a14:foregroundMark x1="88165" y1="23208" x2="87993" y2="26621"/>
                        <a14:foregroundMark x1="87393" y1="36860" x2="87907" y2="38225"/>
                        <a14:foregroundMark x1="55832" y1="46416" x2="56346" y2="47440"/>
                        <a14:foregroundMark x1="56690" y1="48123" x2="56861" y2="49829"/>
                        <a14:foregroundMark x1="6346" y1="23549" x2="7633" y2="24915"/>
                        <a14:foregroundMark x1="17753" y1="25939" x2="16981" y2="33447"/>
                        <a14:foregroundMark x1="16552" y1="37884" x2="17153" y2="33106"/>
                        <a14:foregroundMark x1="33448" y1="26621" x2="34048" y2="28328"/>
                        <a14:foregroundMark x1="34734" y1="9556" x2="34134" y2="11263"/>
                        <a14:foregroundMark x1="34220" y1="41980" x2="34734" y2="43003"/>
                        <a14:foregroundMark x1="37479" y1="45392" x2="38165" y2="45051"/>
                        <a14:foregroundMark x1="76587" y1="26621" x2="77187" y2="30717"/>
                        <a14:foregroundMark x1="81218" y1="32765" x2="81475" y2="34471"/>
                        <a14:foregroundMark x1="88336" y1="15358" x2="89194" y2="15700"/>
                        <a14:foregroundMark x1="17667" y1="12969" x2="19125" y2="12969"/>
                        <a14:foregroundMark x1="30360" y1="26280" x2="31304" y2="26280"/>
                        <a14:foregroundMark x1="4803" y1="24573" x2="5232" y2="26280"/>
                        <a14:foregroundMark x1="4031" y1="24573" x2="3173" y2="26621"/>
                        <a14:foregroundMark x1="72041" y1="27304" x2="73156" y2="34130"/>
                        <a14:foregroundMark x1="70583" y1="35154" x2="71698" y2="34812"/>
                        <a14:foregroundMark x1="54803" y1="89420" x2="54460" y2="94539"/>
                        <a14:foregroundMark x1="56947" y1="92491" x2="56775" y2="96246"/>
                        <a14:foregroundMark x1="75129" y1="19454" x2="74271" y2="22867"/>
                        <a14:foregroundMark x1="76501" y1="15017" x2="76758" y2="18430"/>
                        <a14:foregroundMark x1="73156" y1="25939" x2="73585" y2="24915"/>
                        <a14:backgroundMark x1="35678" y1="27986" x2="36278" y2="27986"/>
                        <a14:backgroundMark x1="54545" y1="66894" x2="54545" y2="67577"/>
                        <a14:backgroundMark x1="56432" y1="51195" x2="56947" y2="54949"/>
                        <a14:backgroundMark x1="37907" y1="56655" x2="37907" y2="59727"/>
                        <a14:backgroundMark x1="72384" y1="23891" x2="72727" y2="23891"/>
                        <a14:backgroundMark x1="72298" y1="18771" x2="72384" y2="19113"/>
                        <a14:backgroundMark x1="75300" y1="13652" x2="75643" y2="16041"/>
                        <a14:backgroundMark x1="86364" y1="7850" x2="85935" y2="9556"/>
                        <a14:backgroundMark x1="13379" y1="5461" x2="13208" y2="3072"/>
                        <a14:backgroundMark x1="8062" y1="27986" x2="9091" y2="29010"/>
                        <a14:backgroundMark x1="6261" y1="28328" x2="7290" y2="28328"/>
                        <a14:backgroundMark x1="27187" y1="21843" x2="27616" y2="25597"/>
                        <a14:backgroundMark x1="23413" y1="35495" x2="23413" y2="38908"/>
                        <a14:backgroundMark x1="24957" y1="21160" x2="24871" y2="22867"/>
                        <a14:backgroundMark x1="37136" y1="63140" x2="36878" y2="66894"/>
                        <a14:backgroundMark x1="23070" y1="18771" x2="22813" y2="23208"/>
                        <a14:backgroundMark x1="14666" y1="16041" x2="15437" y2="21160"/>
                        <a14:backgroundMark x1="12178" y1="14676" x2="12864" y2="16041"/>
                        <a14:backgroundMark x1="22899" y1="24915" x2="22727" y2="27645"/>
                        <a14:backgroundMark x1="22985" y1="39249" x2="23585" y2="41297"/>
                        <a14:backgroundMark x1="46998" y1="61775" x2="47427" y2="68259"/>
                        <a14:backgroundMark x1="50858" y1="70648" x2="51029" y2="74403"/>
                        <a14:backgroundMark x1="54717" y1="78157" x2="54803" y2="80205"/>
                        <a14:backgroundMark x1="95283" y1="24232" x2="95540" y2="22184"/>
                        <a14:backgroundMark x1="88079" y1="18089" x2="87564" y2="17065"/>
                        <a14:backgroundMark x1="53259" y1="76792" x2="53431" y2="79181"/>
                        <a14:backgroundMark x1="4288" y1="26621" x2="3774" y2="27986"/>
                        <a14:backgroundMark x1="50943" y1="75085" x2="50858" y2="77474"/>
                        <a14:backgroundMark x1="75643" y1="17065" x2="75901" y2="18430"/>
                        <a14:backgroundMark x1="71527" y1="31741" x2="71698" y2="33447"/>
                        <a14:backgroundMark x1="75300" y1="23549" x2="74871" y2="25597"/>
                        <a14:backgroundMark x1="10635" y1="22184" x2="10892" y2="201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64" t="-31809" r="19539" b="50275"/>
          <a:stretch/>
        </p:blipFill>
        <p:spPr>
          <a:xfrm flipH="1">
            <a:off x="2937352" y="5085184"/>
            <a:ext cx="1026994" cy="1584176"/>
          </a:xfrm>
          <a:prstGeom prst="rect">
            <a:avLst/>
          </a:prstGeom>
        </p:spPr>
      </p:pic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0" y="87891"/>
            <a:ext cx="9144000" cy="83099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ctr">
              <a:buNone/>
            </a:pP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 «Физическая культура и </a:t>
            </a: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спорт»</a:t>
            </a:r>
            <a:endParaRPr lang="en-US" sz="24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 годы</a:t>
            </a:r>
          </a:p>
        </p:txBody>
      </p:sp>
      <p:sp>
        <p:nvSpPr>
          <p:cNvPr id="20" name="AutoShape 52"/>
          <p:cNvSpPr>
            <a:spLocks noChangeArrowheads="1"/>
          </p:cNvSpPr>
          <p:nvPr/>
        </p:nvSpPr>
        <p:spPr bwMode="auto">
          <a:xfrm>
            <a:off x="3635896" y="1131589"/>
            <a:ext cx="5252746" cy="119181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marL="285750" indent="-285750" algn="just" eaLnBrk="1" hangingPunct="1">
              <a:buFont typeface="Wingdings" panose="05000000000000000000" pitchFamily="2" charset="2"/>
              <a:buChar char="Ø"/>
            </a:pP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создание имущественного комплекса - Универсальная крытая ледовая арена «Ледовая академия «Высота» за счет средств регионального бюджета </a:t>
            </a:r>
            <a:r>
              <a:rPr lang="en-US" sz="1600" b="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 200,0 млн рублей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16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52"/>
          <p:cNvSpPr>
            <a:spLocks noChangeArrowheads="1"/>
          </p:cNvSpPr>
          <p:nvPr/>
        </p:nvSpPr>
        <p:spPr bwMode="auto">
          <a:xfrm>
            <a:off x="3654417" y="4472052"/>
            <a:ext cx="5252746" cy="64698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marL="285750" indent="-285750" algn="just" eaLnBrk="1" hangingPunct="1">
              <a:buFont typeface="Wingdings" panose="05000000000000000000" pitchFamily="2" charset="2"/>
              <a:buChar char="Ø"/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ввод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в эксплуатацию Дворца спорта по ул. Кирова, 16 «А» в г. Озерск Челябинской 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  <a:endParaRPr lang="ru-RU" alt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52"/>
          <p:cNvSpPr>
            <a:spLocks noChangeArrowheads="1"/>
          </p:cNvSpPr>
          <p:nvPr/>
        </p:nvSpPr>
        <p:spPr bwMode="auto">
          <a:xfrm>
            <a:off x="3635896" y="2492896"/>
            <a:ext cx="5252746" cy="173664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marL="285750" indent="-285750" algn="just" eaLnBrk="1" hangingPunct="1">
              <a:buFont typeface="Wingdings" panose="05000000000000000000" pitchFamily="2" charset="2"/>
              <a:buChar char="Ø"/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уровня доступности учреждений физической культуры и спорта для инвалидов и других маломобильных групп населения в рамках муниципальной программы «Доступная среда» </a:t>
            </a:r>
            <a:r>
              <a:rPr lang="en-US" sz="1600" b="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 1,1 млн рублей, в том числе за счет средств из регионального бюджета </a:t>
            </a:r>
            <a:r>
              <a:rPr lang="en-US" sz="1600" b="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 1,0 млн рублей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16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03450" y="6529300"/>
            <a:ext cx="370384" cy="280119"/>
          </a:xfrm>
        </p:spPr>
        <p:txBody>
          <a:bodyPr/>
          <a:lstStyle/>
          <a:p>
            <a:pPr>
              <a:defRPr/>
            </a:pPr>
            <a:fld id="{9859122F-CAD9-46F5-BB23-113992F8D880}" type="slidenum">
              <a:rPr lang="ru-RU" alt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18</a:t>
            </a:fld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58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B0F0"/>
            </a:gs>
            <a:gs pos="44000">
              <a:schemeClr val="accent1">
                <a:shade val="67500"/>
                <a:satMod val="115000"/>
                <a:alpha val="2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9"/>
          <p:cNvSpPr txBox="1">
            <a:spLocks noChangeArrowheads="1"/>
          </p:cNvSpPr>
          <p:nvPr/>
        </p:nvSpPr>
        <p:spPr bwMode="auto">
          <a:xfrm>
            <a:off x="0" y="87891"/>
            <a:ext cx="9144000" cy="83099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ru-RU" alt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alt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развитие инфраструктуры </a:t>
            </a:r>
            <a:r>
              <a:rPr lang="ru-RU" alt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 eaLnBrk="1" hangingPunct="1">
              <a:spcBef>
                <a:spcPts val="0"/>
              </a:spcBef>
            </a:pPr>
            <a:r>
              <a:rPr lang="ru-RU" alt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</a:t>
            </a:r>
            <a:r>
              <a:rPr lang="ru-RU" alt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14" name="AutoShape 52"/>
          <p:cNvSpPr>
            <a:spLocks noChangeArrowheads="1"/>
          </p:cNvSpPr>
          <p:nvPr/>
        </p:nvSpPr>
        <p:spPr bwMode="auto">
          <a:xfrm>
            <a:off x="4139952" y="2072184"/>
            <a:ext cx="4861204" cy="64698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eaLnBrk="1" hangingPunct="1"/>
            <a:r>
              <a:rPr lang="ru-RU" alt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 округа</a:t>
            </a:r>
            <a:endParaRPr lang="en-US" alt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130,0</a:t>
            </a:r>
            <a:r>
              <a:rPr lang="ru-RU" alt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млн рублей </a:t>
            </a:r>
            <a:endParaRPr lang="ru-RU" alt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52"/>
          <p:cNvSpPr>
            <a:spLocks noChangeArrowheads="1"/>
          </p:cNvSpPr>
          <p:nvPr/>
        </p:nvSpPr>
        <p:spPr bwMode="auto">
          <a:xfrm>
            <a:off x="4139952" y="4156882"/>
            <a:ext cx="4861204" cy="64698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just" eaLnBrk="1" hangingPunct="1"/>
            <a:r>
              <a:rPr lang="ru-RU" alt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Транспортное обслуживание населения</a:t>
            </a:r>
            <a:endParaRPr lang="en-US" alt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31,6</a:t>
            </a:r>
            <a:r>
              <a:rPr lang="ru-RU" alt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млн </a:t>
            </a:r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7" name="AutoShape 52"/>
          <p:cNvSpPr>
            <a:spLocks noChangeArrowheads="1"/>
          </p:cNvSpPr>
          <p:nvPr/>
        </p:nvSpPr>
        <p:spPr bwMode="auto">
          <a:xfrm>
            <a:off x="207448" y="1018687"/>
            <a:ext cx="8786874" cy="715089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ctr" eaLnBrk="1" hangingPunct="1"/>
            <a:r>
              <a:rPr lang="ru-RU" alt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бюджет городского хозяйства и бюджетных инвестиций –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682,0 </a:t>
            </a:r>
            <a:r>
              <a:rPr lang="ru-RU" alt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рублей,</a:t>
            </a:r>
            <a:endParaRPr lang="en-US" altLang="ru-RU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за счет средств из регионального бюджета – 499,3 млн рублей</a:t>
            </a:r>
            <a:endParaRPr lang="ru-RU" alt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814415854"/>
              </p:ext>
            </p:extLst>
          </p:nvPr>
        </p:nvGraphicFramePr>
        <p:xfrm>
          <a:off x="-729555" y="2519637"/>
          <a:ext cx="3143273" cy="2428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668064676"/>
              </p:ext>
            </p:extLst>
          </p:nvPr>
        </p:nvGraphicFramePr>
        <p:xfrm>
          <a:off x="1979712" y="3656469"/>
          <a:ext cx="1910271" cy="1785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1425171655"/>
              </p:ext>
            </p:extLst>
          </p:nvPr>
        </p:nvGraphicFramePr>
        <p:xfrm>
          <a:off x="126662" y="4806449"/>
          <a:ext cx="2241020" cy="1990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1" name="Овал 10"/>
          <p:cNvSpPr/>
          <p:nvPr/>
        </p:nvSpPr>
        <p:spPr>
          <a:xfrm>
            <a:off x="2079301" y="1937209"/>
            <a:ext cx="1711091" cy="1643074"/>
          </a:xfrm>
          <a:prstGeom prst="ellipse">
            <a:avLst/>
          </a:prstGeom>
          <a:blipFill rotWithShape="0">
            <a:blip r:embed="rId18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AutoShape 52"/>
          <p:cNvSpPr>
            <a:spLocks noChangeArrowheads="1"/>
          </p:cNvSpPr>
          <p:nvPr/>
        </p:nvSpPr>
        <p:spPr bwMode="auto">
          <a:xfrm>
            <a:off x="4139952" y="3079700"/>
            <a:ext cx="4861204" cy="64698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just" eaLnBrk="1" hangingPunct="1"/>
            <a:r>
              <a:rPr lang="ru-RU" alt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Дорожное хозяйство и </a:t>
            </a:r>
            <a:r>
              <a:rPr lang="ru-RU" alt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дорожные фонды</a:t>
            </a:r>
            <a:endParaRPr lang="en-US" alt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129,0</a:t>
            </a:r>
            <a:r>
              <a:rPr lang="ru-RU" alt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млн рублей</a:t>
            </a:r>
          </a:p>
        </p:txBody>
      </p:sp>
      <p:sp>
        <p:nvSpPr>
          <p:cNvPr id="13" name="AutoShape 52"/>
          <p:cNvSpPr>
            <a:spLocks noChangeArrowheads="1"/>
          </p:cNvSpPr>
          <p:nvPr/>
        </p:nvSpPr>
        <p:spPr bwMode="auto">
          <a:xfrm>
            <a:off x="4139952" y="5234064"/>
            <a:ext cx="4861204" cy="1464231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just" eaLnBrk="1" hangingPunct="1"/>
            <a:r>
              <a:rPr lang="ru-RU" altLang="ru-RU" sz="1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Строительство, реконструкция и капитальный ремонт инженерной и социальной инфраструктуры – 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391,4</a:t>
            </a:r>
            <a:r>
              <a:rPr lang="ru-RU" altLang="ru-RU" sz="1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млн рублей,</a:t>
            </a:r>
            <a:endParaRPr lang="en-US" altLang="ru-RU" sz="16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1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за счет средств регионального бюджета – 356,2 млн рублей</a:t>
            </a:r>
            <a:endParaRPr lang="ru-RU" alt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73616" y="6505873"/>
            <a:ext cx="370384" cy="352127"/>
          </a:xfrm>
        </p:spPr>
        <p:txBody>
          <a:bodyPr/>
          <a:lstStyle/>
          <a:p>
            <a:pPr>
              <a:defRPr/>
            </a:pPr>
            <a:fld id="{9859122F-CAD9-46F5-BB23-113992F8D880}" type="slidenum">
              <a:rPr lang="ru-RU" alt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19</a:t>
            </a:fld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B0F0"/>
            </a:gs>
            <a:gs pos="44000">
              <a:schemeClr val="accent1">
                <a:shade val="67500"/>
                <a:satMod val="115000"/>
                <a:alpha val="2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913"/>
            <a:ext cx="8784975" cy="1002121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</a:t>
            </a:r>
            <a:br>
              <a:rPr lang="ru-RU" alt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2021-2023 годы</a:t>
            </a:r>
          </a:p>
        </p:txBody>
      </p:sp>
      <p:graphicFrame>
        <p:nvGraphicFramePr>
          <p:cNvPr id="27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39840577"/>
              </p:ext>
            </p:extLst>
          </p:nvPr>
        </p:nvGraphicFramePr>
        <p:xfrm>
          <a:off x="251520" y="1285860"/>
          <a:ext cx="7878266" cy="4992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020247" y="1484313"/>
            <a:ext cx="1800225" cy="288925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1225075" y="6251277"/>
            <a:ext cx="288925" cy="215900"/>
          </a:xfrm>
          <a:prstGeom prst="rect">
            <a:avLst/>
          </a:prstGeom>
          <a:solidFill>
            <a:srgbClr val="00FF00"/>
          </a:solidFill>
          <a:ln w="19050" algn="ctr">
            <a:noFill/>
            <a:miter lim="800000"/>
            <a:headEnd/>
            <a:tailEnd/>
          </a:ln>
        </p:spPr>
        <p:txBody>
          <a:bodyPr wrap="none" lIns="54000" rIns="54000" anchor="ctr"/>
          <a:lstStyle/>
          <a:p>
            <a:pPr eaLnBrk="1" hangingPunct="1"/>
            <a:endParaRPr lang="ru-RU" altLang="ru-RU" dirty="0">
              <a:solidFill>
                <a:srgbClr val="00FF00"/>
              </a:solidFill>
            </a:endParaRP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2571736" y="5929330"/>
            <a:ext cx="1368425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1601312" y="6230640"/>
            <a:ext cx="1008063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3025300" y="6251277"/>
            <a:ext cx="288925" cy="215900"/>
          </a:xfrm>
          <a:prstGeom prst="rect">
            <a:avLst/>
          </a:prstGeom>
          <a:solidFill>
            <a:srgbClr val="990099"/>
          </a:solidFill>
          <a:ln w="19050" algn="ctr">
            <a:noFill/>
            <a:miter lim="800000"/>
            <a:headEnd/>
            <a:tailEnd/>
          </a:ln>
        </p:spPr>
        <p:txBody>
          <a:bodyPr wrap="none" lIns="54000" rIns="54000" anchor="ctr"/>
          <a:lstStyle/>
          <a:p>
            <a:pPr eaLnBrk="1" hangingPunct="1"/>
            <a:endParaRPr lang="ru-RU" altLang="ru-RU"/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3457100" y="6183015"/>
            <a:ext cx="914532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eaLnBrk="1" hangingPunct="1"/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5041425" y="6251277"/>
            <a:ext cx="288925" cy="215900"/>
          </a:xfrm>
          <a:prstGeom prst="rect">
            <a:avLst/>
          </a:prstGeom>
          <a:solidFill>
            <a:srgbClr val="6600FF"/>
          </a:solidFill>
          <a:ln w="19050" algn="ctr">
            <a:noFill/>
            <a:miter lim="800000"/>
            <a:headEnd/>
            <a:tailEnd/>
          </a:ln>
        </p:spPr>
        <p:txBody>
          <a:bodyPr wrap="none" lIns="54000" rIns="54000" anchor="ctr"/>
          <a:lstStyle/>
          <a:p>
            <a:pPr eaLnBrk="1" hangingPunct="1"/>
            <a:endParaRPr lang="ru-RU" altLang="ru-RU"/>
          </a:p>
        </p:txBody>
      </p:sp>
      <p:sp>
        <p:nvSpPr>
          <p:cNvPr id="1035" name="Rectangle 12"/>
          <p:cNvSpPr>
            <a:spLocks noChangeArrowheads="1"/>
          </p:cNvSpPr>
          <p:nvPr/>
        </p:nvSpPr>
        <p:spPr bwMode="auto">
          <a:xfrm>
            <a:off x="5433537" y="6178252"/>
            <a:ext cx="951850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eaLnBrk="1" hangingPunct="1"/>
            <a:r>
              <a: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</a:p>
        </p:txBody>
      </p:sp>
      <p:sp>
        <p:nvSpPr>
          <p:cNvPr id="1036" name="Text Box 13"/>
          <p:cNvSpPr txBox="1">
            <a:spLocks noChangeArrowheads="1"/>
          </p:cNvSpPr>
          <p:nvPr/>
        </p:nvSpPr>
        <p:spPr bwMode="auto">
          <a:xfrm>
            <a:off x="1000101" y="1571613"/>
            <a:ext cx="928694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988,2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7" name="Rectangle 14"/>
          <p:cNvSpPr>
            <a:spLocks noChangeArrowheads="1"/>
          </p:cNvSpPr>
          <p:nvPr/>
        </p:nvSpPr>
        <p:spPr bwMode="auto">
          <a:xfrm>
            <a:off x="1857357" y="1071546"/>
            <a:ext cx="857255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4 004,7</a:t>
            </a:r>
          </a:p>
        </p:txBody>
      </p:sp>
      <p:sp>
        <p:nvSpPr>
          <p:cNvPr id="1039" name="Rectangle 16"/>
          <p:cNvSpPr>
            <a:spLocks noChangeArrowheads="1"/>
          </p:cNvSpPr>
          <p:nvPr/>
        </p:nvSpPr>
        <p:spPr bwMode="auto">
          <a:xfrm>
            <a:off x="3097555" y="1714489"/>
            <a:ext cx="831503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3 594,5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0" name="Rectangle 17"/>
          <p:cNvSpPr>
            <a:spLocks noChangeArrowheads="1"/>
          </p:cNvSpPr>
          <p:nvPr/>
        </p:nvSpPr>
        <p:spPr bwMode="auto">
          <a:xfrm>
            <a:off x="3857620" y="1071546"/>
            <a:ext cx="1087447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3 613,5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1" name="Rectangle 18"/>
          <p:cNvSpPr>
            <a:spLocks noChangeArrowheads="1"/>
          </p:cNvSpPr>
          <p:nvPr/>
        </p:nvSpPr>
        <p:spPr bwMode="auto">
          <a:xfrm>
            <a:off x="4500563" y="5250744"/>
            <a:ext cx="571504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19,0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2" name="Rectangle 19"/>
          <p:cNvSpPr>
            <a:spLocks noChangeArrowheads="1"/>
          </p:cNvSpPr>
          <p:nvPr/>
        </p:nvSpPr>
        <p:spPr bwMode="auto">
          <a:xfrm>
            <a:off x="5214942" y="1714488"/>
            <a:ext cx="857256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3 565,6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3" name="Rectangle 20"/>
          <p:cNvSpPr>
            <a:spLocks noChangeArrowheads="1"/>
          </p:cNvSpPr>
          <p:nvPr/>
        </p:nvSpPr>
        <p:spPr bwMode="auto">
          <a:xfrm>
            <a:off x="5857884" y="1071546"/>
            <a:ext cx="912030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3 575,6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" name="Rectangle 21"/>
          <p:cNvSpPr>
            <a:spLocks noChangeArrowheads="1"/>
          </p:cNvSpPr>
          <p:nvPr/>
        </p:nvSpPr>
        <p:spPr bwMode="auto">
          <a:xfrm>
            <a:off x="6572264" y="5235802"/>
            <a:ext cx="571504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10,0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5" name="Rectangle 22"/>
          <p:cNvSpPr>
            <a:spLocks noChangeArrowheads="1"/>
          </p:cNvSpPr>
          <p:nvPr/>
        </p:nvSpPr>
        <p:spPr bwMode="auto">
          <a:xfrm>
            <a:off x="1142975" y="3788916"/>
            <a:ext cx="874411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+1,4%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6" name="Rectangle 23"/>
          <p:cNvSpPr>
            <a:spLocks noChangeArrowheads="1"/>
          </p:cNvSpPr>
          <p:nvPr/>
        </p:nvSpPr>
        <p:spPr bwMode="auto">
          <a:xfrm>
            <a:off x="1714481" y="4306441"/>
            <a:ext cx="1000132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/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+1,6%</a:t>
            </a:r>
            <a:endParaRPr lang="ru-RU" alt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7" name="Rectangle 24"/>
          <p:cNvSpPr>
            <a:spLocks noChangeArrowheads="1"/>
          </p:cNvSpPr>
          <p:nvPr/>
        </p:nvSpPr>
        <p:spPr bwMode="auto">
          <a:xfrm>
            <a:off x="3286116" y="4000504"/>
            <a:ext cx="835025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-9,9%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" name="Rectangle 25"/>
          <p:cNvSpPr>
            <a:spLocks noChangeArrowheads="1"/>
          </p:cNvSpPr>
          <p:nvPr/>
        </p:nvSpPr>
        <p:spPr bwMode="auto">
          <a:xfrm>
            <a:off x="3786182" y="4306441"/>
            <a:ext cx="1000132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buFontTx/>
              <a:buChar char="-"/>
            </a:pP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10,0 %</a:t>
            </a:r>
            <a:endParaRPr lang="ru-RU" alt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" name="Rectangle 26"/>
          <p:cNvSpPr>
            <a:spLocks noChangeArrowheads="1"/>
          </p:cNvSpPr>
          <p:nvPr/>
        </p:nvSpPr>
        <p:spPr bwMode="auto">
          <a:xfrm>
            <a:off x="5286380" y="4000504"/>
            <a:ext cx="834322" cy="3444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-0,01%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0" name="Rectangle 27"/>
          <p:cNvSpPr>
            <a:spLocks noChangeArrowheads="1"/>
          </p:cNvSpPr>
          <p:nvPr/>
        </p:nvSpPr>
        <p:spPr bwMode="auto">
          <a:xfrm>
            <a:off x="5857884" y="4429132"/>
            <a:ext cx="857256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/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- 1,0 %</a:t>
            </a:r>
            <a:endParaRPr lang="ru-RU" alt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04661" y="5220829"/>
            <a:ext cx="71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16,5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Рисунок 29" descr="14381727947440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3205" y="5326747"/>
            <a:ext cx="1655867" cy="132138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89904" y="6517122"/>
            <a:ext cx="331115" cy="221952"/>
          </a:xfrm>
        </p:spPr>
        <p:txBody>
          <a:bodyPr/>
          <a:lstStyle/>
          <a:p>
            <a:pPr>
              <a:defRPr/>
            </a:pPr>
            <a:fld id="{3A9A2CFE-D23C-4B2B-8F62-4F3FDA9EC2DF}" type="slidenum">
              <a:rPr lang="ru-RU" alt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</a:t>
            </a:fld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B0F0"/>
            </a:gs>
            <a:gs pos="39000">
              <a:schemeClr val="accent1">
                <a:shade val="67500"/>
                <a:satMod val="115000"/>
                <a:alpha val="2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0" y="188640"/>
            <a:ext cx="9144000" cy="115212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инвестиции 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капитальное строительство и реконструкцию социальных объектов в 2021 году</a:t>
            </a:r>
            <a:endParaRPr lang="ru-RU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52"/>
          <p:cNvSpPr>
            <a:spLocks noChangeArrowheads="1"/>
          </p:cNvSpPr>
          <p:nvPr/>
        </p:nvSpPr>
        <p:spPr bwMode="auto">
          <a:xfrm>
            <a:off x="467544" y="1484784"/>
            <a:ext cx="8208912" cy="715089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ctr" eaLnBrk="1" hangingPunct="1"/>
            <a:r>
              <a:rPr lang="ru-RU" alt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капитального строительства и инженерной инфраструктуры</a:t>
            </a:r>
            <a:endParaRPr lang="en-US" altLang="ru-RU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391,4</a:t>
            </a:r>
            <a:r>
              <a:rPr lang="ru-RU" alt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млн рублей: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421232478"/>
              </p:ext>
            </p:extLst>
          </p:nvPr>
        </p:nvGraphicFramePr>
        <p:xfrm>
          <a:off x="2195736" y="4597689"/>
          <a:ext cx="2016224" cy="2097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545908763"/>
              </p:ext>
            </p:extLst>
          </p:nvPr>
        </p:nvGraphicFramePr>
        <p:xfrm>
          <a:off x="4860032" y="4748066"/>
          <a:ext cx="1944216" cy="1947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AutoShape 52"/>
          <p:cNvSpPr>
            <a:spLocks noChangeArrowheads="1"/>
          </p:cNvSpPr>
          <p:nvPr/>
        </p:nvSpPr>
        <p:spPr bwMode="auto">
          <a:xfrm>
            <a:off x="1428728" y="2347333"/>
            <a:ext cx="6599656" cy="6120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marL="285750" indent="-285750" algn="just" eaLnBrk="1" hangingPunct="1">
              <a:buFont typeface="Wingdings" panose="05000000000000000000" pitchFamily="2" charset="2"/>
              <a:buChar char="Ø"/>
            </a:pPr>
            <a:r>
              <a:rPr lang="ru-RU" altLang="ru-RU" sz="15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</a:t>
            </a:r>
            <a:r>
              <a:rPr lang="ru-RU" altLang="ru-RU" sz="1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нагрузок с ЦРП-4 (РП-7, РП-12) на </a:t>
            </a:r>
            <a:r>
              <a:rPr lang="ru-RU" altLang="ru-RU" sz="15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ЦРП-3А;</a:t>
            </a:r>
          </a:p>
        </p:txBody>
      </p:sp>
      <p:sp>
        <p:nvSpPr>
          <p:cNvPr id="7" name="AutoShape 52"/>
          <p:cNvSpPr>
            <a:spLocks noChangeArrowheads="1"/>
          </p:cNvSpPr>
          <p:nvPr/>
        </p:nvSpPr>
        <p:spPr bwMode="auto">
          <a:xfrm>
            <a:off x="1428728" y="3174064"/>
            <a:ext cx="6599656" cy="6120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marL="285750" indent="-285750" algn="just" eaLnBrk="1" hangingPunct="1">
              <a:buFont typeface="Wingdings" panose="05000000000000000000" pitchFamily="2" charset="2"/>
              <a:buChar char="Ø"/>
            </a:pPr>
            <a:r>
              <a:rPr lang="ru-RU" altLang="ru-RU" sz="15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</a:t>
            </a:r>
            <a:r>
              <a:rPr lang="ru-RU" altLang="ru-RU" sz="1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водоснабжения </a:t>
            </a:r>
            <a:r>
              <a:rPr lang="ru-RU" altLang="ru-RU" sz="15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насосно-фильтровальной станции;</a:t>
            </a:r>
          </a:p>
        </p:txBody>
      </p:sp>
      <p:sp>
        <p:nvSpPr>
          <p:cNvPr id="8" name="AutoShape 52"/>
          <p:cNvSpPr>
            <a:spLocks noChangeArrowheads="1"/>
          </p:cNvSpPr>
          <p:nvPr/>
        </p:nvSpPr>
        <p:spPr bwMode="auto">
          <a:xfrm>
            <a:off x="1428728" y="4000795"/>
            <a:ext cx="6599656" cy="612934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marL="285750" indent="-285750" algn="just" eaLnBrk="1" hangingPunct="1">
              <a:buFont typeface="Wingdings" panose="05000000000000000000" pitchFamily="2" charset="2"/>
              <a:buChar char="Ø"/>
            </a:pPr>
            <a:r>
              <a:rPr lang="ru-RU" altLang="ru-RU" sz="15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Имущественный комплекс</a:t>
            </a:r>
            <a:r>
              <a:rPr lang="en-US" altLang="ru-RU" sz="15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5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Универсальная крытая ледовая арена «Ледовая академия «Высота»».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73616" y="6555047"/>
            <a:ext cx="370384" cy="280119"/>
          </a:xfrm>
        </p:spPr>
        <p:txBody>
          <a:bodyPr/>
          <a:lstStyle/>
          <a:p>
            <a:pPr>
              <a:defRPr/>
            </a:pPr>
            <a:fld id="{9859122F-CAD9-46F5-BB23-113992F8D880}" type="slidenum">
              <a:rPr lang="ru-RU" alt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20</a:t>
            </a:fld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на 2021 год</a:t>
            </a:r>
            <a:r>
              <a:rPr 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муниципальной программы</a:t>
            </a:r>
            <a:r>
              <a:rPr 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современной городской среды»</a:t>
            </a:r>
            <a:b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248472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дворовых территорий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8,2 млн рублей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территории, определяемые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рейтинговым голосованием населения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– 81,9 млн рублей (благоустройство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пешеходной зоны пр. Карла Маркса (2-я и 3-я очередь), благоустройство сквера в пос. Метлино в районе улиц Мира и Центральная и благоустройство пешеходной дорожки, расположенной внутри домов 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     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Дзержинского 56 до домов бул. Луначарского 13 и 15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" name="AutoShape 2" descr="file:///W:/2020%20%D0%B3%D0%BE%D0%B4/1_%D0%9F%D0%A0%D0%9E%D0%95%D0%9A%D0%A2%20%D0%91%D0%AE%D0%94%D0%96%D0%95%D0%A2%D0%90%20%D0%BD%D0%B0%20%202021-2023%20%D0%B3%D0%BE%D0%B4%D1%8B/%D0%9F%D0%A3%D0%91%D0%9B%D0%98%D0%A7%D0%9D%D0%AB%D0%95%20%D1%81%D0%BB%D1%83%D1%88%D0%B0%D0%BD%D0%B8%D1%8F/%D0%9A%D0%B0%D1%80%D1%82%D0%B8%D0%BD%D0%BA%D0%B8%20%D0%B4%D0%BB%D1%8F%20%D1%81%D0%BB%D0%B0%D0%B9%D0%B4%D0%BE%D0%B2/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file:///W:/2020%20%D0%B3%D0%BE%D0%B4/1_%D0%9F%D0%A0%D0%9E%D0%95%D0%9A%D0%A2%20%D0%91%D0%AE%D0%94%D0%96%D0%95%D0%A2%D0%90%20%D0%BD%D0%B0%20%202021-2023%20%D0%B3%D0%BE%D0%B4%D1%8B/%D0%9F%D0%A3%D0%91%D0%9B%D0%98%D0%A7%D0%9D%D0%AB%D0%95%20%D1%81%D0%BB%D1%83%D1%88%D0%B0%D0%BD%D0%B8%D1%8F/%D0%9A%D0%B0%D1%80%D1%82%D0%B8%D0%BD%D0%BA%D0%B8%20%D0%B4%D0%BB%D1%8F%20%D1%81%D0%BB%D0%B0%D0%B9%D0%B4%D0%BE%D0%B2/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W:\2020 год\1_ПРОЕКТ БЮДЖЕТА на  2021-2023 годы\ПУБЛИЧНЫЕ слушания\Картинки для слайдов\isWKY8_782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330440"/>
            <a:ext cx="2890664" cy="2194904"/>
          </a:xfrm>
          <a:prstGeom prst="rect">
            <a:avLst/>
          </a:prstGeom>
          <a:noFill/>
        </p:spPr>
      </p:pic>
      <p:pic>
        <p:nvPicPr>
          <p:cNvPr id="4" name="Picture 2" descr="W:\2020 год\1_ПРОЕКТ БЮДЖЕТА на  2021-2023 годы\ПУБЛИЧНЫЕ слушания\Картинки для слайдов\Barviha_16_26_v1.01.03.01_1000p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429132"/>
            <a:ext cx="3714776" cy="2071702"/>
          </a:xfrm>
          <a:prstGeom prst="rect">
            <a:avLst/>
          </a:prstGeom>
          <a:noFill/>
        </p:spPr>
      </p:pic>
      <p:sp>
        <p:nvSpPr>
          <p:cNvPr id="8" name="AutoShape 56"/>
          <p:cNvSpPr>
            <a:spLocks noChangeArrowheads="1"/>
          </p:cNvSpPr>
          <p:nvPr/>
        </p:nvSpPr>
        <p:spPr bwMode="auto">
          <a:xfrm>
            <a:off x="539552" y="1629886"/>
            <a:ext cx="8258204" cy="64698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финансирования на 2021 год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90,1 млн рублей,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за счет средств из регионального бюджета – 89,2 млн рублей.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73616" y="6486371"/>
            <a:ext cx="370384" cy="352127"/>
          </a:xfrm>
        </p:spPr>
        <p:txBody>
          <a:bodyPr/>
          <a:lstStyle/>
          <a:p>
            <a:pPr>
              <a:defRPr/>
            </a:pPr>
            <a:fld id="{BEE4522D-7A1D-4EDF-B92E-C41FBAE9B9C9}" type="slidenum">
              <a:rPr lang="ru-RU" alt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21</a:t>
            </a:fld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44000">
              <a:schemeClr val="accent1">
                <a:shade val="67500"/>
                <a:satMod val="115000"/>
                <a:alpha val="2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расходов бюджета</a:t>
            </a:r>
            <a:b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</a:t>
            </a:r>
            <a:endParaRPr lang="ru-RU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4815891"/>
              </p:ext>
            </p:extLst>
          </p:nvPr>
        </p:nvGraphicFramePr>
        <p:xfrm>
          <a:off x="457200" y="1600201"/>
          <a:ext cx="4402832" cy="3917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7373379"/>
              </p:ext>
            </p:extLst>
          </p:nvPr>
        </p:nvGraphicFramePr>
        <p:xfrm>
          <a:off x="4572000" y="1428736"/>
          <a:ext cx="4104456" cy="4480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68133" y="258551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3,9%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деньги-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5517232"/>
            <a:ext cx="2555776" cy="1277888"/>
          </a:xfrm>
          <a:prstGeom prst="rect">
            <a:avLst/>
          </a:prstGeom>
        </p:spPr>
      </p:pic>
      <p:sp>
        <p:nvSpPr>
          <p:cNvPr id="35" name="AutoShape 56"/>
          <p:cNvSpPr>
            <a:spLocks noChangeArrowheads="1"/>
          </p:cNvSpPr>
          <p:nvPr/>
        </p:nvSpPr>
        <p:spPr bwMode="auto">
          <a:xfrm>
            <a:off x="6793560" y="1475358"/>
            <a:ext cx="2037600" cy="10224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AutoShape 56"/>
          <p:cNvSpPr>
            <a:spLocks noChangeArrowheads="1"/>
          </p:cNvSpPr>
          <p:nvPr/>
        </p:nvSpPr>
        <p:spPr bwMode="auto">
          <a:xfrm>
            <a:off x="4572000" y="4753138"/>
            <a:ext cx="4269210" cy="715089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ctr"/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рамках муниципальных и ведомственных целевых программ</a:t>
            </a:r>
          </a:p>
        </p:txBody>
      </p:sp>
      <p:sp>
        <p:nvSpPr>
          <p:cNvPr id="39" name="AutoShape 56"/>
          <p:cNvSpPr>
            <a:spLocks noChangeArrowheads="1"/>
          </p:cNvSpPr>
          <p:nvPr/>
        </p:nvSpPr>
        <p:spPr bwMode="auto">
          <a:xfrm>
            <a:off x="251520" y="4941168"/>
            <a:ext cx="3038725" cy="7164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889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социального блока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 bwMode="auto">
          <a:xfrm flipV="1">
            <a:off x="5518448" y="4221089"/>
            <a:ext cx="421704" cy="576063"/>
          </a:xfrm>
          <a:prstGeom prst="line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57150" cap="flat" cmpd="sng" algn="ctr">
            <a:solidFill>
              <a:srgbClr val="80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Прямая соединительная линия 17"/>
          <p:cNvCxnSpPr/>
          <p:nvPr/>
        </p:nvCxnSpPr>
        <p:spPr bwMode="auto">
          <a:xfrm flipV="1">
            <a:off x="1259632" y="4293096"/>
            <a:ext cx="648072" cy="707306"/>
          </a:xfrm>
          <a:prstGeom prst="line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57150" cap="flat" cmpd="sng" algn="ctr">
            <a:solidFill>
              <a:srgbClr val="80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AutoShape 56"/>
          <p:cNvSpPr>
            <a:spLocks noChangeArrowheads="1"/>
          </p:cNvSpPr>
          <p:nvPr/>
        </p:nvSpPr>
        <p:spPr bwMode="auto">
          <a:xfrm>
            <a:off x="3214678" y="1325540"/>
            <a:ext cx="2500330" cy="102155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889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ctr"/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другим отраслевым направлениям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 flipH="1">
            <a:off x="3214678" y="1928802"/>
            <a:ext cx="542845" cy="627907"/>
          </a:xfrm>
          <a:prstGeom prst="line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57150" cap="flat" cmpd="sng" algn="ctr">
            <a:solidFill>
              <a:srgbClr val="80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Прямая соединительная линия 19"/>
          <p:cNvCxnSpPr/>
          <p:nvPr/>
        </p:nvCxnSpPr>
        <p:spPr bwMode="auto">
          <a:xfrm flipH="1">
            <a:off x="6793560" y="2273771"/>
            <a:ext cx="349146" cy="435149"/>
          </a:xfrm>
          <a:prstGeom prst="line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57150" cap="flat" cmpd="sng" algn="ctr">
            <a:solidFill>
              <a:srgbClr val="8000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44860" y="6547873"/>
            <a:ext cx="370384" cy="280119"/>
          </a:xfrm>
        </p:spPr>
        <p:txBody>
          <a:bodyPr/>
          <a:lstStyle/>
          <a:p>
            <a:pPr>
              <a:defRPr/>
            </a:pPr>
            <a:fld id="{BEE4522D-7A1D-4EDF-B92E-C41FBAE9B9C9}" type="slidenum">
              <a:rPr lang="ru-RU" alt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22</a:t>
            </a:fld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B0F0"/>
            </a:gs>
            <a:gs pos="44000">
              <a:schemeClr val="accent1">
                <a:shade val="67500"/>
                <a:satMod val="115000"/>
                <a:alpha val="2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06400" y="274638"/>
            <a:ext cx="8737600" cy="865187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Долговая политика</a:t>
            </a:r>
            <a:br>
              <a:rPr lang="ru-RU" alt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2021-2023 годах</a:t>
            </a:r>
          </a:p>
        </p:txBody>
      </p:sp>
      <p:sp>
        <p:nvSpPr>
          <p:cNvPr id="14347" name="Text Box 18"/>
          <p:cNvSpPr txBox="1">
            <a:spLocks noChangeArrowheads="1"/>
          </p:cNvSpPr>
          <p:nvPr/>
        </p:nvSpPr>
        <p:spPr bwMode="auto">
          <a:xfrm>
            <a:off x="684213" y="3500438"/>
            <a:ext cx="215900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>
              <a:cs typeface="Arial" charset="0"/>
            </a:endParaRPr>
          </a:p>
        </p:txBody>
      </p:sp>
      <p:sp>
        <p:nvSpPr>
          <p:cNvPr id="14348" name="Text Box 25"/>
          <p:cNvSpPr txBox="1">
            <a:spLocks noChangeArrowheads="1"/>
          </p:cNvSpPr>
          <p:nvPr/>
        </p:nvSpPr>
        <p:spPr bwMode="auto">
          <a:xfrm>
            <a:off x="467544" y="3212976"/>
            <a:ext cx="2391196" cy="83099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остатка средств на счете бюджета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9" name="Text Box 28"/>
          <p:cNvSpPr txBox="1">
            <a:spLocks noChangeArrowheads="1"/>
          </p:cNvSpPr>
          <p:nvPr/>
        </p:nvSpPr>
        <p:spPr bwMode="auto">
          <a:xfrm>
            <a:off x="7451700" y="4149080"/>
            <a:ext cx="43180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0" name="Text Box 29"/>
          <p:cNvSpPr txBox="1">
            <a:spLocks noChangeArrowheads="1"/>
          </p:cNvSpPr>
          <p:nvPr/>
        </p:nvSpPr>
        <p:spPr bwMode="auto">
          <a:xfrm>
            <a:off x="6372200" y="4149080"/>
            <a:ext cx="43180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351" name="Group 33"/>
          <p:cNvGrpSpPr>
            <a:grpSpLocks noChangeAspect="1"/>
          </p:cNvGrpSpPr>
          <p:nvPr/>
        </p:nvGrpSpPr>
        <p:grpSpPr bwMode="auto">
          <a:xfrm>
            <a:off x="3203848" y="4725144"/>
            <a:ext cx="735012" cy="469900"/>
            <a:chOff x="1973" y="2523"/>
            <a:chExt cx="463" cy="296"/>
          </a:xfrm>
        </p:grpSpPr>
        <p:sp>
          <p:nvSpPr>
            <p:cNvPr id="14367" name="AutoShape 32"/>
            <p:cNvSpPr>
              <a:spLocks noChangeAspect="1" noChangeArrowheads="1" noTextEdit="1"/>
            </p:cNvSpPr>
            <p:nvPr/>
          </p:nvSpPr>
          <p:spPr bwMode="auto">
            <a:xfrm>
              <a:off x="1973" y="2523"/>
              <a:ext cx="463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8" name="Rectangle 34"/>
            <p:cNvSpPr>
              <a:spLocks noChangeArrowheads="1"/>
            </p:cNvSpPr>
            <p:nvPr/>
          </p:nvSpPr>
          <p:spPr bwMode="auto">
            <a:xfrm>
              <a:off x="2044" y="2551"/>
              <a:ext cx="31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ru-RU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2021</a:t>
              </a:r>
              <a:r>
                <a:rPr lang="ru-RU" altLang="ru-RU" sz="12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9" name="Rectangle 35"/>
            <p:cNvSpPr>
              <a:spLocks noChangeArrowheads="1"/>
            </p:cNvSpPr>
            <p:nvPr/>
          </p:nvSpPr>
          <p:spPr bwMode="auto">
            <a:xfrm>
              <a:off x="2115" y="2666"/>
              <a:ext cx="16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</a:t>
              </a:r>
            </a:p>
          </p:txBody>
        </p:sp>
      </p:grpSp>
      <p:grpSp>
        <p:nvGrpSpPr>
          <p:cNvPr id="14352" name="Group 37"/>
          <p:cNvGrpSpPr>
            <a:grpSpLocks noChangeAspect="1"/>
          </p:cNvGrpSpPr>
          <p:nvPr/>
        </p:nvGrpSpPr>
        <p:grpSpPr bwMode="auto">
          <a:xfrm>
            <a:off x="4211913" y="4725144"/>
            <a:ext cx="674688" cy="460375"/>
            <a:chOff x="2699" y="2523"/>
            <a:chExt cx="425" cy="290"/>
          </a:xfrm>
        </p:grpSpPr>
        <p:sp>
          <p:nvSpPr>
            <p:cNvPr id="14364" name="AutoShape 36"/>
            <p:cNvSpPr>
              <a:spLocks noChangeAspect="1" noChangeArrowheads="1" noTextEdit="1"/>
            </p:cNvSpPr>
            <p:nvPr/>
          </p:nvSpPr>
          <p:spPr bwMode="auto">
            <a:xfrm>
              <a:off x="2699" y="2523"/>
              <a:ext cx="408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5" name="Rectangle 38"/>
            <p:cNvSpPr>
              <a:spLocks noChangeArrowheads="1"/>
            </p:cNvSpPr>
            <p:nvPr/>
          </p:nvSpPr>
          <p:spPr bwMode="auto">
            <a:xfrm>
              <a:off x="2791" y="2550"/>
              <a:ext cx="33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20</a:t>
              </a:r>
              <a:r>
                <a:rPr lang="en-US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</a:t>
              </a:r>
              <a:r>
                <a:rPr lang="ru-RU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 </a:t>
              </a:r>
              <a:endPara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6" name="Rectangle 39"/>
            <p:cNvSpPr>
              <a:spLocks noChangeArrowheads="1"/>
            </p:cNvSpPr>
            <p:nvPr/>
          </p:nvSpPr>
          <p:spPr bwMode="auto">
            <a:xfrm>
              <a:off x="2824" y="2663"/>
              <a:ext cx="16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</a:t>
              </a:r>
            </a:p>
          </p:txBody>
        </p:sp>
      </p:grpSp>
      <p:grpSp>
        <p:nvGrpSpPr>
          <p:cNvPr id="14353" name="Group 40"/>
          <p:cNvGrpSpPr>
            <a:grpSpLocks noChangeAspect="1"/>
          </p:cNvGrpSpPr>
          <p:nvPr/>
        </p:nvGrpSpPr>
        <p:grpSpPr bwMode="auto">
          <a:xfrm>
            <a:off x="5291413" y="4725144"/>
            <a:ext cx="652463" cy="460375"/>
            <a:chOff x="2699" y="2523"/>
            <a:chExt cx="411" cy="290"/>
          </a:xfrm>
        </p:grpSpPr>
        <p:sp>
          <p:nvSpPr>
            <p:cNvPr id="14361" name="AutoShape 41"/>
            <p:cNvSpPr>
              <a:spLocks noChangeAspect="1" noChangeArrowheads="1" noTextEdit="1"/>
            </p:cNvSpPr>
            <p:nvPr/>
          </p:nvSpPr>
          <p:spPr bwMode="auto">
            <a:xfrm>
              <a:off x="2699" y="2523"/>
              <a:ext cx="408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2" name="Rectangle 42"/>
            <p:cNvSpPr>
              <a:spLocks noChangeArrowheads="1"/>
            </p:cNvSpPr>
            <p:nvPr/>
          </p:nvSpPr>
          <p:spPr bwMode="auto">
            <a:xfrm>
              <a:off x="2791" y="2550"/>
              <a:ext cx="31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2023</a:t>
              </a:r>
              <a:r>
                <a:rPr lang="ru-RU" altLang="ru-RU" sz="12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3" name="Rectangle 43"/>
            <p:cNvSpPr>
              <a:spLocks noChangeArrowheads="1"/>
            </p:cNvSpPr>
            <p:nvPr/>
          </p:nvSpPr>
          <p:spPr bwMode="auto">
            <a:xfrm>
              <a:off x="2824" y="2663"/>
              <a:ext cx="16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</a:t>
              </a:r>
              <a:endParaRPr lang="ru-RU" altLang="ru-RU" sz="1400" b="0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37"/>
          <p:cNvGrpSpPr>
            <a:grpSpLocks noChangeAspect="1"/>
          </p:cNvGrpSpPr>
          <p:nvPr/>
        </p:nvGrpSpPr>
        <p:grpSpPr bwMode="auto">
          <a:xfrm>
            <a:off x="7236296" y="4725144"/>
            <a:ext cx="764728" cy="460375"/>
            <a:chOff x="2699" y="2523"/>
            <a:chExt cx="425" cy="290"/>
          </a:xfrm>
        </p:grpSpPr>
        <p:sp>
          <p:nvSpPr>
            <p:cNvPr id="35" name="AutoShape 36"/>
            <p:cNvSpPr>
              <a:spLocks noChangeAspect="1" noChangeArrowheads="1" noTextEdit="1"/>
            </p:cNvSpPr>
            <p:nvPr/>
          </p:nvSpPr>
          <p:spPr bwMode="auto">
            <a:xfrm>
              <a:off x="2699" y="2523"/>
              <a:ext cx="408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38"/>
            <p:cNvSpPr>
              <a:spLocks noChangeArrowheads="1"/>
            </p:cNvSpPr>
            <p:nvPr/>
          </p:nvSpPr>
          <p:spPr bwMode="auto">
            <a:xfrm>
              <a:off x="2791" y="2550"/>
              <a:ext cx="33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20</a:t>
              </a:r>
              <a:r>
                <a:rPr lang="en-US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</a:t>
              </a:r>
              <a:r>
                <a:rPr lang="ru-RU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 </a:t>
              </a:r>
              <a:endPara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9"/>
            <p:cNvSpPr>
              <a:spLocks noChangeArrowheads="1"/>
            </p:cNvSpPr>
            <p:nvPr/>
          </p:nvSpPr>
          <p:spPr bwMode="auto">
            <a:xfrm>
              <a:off x="2824" y="2663"/>
              <a:ext cx="19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год</a:t>
              </a:r>
              <a:endPara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40"/>
          <p:cNvGrpSpPr>
            <a:grpSpLocks noChangeAspect="1"/>
          </p:cNvGrpSpPr>
          <p:nvPr/>
        </p:nvGrpSpPr>
        <p:grpSpPr bwMode="auto">
          <a:xfrm>
            <a:off x="8315796" y="4725144"/>
            <a:ext cx="652463" cy="460375"/>
            <a:chOff x="2699" y="2523"/>
            <a:chExt cx="411" cy="290"/>
          </a:xfrm>
        </p:grpSpPr>
        <p:sp>
          <p:nvSpPr>
            <p:cNvPr id="39" name="AutoShape 41"/>
            <p:cNvSpPr>
              <a:spLocks noChangeAspect="1" noChangeArrowheads="1" noTextEdit="1"/>
            </p:cNvSpPr>
            <p:nvPr/>
          </p:nvSpPr>
          <p:spPr bwMode="auto">
            <a:xfrm>
              <a:off x="2699" y="2523"/>
              <a:ext cx="408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42"/>
            <p:cNvSpPr>
              <a:spLocks noChangeArrowheads="1"/>
            </p:cNvSpPr>
            <p:nvPr/>
          </p:nvSpPr>
          <p:spPr bwMode="auto">
            <a:xfrm>
              <a:off x="2726" y="2550"/>
              <a:ext cx="3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1" hangingPunct="1"/>
              <a:r>
                <a:rPr lang="ru-RU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2023</a:t>
              </a:r>
              <a:r>
                <a:rPr lang="ru-RU" altLang="ru-RU" sz="12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43"/>
            <p:cNvSpPr>
              <a:spLocks noChangeArrowheads="1"/>
            </p:cNvSpPr>
            <p:nvPr/>
          </p:nvSpPr>
          <p:spPr bwMode="auto">
            <a:xfrm>
              <a:off x="2824" y="2663"/>
              <a:ext cx="16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</a:t>
              </a:r>
              <a:endParaRPr lang="ru-RU" altLang="ru-RU" sz="1400" b="0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33"/>
          <p:cNvGrpSpPr>
            <a:grpSpLocks noChangeAspect="1"/>
          </p:cNvGrpSpPr>
          <p:nvPr/>
        </p:nvGrpSpPr>
        <p:grpSpPr bwMode="auto">
          <a:xfrm>
            <a:off x="6228184" y="4725144"/>
            <a:ext cx="735012" cy="469900"/>
            <a:chOff x="1973" y="2523"/>
            <a:chExt cx="463" cy="296"/>
          </a:xfrm>
        </p:grpSpPr>
        <p:sp>
          <p:nvSpPr>
            <p:cNvPr id="44" name="AutoShape 32"/>
            <p:cNvSpPr>
              <a:spLocks noChangeAspect="1" noChangeArrowheads="1" noTextEdit="1"/>
            </p:cNvSpPr>
            <p:nvPr/>
          </p:nvSpPr>
          <p:spPr bwMode="auto">
            <a:xfrm>
              <a:off x="1973" y="2523"/>
              <a:ext cx="463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34"/>
            <p:cNvSpPr>
              <a:spLocks noChangeArrowheads="1"/>
            </p:cNvSpPr>
            <p:nvPr/>
          </p:nvSpPr>
          <p:spPr bwMode="auto">
            <a:xfrm>
              <a:off x="2044" y="2551"/>
              <a:ext cx="31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ru-RU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2021</a:t>
              </a:r>
              <a:r>
                <a:rPr lang="ru-RU" altLang="ru-RU" sz="12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35"/>
            <p:cNvSpPr>
              <a:spLocks noChangeArrowheads="1"/>
            </p:cNvSpPr>
            <p:nvPr/>
          </p:nvSpPr>
          <p:spPr bwMode="auto">
            <a:xfrm>
              <a:off x="2115" y="2666"/>
              <a:ext cx="16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</a:t>
              </a:r>
            </a:p>
          </p:txBody>
        </p:sp>
      </p:grpSp>
      <p:grpSp>
        <p:nvGrpSpPr>
          <p:cNvPr id="49" name="Group 37"/>
          <p:cNvGrpSpPr>
            <a:grpSpLocks noChangeAspect="1"/>
          </p:cNvGrpSpPr>
          <p:nvPr/>
        </p:nvGrpSpPr>
        <p:grpSpPr bwMode="auto">
          <a:xfrm>
            <a:off x="1187624" y="4725144"/>
            <a:ext cx="674688" cy="460375"/>
            <a:chOff x="2699" y="2523"/>
            <a:chExt cx="425" cy="290"/>
          </a:xfrm>
        </p:grpSpPr>
        <p:sp>
          <p:nvSpPr>
            <p:cNvPr id="50" name="AutoShape 36"/>
            <p:cNvSpPr>
              <a:spLocks noChangeAspect="1" noChangeArrowheads="1" noTextEdit="1"/>
            </p:cNvSpPr>
            <p:nvPr/>
          </p:nvSpPr>
          <p:spPr bwMode="auto">
            <a:xfrm>
              <a:off x="2699" y="2523"/>
              <a:ext cx="408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Rectangle 38"/>
            <p:cNvSpPr>
              <a:spLocks noChangeArrowheads="1"/>
            </p:cNvSpPr>
            <p:nvPr/>
          </p:nvSpPr>
          <p:spPr bwMode="auto">
            <a:xfrm>
              <a:off x="2791" y="2550"/>
              <a:ext cx="33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20</a:t>
              </a:r>
              <a:r>
                <a:rPr lang="en-US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</a:t>
              </a:r>
              <a:r>
                <a:rPr lang="ru-RU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 </a:t>
              </a:r>
              <a:endPara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39"/>
            <p:cNvSpPr>
              <a:spLocks noChangeArrowheads="1"/>
            </p:cNvSpPr>
            <p:nvPr/>
          </p:nvSpPr>
          <p:spPr bwMode="auto">
            <a:xfrm>
              <a:off x="2824" y="2663"/>
              <a:ext cx="16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</a:t>
              </a:r>
            </a:p>
          </p:txBody>
        </p:sp>
      </p:grpSp>
      <p:grpSp>
        <p:nvGrpSpPr>
          <p:cNvPr id="53" name="Group 40"/>
          <p:cNvGrpSpPr>
            <a:grpSpLocks noChangeAspect="1"/>
          </p:cNvGrpSpPr>
          <p:nvPr/>
        </p:nvGrpSpPr>
        <p:grpSpPr bwMode="auto">
          <a:xfrm>
            <a:off x="2195736" y="4725144"/>
            <a:ext cx="652463" cy="460375"/>
            <a:chOff x="2699" y="2523"/>
            <a:chExt cx="411" cy="290"/>
          </a:xfrm>
        </p:grpSpPr>
        <p:sp>
          <p:nvSpPr>
            <p:cNvPr id="54" name="AutoShape 41"/>
            <p:cNvSpPr>
              <a:spLocks noChangeAspect="1" noChangeArrowheads="1" noTextEdit="1"/>
            </p:cNvSpPr>
            <p:nvPr/>
          </p:nvSpPr>
          <p:spPr bwMode="auto">
            <a:xfrm>
              <a:off x="2699" y="2523"/>
              <a:ext cx="408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42"/>
            <p:cNvSpPr>
              <a:spLocks noChangeArrowheads="1"/>
            </p:cNvSpPr>
            <p:nvPr/>
          </p:nvSpPr>
          <p:spPr bwMode="auto">
            <a:xfrm>
              <a:off x="2791" y="2550"/>
              <a:ext cx="31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2023</a:t>
              </a:r>
              <a:r>
                <a:rPr lang="ru-RU" altLang="ru-RU" sz="12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2824" y="2663"/>
              <a:ext cx="16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1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</a:t>
              </a:r>
              <a:endParaRPr lang="ru-RU" altLang="ru-RU" sz="1400" b="0" dirty="0"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7" name="Group 33"/>
          <p:cNvGrpSpPr>
            <a:grpSpLocks noChangeAspect="1"/>
          </p:cNvGrpSpPr>
          <p:nvPr/>
        </p:nvGrpSpPr>
        <p:grpSpPr bwMode="auto">
          <a:xfrm>
            <a:off x="395536" y="4725144"/>
            <a:ext cx="735012" cy="469900"/>
            <a:chOff x="1973" y="2523"/>
            <a:chExt cx="463" cy="296"/>
          </a:xfrm>
        </p:grpSpPr>
        <p:sp>
          <p:nvSpPr>
            <p:cNvPr id="58" name="AutoShape 32"/>
            <p:cNvSpPr>
              <a:spLocks noChangeAspect="1" noChangeArrowheads="1" noTextEdit="1"/>
            </p:cNvSpPr>
            <p:nvPr/>
          </p:nvSpPr>
          <p:spPr bwMode="auto">
            <a:xfrm>
              <a:off x="1973" y="2523"/>
              <a:ext cx="463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Rectangle 34"/>
            <p:cNvSpPr>
              <a:spLocks noChangeArrowheads="1"/>
            </p:cNvSpPr>
            <p:nvPr/>
          </p:nvSpPr>
          <p:spPr bwMode="auto">
            <a:xfrm>
              <a:off x="2044" y="2551"/>
              <a:ext cx="31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ru-RU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2021</a:t>
              </a:r>
              <a:r>
                <a:rPr lang="ru-RU" altLang="ru-RU" sz="12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Rectangle 35"/>
            <p:cNvSpPr>
              <a:spLocks noChangeArrowheads="1"/>
            </p:cNvSpPr>
            <p:nvPr/>
          </p:nvSpPr>
          <p:spPr bwMode="auto">
            <a:xfrm>
              <a:off x="2115" y="2666"/>
              <a:ext cx="16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357158" y="414908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16,5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19,0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" name="Рисунок 62" descr="103792227221b6041c449c868cdac9bf95019ea142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5195093"/>
            <a:ext cx="1838865" cy="1636589"/>
          </a:xfrm>
          <a:prstGeom prst="rect">
            <a:avLst/>
          </a:prstGeom>
        </p:spPr>
      </p:pic>
      <p:sp>
        <p:nvSpPr>
          <p:cNvPr id="62" name="AutoShape 56"/>
          <p:cNvSpPr>
            <a:spLocks noChangeArrowheads="1"/>
          </p:cNvSpPr>
          <p:nvPr/>
        </p:nvSpPr>
        <p:spPr bwMode="auto">
          <a:xfrm>
            <a:off x="214282" y="1876823"/>
            <a:ext cx="2644458" cy="102155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финансирования дефицита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AutoShape 56"/>
          <p:cNvSpPr>
            <a:spLocks noChangeArrowheads="1"/>
          </p:cNvSpPr>
          <p:nvPr/>
        </p:nvSpPr>
        <p:spPr bwMode="auto">
          <a:xfrm>
            <a:off x="3270744" y="1876823"/>
            <a:ext cx="2633764" cy="102155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</a:t>
            </a:r>
          </a:p>
        </p:txBody>
      </p:sp>
      <p:sp>
        <p:nvSpPr>
          <p:cNvPr id="65" name="AutoShape 56"/>
          <p:cNvSpPr>
            <a:spLocks noChangeArrowheads="1"/>
          </p:cNvSpPr>
          <p:nvPr/>
        </p:nvSpPr>
        <p:spPr bwMode="auto">
          <a:xfrm>
            <a:off x="6350718" y="1882954"/>
            <a:ext cx="2633764" cy="10224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бюджетных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кредитов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541096" y="1346687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 Box 28"/>
          <p:cNvSpPr txBox="1">
            <a:spLocks noChangeArrowheads="1"/>
          </p:cNvSpPr>
          <p:nvPr/>
        </p:nvSpPr>
        <p:spPr bwMode="auto">
          <a:xfrm>
            <a:off x="8423746" y="4149080"/>
            <a:ext cx="431800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 Box 29"/>
          <p:cNvSpPr txBox="1">
            <a:spLocks noChangeArrowheads="1"/>
          </p:cNvSpPr>
          <p:nvPr/>
        </p:nvSpPr>
        <p:spPr bwMode="auto">
          <a:xfrm>
            <a:off x="5399945" y="4128244"/>
            <a:ext cx="43180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 Box 29"/>
          <p:cNvSpPr txBox="1">
            <a:spLocks noChangeArrowheads="1"/>
          </p:cNvSpPr>
          <p:nvPr/>
        </p:nvSpPr>
        <p:spPr bwMode="auto">
          <a:xfrm>
            <a:off x="4323854" y="4139684"/>
            <a:ext cx="43180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 Box 29"/>
          <p:cNvSpPr txBox="1">
            <a:spLocks noChangeArrowheads="1"/>
          </p:cNvSpPr>
          <p:nvPr/>
        </p:nvSpPr>
        <p:spPr bwMode="auto">
          <a:xfrm>
            <a:off x="3329892" y="4137779"/>
            <a:ext cx="43180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 bwMode="auto">
          <a:xfrm>
            <a:off x="3059832" y="1876823"/>
            <a:ext cx="0" cy="3318221"/>
          </a:xfrm>
          <a:prstGeom prst="line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Прямая соединительная линия 66"/>
          <p:cNvCxnSpPr/>
          <p:nvPr/>
        </p:nvCxnSpPr>
        <p:spPr bwMode="auto">
          <a:xfrm>
            <a:off x="6156176" y="1876823"/>
            <a:ext cx="0" cy="3318221"/>
          </a:xfrm>
          <a:prstGeom prst="line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500" y="6525344"/>
            <a:ext cx="371004" cy="280119"/>
          </a:xfrm>
        </p:spPr>
        <p:txBody>
          <a:bodyPr/>
          <a:lstStyle/>
          <a:p>
            <a:pPr>
              <a:defRPr/>
            </a:pPr>
            <a:fld id="{C0E74DBC-6F62-4B6B-8880-00D01D8D860F}" type="slidenum">
              <a:rPr lang="ru-RU" alt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23</a:t>
            </a:fld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B0F0"/>
            </a:gs>
            <a:gs pos="44000">
              <a:schemeClr val="accent1">
                <a:shade val="67500"/>
                <a:satMod val="115000"/>
                <a:alpha val="2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бюджета</a:t>
            </a:r>
            <a:br>
              <a:rPr lang="ru-RU" alt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2021-2023 годах</a:t>
            </a:r>
          </a:p>
        </p:txBody>
      </p:sp>
      <p:sp>
        <p:nvSpPr>
          <p:cNvPr id="17" name="AutoShape 56"/>
          <p:cNvSpPr>
            <a:spLocks noChangeArrowheads="1"/>
          </p:cNvSpPr>
          <p:nvPr/>
        </p:nvSpPr>
        <p:spPr bwMode="auto">
          <a:xfrm>
            <a:off x="1428729" y="5357826"/>
            <a:ext cx="7230240" cy="40862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Создание условий для эффективного расходования бюджетных средств</a:t>
            </a:r>
            <a:endParaRPr lang="ru-RU" alt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56"/>
          <p:cNvSpPr>
            <a:spLocks noChangeArrowheads="1"/>
          </p:cNvSpPr>
          <p:nvPr/>
        </p:nvSpPr>
        <p:spPr bwMode="auto">
          <a:xfrm>
            <a:off x="1428728" y="3714752"/>
            <a:ext cx="7230241" cy="102155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Сохранение достигнутого уровня выполнения социальных обязательств, в том числе в части заработной платы работников муниципальных учреждений</a:t>
            </a:r>
            <a:endParaRPr lang="ru-RU" alt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56"/>
          <p:cNvSpPr>
            <a:spLocks noChangeArrowheads="1"/>
          </p:cNvSpPr>
          <p:nvPr/>
        </p:nvSpPr>
        <p:spPr bwMode="auto">
          <a:xfrm>
            <a:off x="1428728" y="2857496"/>
            <a:ext cx="7230241" cy="40862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Осуществление  расходов в рамках реализации инициативных проектов</a:t>
            </a:r>
            <a:endParaRPr lang="ru-RU" alt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433330" y="2714620"/>
            <a:ext cx="576263" cy="71438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54000" rIns="54000" anchor="ctr"/>
          <a:lstStyle/>
          <a:p>
            <a:pPr eaLnBrk="1" hangingPunct="1"/>
            <a:r>
              <a:rPr lang="ru-RU" altLang="ru-RU" sz="4400" dirty="0" smtClean="0"/>
              <a:t>2</a:t>
            </a:r>
            <a:endParaRPr lang="ru-RU" altLang="ru-RU" sz="4400" dirty="0"/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428596" y="3714752"/>
            <a:ext cx="576263" cy="1000132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54000" rIns="54000" anchor="ctr"/>
          <a:lstStyle/>
          <a:p>
            <a:pPr eaLnBrk="1" hangingPunct="1"/>
            <a:endParaRPr lang="ru-RU" altLang="ru-RU"/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500034" y="1785927"/>
            <a:ext cx="431800" cy="76944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4400" dirty="0"/>
              <a:t>1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539552" y="3786190"/>
            <a:ext cx="360362" cy="76944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4400" dirty="0" smtClean="0"/>
              <a:t>3</a:t>
            </a:r>
            <a:endParaRPr lang="ru-RU" altLang="ru-RU" sz="4400" dirty="0"/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467544" y="5229200"/>
            <a:ext cx="537315" cy="73490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54000" rIns="54000" anchor="ctr"/>
          <a:lstStyle/>
          <a:p>
            <a:pPr eaLnBrk="1" hangingPunct="1"/>
            <a:r>
              <a:rPr lang="ru-RU" altLang="ru-RU" sz="4400" dirty="0" smtClean="0"/>
              <a:t>4</a:t>
            </a:r>
            <a:endParaRPr lang="ru-RU" altLang="ru-RU" sz="4400" dirty="0"/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428596" y="1714488"/>
            <a:ext cx="576263" cy="71438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54000" rIns="54000" anchor="ctr"/>
          <a:lstStyle/>
          <a:p>
            <a:pPr eaLnBrk="1" hangingPunct="1"/>
            <a:r>
              <a:rPr lang="ru-RU" altLang="ru-RU" sz="4400" dirty="0" smtClean="0"/>
              <a:t>1</a:t>
            </a:r>
            <a:endParaRPr lang="ru-RU" altLang="ru-RU" sz="4400" dirty="0"/>
          </a:p>
        </p:txBody>
      </p:sp>
      <p:sp>
        <p:nvSpPr>
          <p:cNvPr id="14" name="AutoShape 56"/>
          <p:cNvSpPr>
            <a:spLocks noChangeArrowheads="1"/>
          </p:cNvSpPr>
          <p:nvPr/>
        </p:nvSpPr>
        <p:spPr bwMode="auto">
          <a:xfrm>
            <a:off x="1428728" y="1868249"/>
            <a:ext cx="7230241" cy="40862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alt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национальных целей</a:t>
            </a:r>
            <a:endParaRPr lang="ru-RU" alt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 descr="56220838-faily-бюджет-концепции.-Миниатюрный-семьи-на-монетах-кучу.-Макро-фотограф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5425522"/>
            <a:ext cx="2011152" cy="143247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61618" y="6491410"/>
            <a:ext cx="370384" cy="332425"/>
          </a:xfrm>
        </p:spPr>
        <p:txBody>
          <a:bodyPr/>
          <a:lstStyle/>
          <a:p>
            <a:pPr>
              <a:defRPr/>
            </a:pPr>
            <a:fld id="{BEE4522D-7A1D-4EDF-B92E-C41FBAE9B9C9}" type="slidenum">
              <a:rPr lang="ru-RU" alt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24</a:t>
            </a:fld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B0F0"/>
            </a:gs>
            <a:gs pos="44000">
              <a:schemeClr val="accent1">
                <a:shade val="67500"/>
                <a:satMod val="115000"/>
                <a:alpha val="2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0" y="2060848"/>
            <a:ext cx="914400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pPr algn="ctr" eaLnBrk="1" hangingPunct="1"/>
            <a:r>
              <a:rPr lang="ru-RU" altLang="ru-RU" sz="4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altLang="ru-RU" sz="4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9419"/>
            <a:ext cx="9144000" cy="2005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44000">
              <a:schemeClr val="accent1">
                <a:shade val="67500"/>
                <a:satMod val="115000"/>
                <a:alpha val="2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73229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</a:t>
            </a:r>
            <a:b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</a:t>
            </a:r>
            <a:endParaRPr lang="ru-RU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31550929"/>
              </p:ext>
            </p:extLst>
          </p:nvPr>
        </p:nvGraphicFramePr>
        <p:xfrm>
          <a:off x="323528" y="1556792"/>
          <a:ext cx="5532834" cy="360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7" b="98167" l="2625" r="97125">
                        <a14:foregroundMark x1="45500" y1="4667" x2="52250" y2="7500"/>
                        <a14:foregroundMark x1="43625" y1="667" x2="43625" y2="667"/>
                        <a14:foregroundMark x1="72500" y1="18000" x2="80375" y2="21667"/>
                        <a14:foregroundMark x1="73500" y1="26167" x2="82125" y2="30167"/>
                        <a14:foregroundMark x1="92375" y1="24500" x2="93875" y2="29000"/>
                        <a14:foregroundMark x1="95375" y1="80167" x2="97125" y2="86833"/>
                        <a14:foregroundMark x1="80750" y1="95333" x2="86125" y2="94167"/>
                        <a14:foregroundMark x1="82625" y1="96833" x2="82625" y2="96833"/>
                        <a14:foregroundMark x1="73250" y1="97667" x2="73250" y2="97667"/>
                        <a14:foregroundMark x1="6875" y1="67500" x2="6375" y2="74167"/>
                        <a14:foregroundMark x1="4875" y1="76833" x2="2750" y2="81667"/>
                        <a14:foregroundMark x1="10125" y1="98167" x2="10125" y2="98167"/>
                        <a14:foregroundMark x1="3375" y1="94000" x2="2625" y2="94167"/>
                        <a14:foregroundMark x1="4125" y1="91500" x2="3625" y2="9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347" y="4221088"/>
            <a:ext cx="3456384" cy="2592288"/>
          </a:xfrm>
          <a:prstGeom prst="rect">
            <a:avLst/>
          </a:prstGeom>
        </p:spPr>
      </p:pic>
      <p:sp>
        <p:nvSpPr>
          <p:cNvPr id="11" name="AutoShape 56"/>
          <p:cNvSpPr>
            <a:spLocks noChangeArrowheads="1"/>
          </p:cNvSpPr>
          <p:nvPr/>
        </p:nvSpPr>
        <p:spPr bwMode="auto">
          <a:xfrm>
            <a:off x="467544" y="5554323"/>
            <a:ext cx="3642643" cy="715089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ctr"/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из бюджетов других уровней</a:t>
            </a: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H="1" flipV="1">
            <a:off x="2857488" y="3929066"/>
            <a:ext cx="1080121" cy="1728192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 type="oval" w="med" len="med"/>
            <a:tailEnd type="oval" w="med" len="med"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13" name="AutoShape 56"/>
          <p:cNvSpPr>
            <a:spLocks noChangeArrowheads="1"/>
          </p:cNvSpPr>
          <p:nvPr/>
        </p:nvSpPr>
        <p:spPr bwMode="auto">
          <a:xfrm>
            <a:off x="5364088" y="1781654"/>
            <a:ext cx="3642643" cy="7164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</a:t>
            </a: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V="1">
            <a:off x="4500562" y="1928802"/>
            <a:ext cx="1152128" cy="513191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 type="oval" w="med" len="med"/>
            <a:tailEnd type="oval" w="med" len="med"/>
          </a:ln>
        </p:spPr>
        <p:txBody>
          <a:bodyPr lIns="54000" rIns="54000"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09848" y="6545237"/>
            <a:ext cx="298376" cy="268139"/>
          </a:xfrm>
        </p:spPr>
        <p:txBody>
          <a:bodyPr/>
          <a:lstStyle/>
          <a:p>
            <a:pPr>
              <a:defRPr/>
            </a:pPr>
            <a:fld id="{BEE4522D-7A1D-4EDF-B92E-C41FBAE9B9C9}" type="slidenum">
              <a:rPr lang="ru-RU" alt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</a:t>
            </a:fld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179512" y="115888"/>
            <a:ext cx="8785001" cy="1081087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собственных доходов бюджета</a:t>
            </a:r>
            <a:br>
              <a:rPr lang="ru-RU" alt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2021-20</a:t>
            </a:r>
            <a:r>
              <a:rPr lang="en-US" alt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годы</a:t>
            </a:r>
          </a:p>
        </p:txBody>
      </p:sp>
      <p:graphicFrame>
        <p:nvGraphicFramePr>
          <p:cNvPr id="5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61348662"/>
              </p:ext>
            </p:extLst>
          </p:nvPr>
        </p:nvGraphicFramePr>
        <p:xfrm>
          <a:off x="364373" y="1031812"/>
          <a:ext cx="7858180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Прямая со стрелкой 8"/>
          <p:cNvCxnSpPr/>
          <p:nvPr/>
        </p:nvCxnSpPr>
        <p:spPr bwMode="auto">
          <a:xfrm>
            <a:off x="2928926" y="3214686"/>
            <a:ext cx="642942" cy="285752"/>
          </a:xfrm>
          <a:prstGeom prst="straightConnector1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2821769" y="2876132"/>
            <a:ext cx="85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-1,1%</a:t>
            </a:r>
            <a:endParaRPr lang="ru-RU" sz="1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020272" y="1052512"/>
            <a:ext cx="1285909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altLang="ru-RU" sz="16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sp>
        <p:nvSpPr>
          <p:cNvPr id="10242" name="AutoShape 2" descr="Фотография на тему Два человечка несут сундук с деньгами на белом фоне |  PressF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3" name="Picture 3" descr="C:\Users\User\Desktop\index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66761" y="3640627"/>
            <a:ext cx="1261374" cy="121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AutoShape 56"/>
          <p:cNvSpPr>
            <a:spLocks noChangeArrowheads="1"/>
          </p:cNvSpPr>
          <p:nvPr/>
        </p:nvSpPr>
        <p:spPr bwMode="auto">
          <a:xfrm>
            <a:off x="1871712" y="4196280"/>
            <a:ext cx="5400600" cy="340519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ctr"/>
            <a:r>
              <a:rPr lang="ru-RU" sz="1400" b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причины </a:t>
            </a:r>
            <a:r>
              <a:rPr lang="x-none" sz="1400" b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снижени</a:t>
            </a:r>
            <a:r>
              <a:rPr lang="ru-RU" sz="1400" b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доходных </a:t>
            </a:r>
            <a:r>
              <a:rPr lang="ru-RU" sz="1400" b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источников</a:t>
            </a:r>
            <a:r>
              <a:rPr lang="en-US" sz="1400" b="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56"/>
          <p:cNvSpPr>
            <a:spLocks noChangeArrowheads="1"/>
          </p:cNvSpPr>
          <p:nvPr/>
        </p:nvSpPr>
        <p:spPr bwMode="auto">
          <a:xfrm>
            <a:off x="329343" y="5968563"/>
            <a:ext cx="8496943" cy="715089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indent="-285750" algn="just" eaLnBrk="1" hangingPunct="1">
              <a:buFont typeface="Wingdings" panose="05000000000000000000" pitchFamily="2" charset="2"/>
              <a:buChar char="Ø"/>
            </a:pPr>
            <a:r>
              <a:rPr lang="ru-RU" sz="12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предоставление преференций плательщикам арендной платы за земельные участки, арендаторы которых ведут деятельность в отраслях экономики, в наибольшей степени пострадавших от распространения новой </a:t>
            </a:r>
            <a:r>
              <a:rPr lang="ru-RU" sz="1200" b="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2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инфекции, в виде предоставления отсрочек (рассрочек) по уплате арендных платежей</a:t>
            </a:r>
            <a:endParaRPr lang="ru-RU" sz="1300" b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56"/>
          <p:cNvSpPr>
            <a:spLocks noChangeArrowheads="1"/>
          </p:cNvSpPr>
          <p:nvPr/>
        </p:nvSpPr>
        <p:spPr bwMode="auto">
          <a:xfrm>
            <a:off x="329343" y="5354694"/>
            <a:ext cx="8496943" cy="51077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indent="-171450" algn="just">
              <a:buFont typeface="Wingdings" panose="05000000000000000000" pitchFamily="2" charset="2"/>
              <a:buChar char="Ø"/>
            </a:pPr>
            <a:r>
              <a:rPr lang="ru-RU" sz="1200" b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снижение поступлений по земельному налогу в результате переоценки кадастровой стоимости земельных участков в сторону </a:t>
            </a:r>
            <a:r>
              <a:rPr lang="ru-RU" sz="1200" b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уменьшения</a:t>
            </a:r>
            <a:r>
              <a:rPr lang="en-US" sz="1200" b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300" b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6"/>
          <p:cNvSpPr>
            <a:spLocks noChangeArrowheads="1"/>
          </p:cNvSpPr>
          <p:nvPr/>
        </p:nvSpPr>
        <p:spPr bwMode="auto">
          <a:xfrm>
            <a:off x="329344" y="4745282"/>
            <a:ext cx="8496942" cy="51077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b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отмена</a:t>
            </a:r>
            <a:r>
              <a:rPr lang="x-none" sz="12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с 01.01.2021 систем</a:t>
            </a:r>
            <a:r>
              <a:rPr lang="ru-RU" sz="12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x-none" sz="12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налогообложения в виде </a:t>
            </a:r>
            <a:r>
              <a:rPr lang="ru-RU" sz="12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единого налога на вмененный доход для отдельных видов деятельности</a:t>
            </a:r>
            <a:r>
              <a:rPr lang="ru-RU" sz="1200" b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b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99200" y="6506624"/>
            <a:ext cx="298376" cy="280119"/>
          </a:xfrm>
        </p:spPr>
        <p:txBody>
          <a:bodyPr/>
          <a:lstStyle/>
          <a:p>
            <a:pPr>
              <a:defRPr/>
            </a:pPr>
            <a:fld id="{3A9A2CFE-D23C-4B2B-8F62-4F3FDA9EC2DF}" type="slidenum">
              <a:rPr lang="ru-RU" alt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4</a:t>
            </a:fld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B0F0"/>
            </a:gs>
            <a:gs pos="44000">
              <a:schemeClr val="accent1">
                <a:shade val="67500"/>
                <a:satMod val="115000"/>
                <a:alpha val="2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6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663304590"/>
              </p:ext>
            </p:extLst>
          </p:nvPr>
        </p:nvGraphicFramePr>
        <p:xfrm>
          <a:off x="214282" y="1357298"/>
          <a:ext cx="8035826" cy="5075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785225" cy="936625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бюджета</a:t>
            </a:r>
            <a:r>
              <a:rPr lang="en-US" alt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2021-2023 годах</a:t>
            </a: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8121227" y="1345382"/>
            <a:ext cx="1008237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</a:t>
            </a:r>
            <a:endParaRPr lang="ru-RU" alt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0_ad535_c3dca67b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6407" y="5361429"/>
            <a:ext cx="2438405" cy="149657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845624" y="6539592"/>
            <a:ext cx="298376" cy="280119"/>
          </a:xfrm>
        </p:spPr>
        <p:txBody>
          <a:bodyPr/>
          <a:lstStyle/>
          <a:p>
            <a:pPr>
              <a:defRPr/>
            </a:pPr>
            <a:fld id="{9859122F-CAD9-46F5-BB23-113992F8D880}" type="slidenum">
              <a:rPr lang="ru-RU" alt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5</a:t>
            </a:fld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548264756"/>
              </p:ext>
            </p:extLst>
          </p:nvPr>
        </p:nvGraphicFramePr>
        <p:xfrm>
          <a:off x="914400" y="205053"/>
          <a:ext cx="8229600" cy="664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Прямая со стрелкой 5"/>
          <p:cNvCxnSpPr/>
          <p:nvPr/>
        </p:nvCxnSpPr>
        <p:spPr bwMode="auto">
          <a:xfrm flipV="1">
            <a:off x="3131840" y="2915222"/>
            <a:ext cx="500066" cy="71438"/>
          </a:xfrm>
          <a:prstGeom prst="straightConnector1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 rot="10800000" flipV="1">
            <a:off x="2841743" y="2445350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+1,2%</a:t>
            </a:r>
            <a:endParaRPr lang="ru-RU" sz="1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188640"/>
            <a:ext cx="9144000" cy="101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поступления </a:t>
            </a: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</a:p>
          <a:p>
            <a:pPr eaLnBrk="1" hangingPunct="1"/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</a:t>
            </a:r>
            <a:r>
              <a:rPr lang="en-US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2400" b="1" kern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годах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7380312" y="1028144"/>
            <a:ext cx="1309254" cy="2889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sp>
        <p:nvSpPr>
          <p:cNvPr id="11" name="AutoShape 56"/>
          <p:cNvSpPr>
            <a:spLocks noChangeArrowheads="1"/>
          </p:cNvSpPr>
          <p:nvPr/>
        </p:nvSpPr>
        <p:spPr bwMode="auto">
          <a:xfrm>
            <a:off x="251520" y="6175456"/>
            <a:ext cx="8712968" cy="57888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indent="-285750" algn="just" eaLnBrk="1" hangingPunct="1">
              <a:buFont typeface="Wingdings" panose="05000000000000000000" pitchFamily="2" charset="2"/>
              <a:buChar char="Ø"/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увеличение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изъятия налога из бюджета в связи с ростом количества и размеров возвратов, предоставляемых по налогу при покупке жилья, оказании медицинских и образовательных услуг на 0,168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6"/>
          <p:cNvSpPr>
            <a:spLocks noChangeArrowheads="1"/>
          </p:cNvSpPr>
          <p:nvPr/>
        </p:nvSpPr>
        <p:spPr bwMode="auto">
          <a:xfrm>
            <a:off x="251520" y="5373216"/>
            <a:ext cx="8712968" cy="57888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indent="-171450" algn="just">
              <a:buFont typeface="Wingdings" panose="05000000000000000000" pitchFamily="2" charset="2"/>
              <a:buChar char="Ø"/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снижение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дополнительного норматива отчислений от налога на доходы физических лиц в бюджет Озерского городского округа, частично заменяющего дотацию на выравнивание бюджетной обеспеченности на 0,12%</a:t>
            </a:r>
          </a:p>
        </p:txBody>
      </p:sp>
      <p:sp>
        <p:nvSpPr>
          <p:cNvPr id="13" name="AutoShape 56"/>
          <p:cNvSpPr>
            <a:spLocks noChangeArrowheads="1"/>
          </p:cNvSpPr>
          <p:nvPr/>
        </p:nvSpPr>
        <p:spPr bwMode="auto">
          <a:xfrm>
            <a:off x="251520" y="4869160"/>
            <a:ext cx="8712968" cy="340519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увеличение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фонда оплаты труда наемных работников</a:t>
            </a:r>
          </a:p>
        </p:txBody>
      </p:sp>
      <p:sp>
        <p:nvSpPr>
          <p:cNvPr id="14" name="AutoShape 56"/>
          <p:cNvSpPr>
            <a:spLocks noChangeArrowheads="1"/>
          </p:cNvSpPr>
          <p:nvPr/>
        </p:nvSpPr>
        <p:spPr bwMode="auto">
          <a:xfrm>
            <a:off x="1979712" y="4412485"/>
            <a:ext cx="5400600" cy="340519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ctr"/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Причины  изменения</a:t>
            </a:r>
            <a:r>
              <a:rPr lang="en-US" sz="1400" b="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15300" y="6494220"/>
            <a:ext cx="298376" cy="280119"/>
          </a:xfrm>
        </p:spPr>
        <p:txBody>
          <a:bodyPr/>
          <a:lstStyle/>
          <a:p>
            <a:pPr>
              <a:defRPr/>
            </a:pPr>
            <a:fld id="{9859122F-CAD9-46F5-BB23-113992F8D880}" type="slidenum">
              <a:rPr lang="ru-RU" alt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6</a:t>
            </a:fld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90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79512" y="188639"/>
            <a:ext cx="8784976" cy="1152129"/>
          </a:xfrm>
        </p:spPr>
        <p:txBody>
          <a:bodyPr/>
          <a:lstStyle/>
          <a:p>
            <a:pPr marL="0" lvl="2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поступления</a:t>
            </a:r>
          </a:p>
          <a:p>
            <a:pPr marL="0" lvl="2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 на совокупный доход</a:t>
            </a:r>
            <a:r>
              <a:rPr lang="en-US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2020-20</a:t>
            </a:r>
            <a:r>
              <a:rPr lang="en-US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гг.</a:t>
            </a:r>
          </a:p>
          <a:p>
            <a:endParaRPr lang="ru-RU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01217369"/>
              </p:ext>
            </p:extLst>
          </p:nvPr>
        </p:nvGraphicFramePr>
        <p:xfrm>
          <a:off x="827584" y="1385934"/>
          <a:ext cx="7272808" cy="3373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516191" y="1369268"/>
            <a:ext cx="1800225" cy="2889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altLang="ru-RU" sz="16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sp>
        <p:nvSpPr>
          <p:cNvPr id="7" name="AutoShape 56"/>
          <p:cNvSpPr>
            <a:spLocks noChangeArrowheads="1"/>
          </p:cNvSpPr>
          <p:nvPr/>
        </p:nvSpPr>
        <p:spPr bwMode="auto">
          <a:xfrm>
            <a:off x="611560" y="5394485"/>
            <a:ext cx="7319737" cy="919401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just" eaLnBrk="1" hangingPunct="1"/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отмена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с 01.01.2021 системы налогообложения в виде единого налога на вмененный доход для отдельных видов деятельности в соответствии с внесением изменений в </a:t>
            </a:r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налоговое законодательство 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1178089-Gold-coin-in-towers-on-white-background-Stock-Photo-coins-gold-mone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5122071"/>
            <a:ext cx="1475656" cy="1731365"/>
          </a:xfrm>
          <a:prstGeom prst="rect">
            <a:avLst/>
          </a:prstGeom>
        </p:spPr>
      </p:pic>
      <p:sp>
        <p:nvSpPr>
          <p:cNvPr id="9" name="AutoShape 56"/>
          <p:cNvSpPr>
            <a:spLocks noChangeArrowheads="1"/>
          </p:cNvSpPr>
          <p:nvPr/>
        </p:nvSpPr>
        <p:spPr bwMode="auto">
          <a:xfrm>
            <a:off x="1763688" y="4617360"/>
            <a:ext cx="5400600" cy="374571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ctr"/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Причина снижения в 2021 году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773616" y="6486846"/>
            <a:ext cx="370384" cy="341077"/>
          </a:xfrm>
        </p:spPr>
        <p:txBody>
          <a:bodyPr/>
          <a:lstStyle/>
          <a:p>
            <a:pPr>
              <a:defRPr/>
            </a:pPr>
            <a:fld id="{9859122F-CAD9-46F5-BB23-113992F8D880}" type="slidenum">
              <a:rPr lang="ru-RU" alt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7</a:t>
            </a:fld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7544" y="188639"/>
            <a:ext cx="8229600" cy="1152129"/>
          </a:xfrm>
        </p:spPr>
        <p:txBody>
          <a:bodyPr/>
          <a:lstStyle/>
          <a:p>
            <a:pPr marL="0" lvl="2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поступления</a:t>
            </a:r>
          </a:p>
          <a:p>
            <a:pPr marL="0" lvl="2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 на имущество</a:t>
            </a:r>
          </a:p>
          <a:p>
            <a:pPr marL="0" lvl="2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2020-20</a:t>
            </a:r>
            <a:r>
              <a:rPr lang="en-US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гг.</a:t>
            </a:r>
          </a:p>
          <a:p>
            <a:pPr>
              <a:buNone/>
            </a:pPr>
            <a:endParaRPr lang="ru-RU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878375073"/>
              </p:ext>
            </p:extLst>
          </p:nvPr>
        </p:nvGraphicFramePr>
        <p:xfrm>
          <a:off x="1028243" y="1340768"/>
          <a:ext cx="7272808" cy="3089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 стрелкой 4"/>
          <p:cNvCxnSpPr/>
          <p:nvPr/>
        </p:nvCxnSpPr>
        <p:spPr bwMode="auto">
          <a:xfrm>
            <a:off x="3059832" y="2493803"/>
            <a:ext cx="785818" cy="285752"/>
          </a:xfrm>
          <a:prstGeom prst="straightConnector1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500826" y="1357298"/>
            <a:ext cx="1800225" cy="2889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altLang="ru-RU" sz="16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sp>
        <p:nvSpPr>
          <p:cNvPr id="8" name="AutoShape 56"/>
          <p:cNvSpPr>
            <a:spLocks noChangeArrowheads="1"/>
          </p:cNvSpPr>
          <p:nvPr/>
        </p:nvSpPr>
        <p:spPr bwMode="auto">
          <a:xfrm>
            <a:off x="732111" y="5051275"/>
            <a:ext cx="7319737" cy="1464231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just" eaLnBrk="1" hangingPunct="1"/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областным государственным бюджетным учреждением «Государственная кадастровая оценка по Челябинской области» государственной кадастровой оценки земельных участков категории «Земли населенных пунктов». В результате данной переоценки кадастровая стоимость земельных участков значительно снижена.</a:t>
            </a:r>
          </a:p>
        </p:txBody>
      </p:sp>
      <p:pic>
        <p:nvPicPr>
          <p:cNvPr id="6" name="Рисунок 5" descr="money-bag-21114952.jpg"/>
          <p:cNvPicPr>
            <a:picLocks noChangeAspect="1"/>
          </p:cNvPicPr>
          <p:nvPr/>
        </p:nvPicPr>
        <p:blipFill rotWithShape="1">
          <a:blip r:embed="rId3" cstate="print"/>
          <a:srcRect r="6619"/>
          <a:stretch/>
        </p:blipFill>
        <p:spPr>
          <a:xfrm>
            <a:off x="7901301" y="5571339"/>
            <a:ext cx="1242699" cy="1254548"/>
          </a:xfrm>
          <a:prstGeom prst="rect">
            <a:avLst/>
          </a:prstGeom>
        </p:spPr>
      </p:pic>
      <p:sp>
        <p:nvSpPr>
          <p:cNvPr id="10" name="AutoShape 56"/>
          <p:cNvSpPr>
            <a:spLocks noChangeArrowheads="1"/>
          </p:cNvSpPr>
          <p:nvPr/>
        </p:nvSpPr>
        <p:spPr bwMode="auto">
          <a:xfrm>
            <a:off x="2000338" y="4498628"/>
            <a:ext cx="5400600" cy="374571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ctr"/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Причина снижения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58251" y="6564908"/>
            <a:ext cx="385749" cy="270281"/>
          </a:xfrm>
        </p:spPr>
        <p:txBody>
          <a:bodyPr/>
          <a:lstStyle/>
          <a:p>
            <a:pPr>
              <a:defRPr/>
            </a:pPr>
            <a:fld id="{9859122F-CAD9-46F5-BB23-113992F8D880}" type="slidenum">
              <a:rPr lang="ru-RU" alt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8</a:t>
            </a:fld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95536" y="154118"/>
            <a:ext cx="8517632" cy="845990"/>
          </a:xfrm>
        </p:spPr>
        <p:txBody>
          <a:bodyPr/>
          <a:lstStyle/>
          <a:p>
            <a:pPr marL="0" lvl="2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поступления  неналоговых доходов</a:t>
            </a:r>
          </a:p>
          <a:p>
            <a:pPr marL="0" lvl="2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2020-20</a:t>
            </a:r>
            <a:r>
              <a:rPr lang="en-US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годы</a:t>
            </a:r>
          </a:p>
          <a:p>
            <a:endParaRPr lang="ru-RU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77174980"/>
              </p:ext>
            </p:extLst>
          </p:nvPr>
        </p:nvGraphicFramePr>
        <p:xfrm>
          <a:off x="467544" y="1196752"/>
          <a:ext cx="8247860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Прямая со стрелкой 5"/>
          <p:cNvCxnSpPr/>
          <p:nvPr/>
        </p:nvCxnSpPr>
        <p:spPr bwMode="auto">
          <a:xfrm flipV="1">
            <a:off x="3000364" y="2500306"/>
            <a:ext cx="785818" cy="214314"/>
          </a:xfrm>
          <a:prstGeom prst="straightConnector1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 rot="10800000" flipV="1">
            <a:off x="2928926" y="2285992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24,2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500826" y="1000109"/>
            <a:ext cx="1800225" cy="2857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altLang="ru-RU" sz="16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sp>
        <p:nvSpPr>
          <p:cNvPr id="9" name="AutoShape 56"/>
          <p:cNvSpPr>
            <a:spLocks noChangeArrowheads="1"/>
          </p:cNvSpPr>
          <p:nvPr/>
        </p:nvSpPr>
        <p:spPr bwMode="auto">
          <a:xfrm>
            <a:off x="539552" y="4027275"/>
            <a:ext cx="7319737" cy="2553891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54000" rIns="54000" anchor="ctr">
            <a:spAutoFit/>
          </a:bodyPr>
          <a:lstStyle/>
          <a:p>
            <a:pPr algn="just"/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Основной фактор, повлиявший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на увеличение неналоговых 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доходов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в 2021 году  -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заключение договора аренды муниципального имущества – электросетевого комплекса в 2019 году.</a:t>
            </a:r>
          </a:p>
          <a:p>
            <a:pPr algn="just"/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2020 году данный платеж не поступал в бюджет округа в связи с предоставлением 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отсрочки по уплате арендной платы арендатору – субъекту малого и среднего предпринимательства в связи с ситуацией, связанной </a:t>
            </a:r>
            <a:r>
              <a:rPr lang="ru-RU" sz="1600" b="0" smtClean="0">
                <a:latin typeface="Times New Roman" pitchFamily="18" charset="0"/>
                <a:cs typeface="Times New Roman" pitchFamily="18" charset="0"/>
              </a:rPr>
              <a:t>с распространением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новой 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</a:rPr>
              <a:t>короновирусной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 инфекции COVID-19.  В 2021 году платеж в размере 12,5 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млн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рублей планируется к получению в бюджет округа в связи с отсутствием обращения арендатора за получением  отсрочки. </a:t>
            </a:r>
          </a:p>
        </p:txBody>
      </p:sp>
      <p:pic>
        <p:nvPicPr>
          <p:cNvPr id="2049" name="Picture 1" descr="C:\Users\User\Desktop\index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01" t="13334" r="9999" b="9999"/>
          <a:stretch>
            <a:fillRect/>
          </a:stretch>
        </p:blipFill>
        <p:spPr bwMode="auto">
          <a:xfrm>
            <a:off x="7588230" y="5400371"/>
            <a:ext cx="1425642" cy="136624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97180" y="6512656"/>
            <a:ext cx="298376" cy="324743"/>
          </a:xfrm>
        </p:spPr>
        <p:txBody>
          <a:bodyPr/>
          <a:lstStyle/>
          <a:p>
            <a:pPr>
              <a:defRPr/>
            </a:pPr>
            <a:fld id="{9859122F-CAD9-46F5-BB23-113992F8D880}" type="slidenum">
              <a:rPr lang="ru-RU" alt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9</a:t>
            </a:fld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/>
            </a:gs>
            <a:gs pos="100000">
              <a:srgbClr val="EBF4FD"/>
            </a:gs>
          </a:gsLst>
          <a:lin ang="0" scaled="1"/>
        </a:gradFill>
        <a:ln w="1905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4000" tIns="45720" rIns="54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/>
            </a:gs>
            <a:gs pos="100000">
              <a:srgbClr val="EBF4FD"/>
            </a:gs>
          </a:gsLst>
          <a:lin ang="0" scaled="1"/>
        </a:gradFill>
        <a:ln w="1905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4000" tIns="45720" rIns="54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14859</TotalTime>
  <Words>1861</Words>
  <Application>Microsoft Office PowerPoint</Application>
  <PresentationFormat>Экран (4:3)</PresentationFormat>
  <Paragraphs>376</Paragraphs>
  <Slides>25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Tahoma</vt:lpstr>
      <vt:lpstr>Times New Roman</vt:lpstr>
      <vt:lpstr>Wingdings</vt:lpstr>
      <vt:lpstr>Оформление по умолчанию</vt:lpstr>
      <vt:lpstr>Презентация PowerPoint</vt:lpstr>
      <vt:lpstr>Основные параметры бюджета на 2021-2023 годы</vt:lpstr>
      <vt:lpstr>Структура доходов бюджета в 2021 году</vt:lpstr>
      <vt:lpstr>Прогноз собственных доходов бюджета на 2021-2023 годы</vt:lpstr>
      <vt:lpstr>Структура налоговых и неналоговых доходов бюджета в 2021-2023 годах</vt:lpstr>
      <vt:lpstr>Презентация PowerPoint</vt:lpstr>
      <vt:lpstr>Презентация PowerPoint</vt:lpstr>
      <vt:lpstr>Презентация PowerPoint</vt:lpstr>
      <vt:lpstr>Презентация PowerPoint</vt:lpstr>
      <vt:lpstr>Трансферты из федерального и регионального бюджетов в 2021 году</vt:lpstr>
      <vt:lpstr>Факторы, влияющие на формирование расходов бюджета в 2021-2023 годах</vt:lpstr>
      <vt:lpstr>Расходы, планируемые на реализацию региональных проектов, направленных на достижение соответствующих результатов реализации федеральных проектов</vt:lpstr>
      <vt:lpstr>Финансовое обеспечение решения вопросов местного значения, основанных на инициативных проектах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Расходы бюджета на 2021 год в рамках муниципальной программы «Формирование современной городской среды» </vt:lpstr>
      <vt:lpstr>Особенности расходов бюджета в 2021 году</vt:lpstr>
      <vt:lpstr>Долговая политика в 2021-2023 годах</vt:lpstr>
      <vt:lpstr>Характеристика бюджета на 2021-2023 годах</vt:lpstr>
      <vt:lpstr>Презентация PowerPoint</vt:lpstr>
    </vt:vector>
  </TitlesOfParts>
  <Company>Ministry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Natalia</dc:creator>
  <cp:lastModifiedBy>$</cp:lastModifiedBy>
  <cp:revision>1585</cp:revision>
  <cp:lastPrinted>2020-12-21T06:40:04Z</cp:lastPrinted>
  <dcterms:created xsi:type="dcterms:W3CDTF">2007-04-06T03:39:44Z</dcterms:created>
  <dcterms:modified xsi:type="dcterms:W3CDTF">2020-12-21T14:15:56Z</dcterms:modified>
</cp:coreProperties>
</file>