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338" r:id="rId2"/>
    <p:sldId id="339" r:id="rId3"/>
    <p:sldId id="292" r:id="rId4"/>
    <p:sldId id="299" r:id="rId5"/>
    <p:sldId id="334" r:id="rId6"/>
    <p:sldId id="333" r:id="rId7"/>
    <p:sldId id="286" r:id="rId8"/>
    <p:sldId id="272" r:id="rId9"/>
    <p:sldId id="330" r:id="rId10"/>
    <p:sldId id="274" r:id="rId11"/>
    <p:sldId id="295" r:id="rId12"/>
    <p:sldId id="322" r:id="rId13"/>
    <p:sldId id="321" r:id="rId14"/>
    <p:sldId id="320" r:id="rId15"/>
    <p:sldId id="323" r:id="rId16"/>
    <p:sldId id="281" r:id="rId17"/>
    <p:sldId id="342" r:id="rId18"/>
    <p:sldId id="317" r:id="rId19"/>
    <p:sldId id="319" r:id="rId20"/>
    <p:sldId id="278" r:id="rId21"/>
    <p:sldId id="331" r:id="rId22"/>
    <p:sldId id="305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260DE3"/>
    <a:srgbClr val="12497D"/>
    <a:srgbClr val="00FF00"/>
    <a:srgbClr val="FF3B3B"/>
    <a:srgbClr val="E5F0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0" autoAdjust="0"/>
    <p:restoredTop sz="94617" autoAdjust="0"/>
  </p:normalViewPr>
  <p:slideViewPr>
    <p:cSldViewPr>
      <p:cViewPr varScale="1">
        <p:scale>
          <a:sx n="80" d="100"/>
          <a:sy n="80" d="100"/>
        </p:scale>
        <p:origin x="-102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477821727622835E-2"/>
          <c:y val="2.9297628674681851E-2"/>
          <c:w val="0.97852217827237287"/>
          <c:h val="0.8694569389871115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2.3430350975588182E-2"/>
                  <c:y val="1.3317103943037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4 512,0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2E-4AC1-81B0-F826F016B0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4512.4000000000005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A3-4F47-8BAB-0D8D4AFC21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1"/>
              <c:layout>
                <c:manualLayout>
                  <c:x val="2.3430350975588085E-2"/>
                  <c:y val="7.990262365822462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4 443,5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2E-4AC1-81B0-F826F016B0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1">
                  <c:v>3770.4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A3-4F47-8BAB-0D8D4AFC21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42E-4AC1-81B0-F826F016B0B5}"/>
            </c:ext>
          </c:extLst>
        </c:ser>
        <c:dLbls>
          <c:showVal val="1"/>
        </c:dLbls>
        <c:gapWidth val="79"/>
        <c:shape val="cylinder"/>
        <c:axId val="94846336"/>
        <c:axId val="94868608"/>
        <c:axId val="0"/>
      </c:bar3DChart>
      <c:catAx>
        <c:axId val="94846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4868608"/>
        <c:crosses val="autoZero"/>
        <c:auto val="1"/>
        <c:lblAlgn val="ctr"/>
        <c:lblOffset val="100"/>
      </c:catAx>
      <c:valAx>
        <c:axId val="94868608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9484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autoTitleDeleted val="1"/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71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E6-479C-BC84-024BAA2F1D5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dd/mm/yyyy</c:formatCode>
                <c:ptCount val="6"/>
                <c:pt idx="0">
                  <c:v>44562</c:v>
                </c:pt>
                <c:pt idx="1">
                  <c:v>44197</c:v>
                </c:pt>
                <c:pt idx="2">
                  <c:v>43831</c:v>
                </c:pt>
                <c:pt idx="3">
                  <c:v>43466</c:v>
                </c:pt>
                <c:pt idx="4">
                  <c:v>43101</c:v>
                </c:pt>
                <c:pt idx="5">
                  <c:v>42736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</c:v>
                </c:pt>
                <c:pt idx="1">
                  <c:v>71</c:v>
                </c:pt>
                <c:pt idx="2">
                  <c:v>105</c:v>
                </c:pt>
                <c:pt idx="3">
                  <c:v>115</c:v>
                </c:pt>
                <c:pt idx="4">
                  <c:v>115</c:v>
                </c:pt>
                <c:pt idx="5">
                  <c:v>115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3E6-479C-BC84-024BAA2F1D5C}"/>
            </c:ext>
          </c:extLst>
        </c:ser>
        <c:dLbls>
          <c:showVal val="1"/>
        </c:dLbls>
        <c:shape val="box"/>
        <c:axId val="140077696"/>
        <c:axId val="142221696"/>
        <c:axId val="0"/>
      </c:bar3DChart>
      <c:dateAx>
        <c:axId val="140077696"/>
        <c:scaling>
          <c:orientation val="minMax"/>
        </c:scaling>
        <c:axPos val="b"/>
        <c:numFmt formatCode="dd/mm/yyyy" sourceLinked="1"/>
        <c:tickLblPos val="nextTo"/>
        <c:txPr>
          <a:bodyPr rot="-60000000" vert="horz"/>
          <a:lstStyle/>
          <a:p>
            <a:pPr>
              <a:defRPr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221696"/>
        <c:crosses val="autoZero"/>
        <c:auto val="1"/>
        <c:lblOffset val="100"/>
        <c:baseTimeUnit val="years"/>
      </c:dateAx>
      <c:valAx>
        <c:axId val="142221696"/>
        <c:scaling>
          <c:orientation val="minMax"/>
        </c:scaling>
        <c:delete val="1"/>
        <c:axPos val="l"/>
        <c:numFmt formatCode="General" sourceLinked="1"/>
        <c:tickLblPos val="none"/>
        <c:crossAx val="140077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3.8623001791864052E-3"/>
                  <c:y val="0.1059987948667841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4 185,9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40-4444-986F-30283CA37B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40-4444-986F-30283CA37B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1"/>
              <c:layout>
                <c:manualLayout>
                  <c:x val="5.7934502687795979E-3"/>
                  <c:y val="0.1447788417692678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4 512,0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40-4444-986F-30283CA37B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4185.9000000000005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40-4444-986F-30283CA37BA7}"/>
            </c:ext>
          </c:extLst>
        </c:ser>
        <c:dLbls>
          <c:showVal val="1"/>
        </c:dLbls>
        <c:shape val="box"/>
        <c:axId val="72871936"/>
        <c:axId val="72873472"/>
        <c:axId val="0"/>
      </c:bar3DChart>
      <c:catAx>
        <c:axId val="728719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2873472"/>
        <c:crosses val="autoZero"/>
        <c:auto val="1"/>
        <c:lblAlgn val="ctr"/>
        <c:lblOffset val="100"/>
      </c:catAx>
      <c:valAx>
        <c:axId val="72873472"/>
        <c:scaling>
          <c:orientation val="minMax"/>
        </c:scaling>
        <c:axPos val="l"/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87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-3.5873436257141092E-3"/>
                  <c:y val="-0.1908892130586258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807,3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9C0-4BAA-90AC-0271EA6E22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C0-4BAA-90AC-0271EA6E22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divot"/>
            </a:sp3d>
          </c:spPr>
          <c:dPt>
            <c:idx val="1"/>
            <c:spPr>
              <a:solidFill>
                <a:schemeClr val="accent5"/>
              </a:solidFill>
              <a:ln w="2540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9C0-4BAA-90AC-0271EA6E2283}"/>
              </c:ext>
            </c:extLst>
          </c:dPt>
          <c:dLbls>
            <c:dLbl>
              <c:idx val="1"/>
              <c:layout>
                <c:manualLayout>
                  <c:x val="1.7936740154520733E-3"/>
                  <c:y val="-0.218424179770970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858,1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9C0-4BAA-90AC-0271EA6E22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858.1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C0-4BAA-90AC-0271EA6E22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4"/>
            </a:solidFill>
            <a:ln w="254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Lbls>
            <c:dLbl>
              <c:idx val="2"/>
              <c:layout>
                <c:manualLayout>
                  <c:x val="0"/>
                  <c:y val="-0.221029615120514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906,5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9C0-4BAA-90AC-0271EA6E22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906.5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C0-4BAA-90AC-0271EA6E228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Lbls>
            <c:dLbl>
              <c:idx val="3"/>
              <c:layout>
                <c:manualLayout>
                  <c:x val="0"/>
                  <c:y val="-0.251170017182406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800" dirty="0" smtClean="0"/>
                      <a:t>921,4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9C0-4BAA-90AC-0271EA6E22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921.4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9C0-4BAA-90AC-0271EA6E2283}"/>
            </c:ext>
          </c:extLst>
        </c:ser>
        <c:dLbls>
          <c:showVal val="1"/>
        </c:dLbls>
        <c:shape val="box"/>
        <c:axId val="99017088"/>
        <c:axId val="99018624"/>
        <c:axId val="0"/>
      </c:bar3DChart>
      <c:catAx>
        <c:axId val="99017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9018624"/>
        <c:crosses val="autoZero"/>
        <c:auto val="1"/>
        <c:lblAlgn val="ctr"/>
        <c:lblOffset val="100"/>
      </c:catAx>
      <c:valAx>
        <c:axId val="990186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901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23125716383816441"/>
          <c:y val="0.15785515246484721"/>
          <c:w val="0.76874280181222976"/>
          <c:h val="0.75811736121337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explosion val="25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DA0-4BD2-B1AA-914448DD187A}"/>
              </c:ext>
            </c:extLst>
          </c:dPt>
          <c:dPt>
            <c:idx val="1"/>
            <c:explosion val="1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A0-4BD2-B1AA-914448DD187A}"/>
              </c:ext>
            </c:extLst>
          </c:dPt>
          <c:dLbls>
            <c:dLbl>
              <c:idx val="1"/>
              <c:layout>
                <c:manualLayout>
                  <c:x val="9.4145478867298765E-2"/>
                  <c:y val="-7.2222660212626896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DA0-4BD2-B1AA-914448DD18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183301223080002E-2"/>
                  <c:y val="2.1890876667638792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DA0-4BD2-B1AA-914448DD18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1634470605344092E-2"/>
                  <c:y val="-2.494798557736046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DA0-4BD2-B1AA-914448DD18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95917888075894E-2"/>
                  <c:y val="3.574705193697961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8960684585181824E-2"/>
                  <c:y val="-1.2244671227006523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DA0-4BD2-B1AA-914448DD18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9038173716922174E-3"/>
                  <c:y val="-3.9730794702464552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DA0-4BD2-B1AA-914448DD18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3.5915160284810309E-2"/>
                  <c:y val="-2.2011886381306852E-2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DA0-4BD2-B1AA-914448DD18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0741320070127722"/>
                  <c:y val="-2.50017269316303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>
                  <a:solidFill>
                    <a:schemeClr val="tx1">
                      <a:shade val="95000"/>
                      <a:satMod val="10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Доходы от оказания услуг</c:v>
                </c:pt>
                <c:pt idx="7">
                  <c:v>Прочие неналоговые доходы</c:v>
                </c:pt>
                <c:pt idx="8">
                  <c:v>Плата за негативное воздействие</c:v>
                </c:pt>
                <c:pt idx="9">
                  <c:v>Доходы от продажи муниципального имущества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0.63000000000000078</c:v>
                </c:pt>
                <c:pt idx="1">
                  <c:v>1.2E-2</c:v>
                </c:pt>
                <c:pt idx="2">
                  <c:v>0.17500000000000004</c:v>
                </c:pt>
                <c:pt idx="3">
                  <c:v>6.6000000000000003E-2</c:v>
                </c:pt>
                <c:pt idx="4">
                  <c:v>1.2999999999999998E-2</c:v>
                </c:pt>
                <c:pt idx="5">
                  <c:v>6.4000000000000085E-2</c:v>
                </c:pt>
                <c:pt idx="6">
                  <c:v>9.0000000000000028E-3</c:v>
                </c:pt>
                <c:pt idx="7">
                  <c:v>1.2999999999999998E-2</c:v>
                </c:pt>
                <c:pt idx="8">
                  <c:v>1.7000000000000001E-2</c:v>
                </c:pt>
                <c:pt idx="9">
                  <c:v>1.0000000000000013E-3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DA0-4BD2-B1AA-914448DD187A}"/>
            </c:ext>
          </c:extLst>
        </c:ser>
        <c:dLbls>
          <c:showVal val="1"/>
        </c:dLbls>
      </c:pie3DChart>
    </c:plotArea>
    <c:legend>
      <c:legendPos val="r"/>
      <c:legendEntry>
        <c:idx val="5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27509036936275877"/>
          <c:h val="1"/>
        </c:manualLayout>
      </c:layout>
      <c:txPr>
        <a:bodyPr/>
        <a:lstStyle/>
        <a:p>
          <a:pPr>
            <a:defRPr sz="16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0"/>
              <c:layout>
                <c:manualLayout>
                  <c:x val="-1.574725824114787E-3"/>
                  <c:y val="-1.0046800687296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580,0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702-4D1E-B5CF-3B4E59A3A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CF-47D6-9628-C2D6F5B056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161,0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702-4D1E-B5CF-3B4E59A3A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CF-47D6-9628-C2D6F5B056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61,0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2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9CF-47D6-9628-C2D6F5B0561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3"/>
              <c:layout>
                <c:manualLayout>
                  <c:x val="6.2989032964590134E-3"/>
                  <c:y val="-2.762870189006445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702-4D1E-B5CF-3B4E59A3A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9CF-47D6-9628-C2D6F5B0561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dLbls>
            <c:dLbl>
              <c:idx val="4"/>
              <c:layout>
                <c:manualLayout>
                  <c:x val="6.2989032964590134E-3"/>
                  <c:y val="-2.51170017182403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702-4D1E-B5CF-3B4E59A3A2D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Госпошлина</c:v>
                </c:pt>
                <c:pt idx="4">
                  <c:v>Акцизы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4">
                  <c:v>12.6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9CF-47D6-9628-C2D6F5B0561A}"/>
            </c:ext>
          </c:extLst>
        </c:ser>
        <c:dLbls>
          <c:showVal val="1"/>
        </c:dLbls>
        <c:gapWidth val="79"/>
        <c:shape val="box"/>
        <c:axId val="94778496"/>
        <c:axId val="113762304"/>
        <c:axId val="0"/>
      </c:bar3DChart>
      <c:catAx>
        <c:axId val="947784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3762304"/>
        <c:crosses val="autoZero"/>
        <c:auto val="1"/>
        <c:lblAlgn val="ctr"/>
        <c:lblOffset val="100"/>
      </c:catAx>
      <c:valAx>
        <c:axId val="1137623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477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61890430598041"/>
          <c:y val="2.3288939175067271E-2"/>
          <c:w val="0.82337188110454862"/>
          <c:h val="0.93595541726857767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  <a:contourClr>
                <a:srgbClr val="000000"/>
              </a:contourClr>
            </a:sp3d>
          </c:spP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</a:t>
                    </a:r>
                    <a:r>
                      <a:rPr lang="en-US" dirty="0" smtClean="0"/>
                      <a:t>59</a:t>
                    </a:r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B9-49DC-9ED8-74A925065B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3591.7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15-4F82-B8D4-537C399BA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3 280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B9-49DC-9ED8-74A925065B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15-4F82-B8D4-537C399BA483}"/>
            </c:ext>
          </c:extLst>
        </c:ser>
        <c:dLbls>
          <c:showVal val="1"/>
        </c:dLbls>
        <c:shape val="box"/>
        <c:axId val="115239936"/>
        <c:axId val="115249920"/>
        <c:axId val="0"/>
      </c:bar3DChart>
      <c:catAx>
        <c:axId val="1152399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5249920"/>
        <c:crosses val="autoZero"/>
        <c:auto val="1"/>
        <c:lblAlgn val="ctr"/>
        <c:lblOffset val="100"/>
      </c:catAx>
      <c:valAx>
        <c:axId val="1152499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523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9.463718123460535E-2"/>
          <c:y val="5.0391226371672988E-2"/>
          <c:w val="0.90536281876539459"/>
          <c:h val="0.9496087736283279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1508450280592131E-3"/>
                  <c:y val="3.31320509842340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1 134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4519633319875028"/>
                      <c:h val="9.116230952693567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980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-1.01747352747242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2 458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4089464314263184"/>
                      <c:h val="9.116230952693567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2300</c:v>
                </c:pt>
              </c:numCache>
            </c:numRef>
          </c:val>
        </c:ser>
        <c:dLbls>
          <c:showVal val="1"/>
        </c:dLbls>
        <c:overlap val="100"/>
        <c:axId val="159841664"/>
        <c:axId val="159900800"/>
      </c:barChart>
      <c:catAx>
        <c:axId val="15984166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159900800"/>
        <c:crosses val="autoZero"/>
        <c:auto val="1"/>
        <c:lblAlgn val="ctr"/>
        <c:lblOffset val="100"/>
      </c:catAx>
      <c:valAx>
        <c:axId val="159900800"/>
        <c:scaling>
          <c:orientation val="minMax"/>
        </c:scaling>
        <c:delete val="1"/>
        <c:axPos val="l"/>
        <c:numFmt formatCode="0%" sourceLinked="1"/>
        <c:majorTickMark val="none"/>
        <c:tickLblPos val="nextTo"/>
        <c:crossAx val="1598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21226415094339854"/>
          <c:y val="0.28108108108108132"/>
          <c:w val="0.61163522012579763"/>
          <c:h val="0.418918918918923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739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925-4BC0-AA0A-19F09562081C}"/>
              </c:ext>
            </c:extLst>
          </c:dPt>
          <c:dPt>
            <c:idx val="1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25-4BC0-AA0A-19F09562081C}"/>
              </c:ext>
            </c:extLst>
          </c:dPt>
          <c:dPt>
            <c:idx val="2"/>
            <c:spPr>
              <a:solidFill>
                <a:srgbClr val="CCCC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25-4BC0-AA0A-19F09562081C}"/>
              </c:ext>
            </c:extLst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25-4BC0-AA0A-19F09562081C}"/>
              </c:ext>
            </c:extLst>
          </c:dPt>
          <c:dPt>
            <c:idx val="4"/>
            <c:spPr>
              <a:solidFill>
                <a:srgbClr val="FF00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25-4BC0-AA0A-19F09562081C}"/>
              </c:ext>
            </c:extLst>
          </c:dPt>
          <c:dPt>
            <c:idx val="5"/>
            <c:spPr>
              <a:solidFill>
                <a:srgbClr val="00FF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25-4BC0-AA0A-19F09562081C}"/>
              </c:ext>
            </c:extLst>
          </c:dPt>
          <c:dPt>
            <c:idx val="6"/>
            <c:spPr>
              <a:solidFill>
                <a:srgbClr val="0066CC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6925-4BC0-AA0A-19F09562081C}"/>
              </c:ext>
            </c:extLst>
          </c:dPt>
          <c:dPt>
            <c:idx val="7"/>
            <c:spPr>
              <a:solidFill>
                <a:srgbClr val="FF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25-4BC0-AA0A-19F09562081C}"/>
              </c:ext>
            </c:extLst>
          </c:dPt>
          <c:dPt>
            <c:idx val="8"/>
            <c:spPr>
              <a:solidFill>
                <a:srgbClr val="FF00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6925-4BC0-AA0A-19F09562081C}"/>
              </c:ext>
            </c:extLst>
          </c:dPt>
          <c:dPt>
            <c:idx val="9"/>
            <c:spPr>
              <a:solidFill>
                <a:schemeClr val="tx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925-4BC0-AA0A-19F09562081C}"/>
              </c:ext>
            </c:extLst>
          </c:dPt>
          <c:dPt>
            <c:idx val="10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6925-4BC0-AA0A-19F09562081C}"/>
              </c:ext>
            </c:extLst>
          </c:dPt>
          <c:cat>
            <c:strRef>
              <c:f>Sheet1!$B$1:$L$1</c:f>
              <c:strCache>
                <c:ptCount val="11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окр среда</c:v>
                </c:pt>
                <c:pt idx="10">
                  <c:v>сми</c:v>
                </c:pt>
              </c:strCache>
            </c:strRef>
          </c:cat>
          <c:val>
            <c:numRef>
              <c:f>Sheet1!$B$2:$L$2</c:f>
              <c:numCache>
                <c:formatCode>0.0%</c:formatCode>
                <c:ptCount val="11"/>
                <c:pt idx="0">
                  <c:v>0.49700000000000188</c:v>
                </c:pt>
                <c:pt idx="1">
                  <c:v>7.9000000000001066E-3</c:v>
                </c:pt>
                <c:pt idx="2">
                  <c:v>1.7999999999999999E-2</c:v>
                </c:pt>
                <c:pt idx="3">
                  <c:v>0.18900000000000144</c:v>
                </c:pt>
                <c:pt idx="4">
                  <c:v>4.3999999999999997E-2</c:v>
                </c:pt>
                <c:pt idx="5">
                  <c:v>8.4000000000000047E-2</c:v>
                </c:pt>
                <c:pt idx="6">
                  <c:v>6.0000000000000032E-2</c:v>
                </c:pt>
                <c:pt idx="7">
                  <c:v>4.9000000000000113E-2</c:v>
                </c:pt>
                <c:pt idx="8">
                  <c:v>2.0000000000000052E-3</c:v>
                </c:pt>
                <c:pt idx="9" formatCode="0.00%">
                  <c:v>1.0000000000000158E-4</c:v>
                </c:pt>
                <c:pt idx="10" formatCode="0.00%">
                  <c:v>1.1000000000000172E-3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925-4BC0-AA0A-19F09562081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39">
              <a:solidFill>
                <a:schemeClr val="tx1"/>
              </a:solidFill>
              <a:prstDash val="solid"/>
            </a:ln>
          </c:spPr>
          <c:explosion val="20"/>
          <c:dPt>
            <c:idx val="0"/>
            <c:spPr>
              <a:solidFill>
                <a:schemeClr val="accent1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6925-4BC0-AA0A-19F09562081C}"/>
              </c:ext>
            </c:extLst>
          </c:dPt>
          <c:dPt>
            <c:idx val="2"/>
            <c:spPr>
              <a:solidFill>
                <a:schemeClr val="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925-4BC0-AA0A-19F09562081C}"/>
              </c:ext>
            </c:extLst>
          </c:dPt>
          <c:dPt>
            <c:idx val="3"/>
            <c:spPr>
              <a:solidFill>
                <a:schemeClr val="folHlink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6925-4BC0-AA0A-19F09562081C}"/>
              </c:ext>
            </c:extLst>
          </c:dPt>
          <c:dPt>
            <c:idx val="4"/>
            <c:spPr>
              <a:solidFill>
                <a:schemeClr val="bg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925-4BC0-AA0A-19F09562081C}"/>
              </c:ext>
            </c:extLst>
          </c:dPt>
          <c:dPt>
            <c:idx val="5"/>
            <c:spPr>
              <a:solidFill>
                <a:schemeClr val="tx2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6925-4BC0-AA0A-19F09562081C}"/>
              </c:ext>
            </c:extLst>
          </c:dPt>
          <c:dPt>
            <c:idx val="6"/>
            <c:spPr>
              <a:solidFill>
                <a:srgbClr val="0066CC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925-4BC0-AA0A-19F09562081C}"/>
              </c:ext>
            </c:extLst>
          </c:dPt>
          <c:dPt>
            <c:idx val="7"/>
            <c:spPr>
              <a:solidFill>
                <a:srgbClr val="CCCCFF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6925-4BC0-AA0A-19F09562081C}"/>
              </c:ext>
            </c:extLst>
          </c:dPt>
          <c:dPt>
            <c:idx val="8"/>
            <c:spPr>
              <a:solidFill>
                <a:srgbClr val="FF00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925-4BC0-AA0A-19F09562081C}"/>
              </c:ext>
            </c:extLst>
          </c:dPt>
          <c:dPt>
            <c:idx val="9"/>
            <c:spPr>
              <a:solidFill>
                <a:srgbClr val="FF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6925-4BC0-AA0A-19F09562081C}"/>
              </c:ext>
            </c:extLst>
          </c:dPt>
          <c:dPt>
            <c:idx val="10"/>
            <c:spPr>
              <a:solidFill>
                <a:srgbClr val="00FF00"/>
              </a:solidFill>
              <a:ln w="12739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925-4BC0-AA0A-19F09562081C}"/>
              </c:ext>
            </c:extLst>
          </c:dPt>
          <c:cat>
            <c:strRef>
              <c:f>Sheet1!$B$1:$L$1</c:f>
              <c:strCache>
                <c:ptCount val="11"/>
                <c:pt idx="0">
                  <c:v>образ</c:v>
                </c:pt>
                <c:pt idx="1">
                  <c:v>безоп</c:v>
                </c:pt>
                <c:pt idx="2">
                  <c:v>спорт</c:v>
                </c:pt>
                <c:pt idx="3">
                  <c:v>соц</c:v>
                </c:pt>
                <c:pt idx="4">
                  <c:v>вопр</c:v>
                </c:pt>
                <c:pt idx="5">
                  <c:v>культ</c:v>
                </c:pt>
                <c:pt idx="6">
                  <c:v>экон</c:v>
                </c:pt>
                <c:pt idx="7">
                  <c:v>жкх</c:v>
                </c:pt>
                <c:pt idx="8">
                  <c:v>долг</c:v>
                </c:pt>
                <c:pt idx="9">
                  <c:v>окр среда</c:v>
                </c:pt>
                <c:pt idx="10">
                  <c:v>сми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6925-4BC0-AA0A-19F09562081C}"/>
            </c:ext>
          </c:extLst>
        </c:ser>
      </c:pie3DChart>
      <c:spPr>
        <a:noFill/>
        <a:ln w="2547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6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50"/>
    </c:view3D>
    <c:plotArea>
      <c:layout>
        <c:manualLayout>
          <c:layoutTarget val="inner"/>
          <c:xMode val="edge"/>
          <c:yMode val="edge"/>
          <c:x val="0.10354110842674732"/>
          <c:y val="4.9505938908054924E-3"/>
          <c:w val="0.76874280181222976"/>
          <c:h val="0.75811736121337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553200" h="6553200"/>
              <a:bevelB w="6553200" h="6553200"/>
            </a:sp3d>
          </c:spPr>
          <c:explosion val="25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922-4556-B9A0-B2090D65355F}"/>
              </c:ext>
            </c:extLst>
          </c:dPt>
          <c:dPt>
            <c:idx val="1"/>
            <c:explosion val="13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6553200" h="6553200"/>
                <a:bevelB w="6553200" h="65532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922-4556-B9A0-B2090D65355F}"/>
              </c:ext>
            </c:extLst>
          </c:dPt>
          <c:dLbls>
            <c:dLbl>
              <c:idx val="0"/>
              <c:layout>
                <c:manualLayout>
                  <c:x val="-7.1973523657446734E-2"/>
                  <c:y val="7.2534926001224839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22,8%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667629208807321"/>
                  <c:y val="-0.2016158974979253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77,2%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Прочие</c:v>
                </c:pt>
                <c:pt idx="1">
                  <c:v>Социальный характер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0.16500000000000001</c:v>
                </c:pt>
                <c:pt idx="1">
                  <c:v>0.83500000000000063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22-4556-B9A0-B2090D65355F}"/>
            </c:ext>
          </c:extLst>
        </c:ser>
        <c:dLbls>
          <c:showVal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EF4DEE-9B83-4ABB-B6E7-C6DC89C93378}" type="doc">
      <dgm:prSet loTypeId="urn:microsoft.com/office/officeart/2005/8/layout/vList5" loCatId="list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A6C05EC-C2E5-4B86-AE9A-AECC486836EE}">
      <dgm:prSet phldrT="[Текст]" custT="1"/>
      <dgm:spPr>
        <a:solidFill>
          <a:srgbClr val="FFFF00"/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1 297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C73DE-C4FF-4EC9-8825-A4C69747F7E9}" type="parTrans" cxnId="{47D9ABA0-458A-4BC9-A2A5-3CCF8AC949B6}">
      <dgm:prSet/>
      <dgm:spPr/>
      <dgm:t>
        <a:bodyPr/>
        <a:lstStyle/>
        <a:p>
          <a:endParaRPr lang="ru-RU"/>
        </a:p>
      </dgm:t>
    </dgm:pt>
    <dgm:pt modelId="{C9C9708B-C8D5-444D-A76F-E113C13414EF}" type="sibTrans" cxnId="{47D9ABA0-458A-4BC9-A2A5-3CCF8AC949B6}">
      <dgm:prSet/>
      <dgm:spPr/>
      <dgm:t>
        <a:bodyPr/>
        <a:lstStyle/>
        <a:p>
          <a:endParaRPr lang="ru-RU"/>
        </a:p>
      </dgm:t>
    </dgm:pt>
    <dgm:pt modelId="{523DB548-752E-41A6-BDFB-0548A574FE13}">
      <dgm:prSet phldrT="[Текст]" custT="1"/>
      <dgm:spPr>
        <a:gradFill rotWithShape="0">
          <a:gsLst>
            <a:gs pos="0">
              <a:srgbClr val="00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596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ECF64-D20C-478C-B858-255C1DAA14C2}" type="parTrans" cxnId="{27E95E07-A8FB-42D0-8D73-09470B5F9AD8}">
      <dgm:prSet/>
      <dgm:spPr/>
      <dgm:t>
        <a:bodyPr/>
        <a:lstStyle/>
        <a:p>
          <a:endParaRPr lang="ru-RU"/>
        </a:p>
      </dgm:t>
    </dgm:pt>
    <dgm:pt modelId="{895F3506-65FF-496B-8ECE-DB18234AC2BE}" type="sibTrans" cxnId="{27E95E07-A8FB-42D0-8D73-09470B5F9AD8}">
      <dgm:prSet/>
      <dgm:spPr/>
      <dgm:t>
        <a:bodyPr/>
        <a:lstStyle/>
        <a:p>
          <a:endParaRPr lang="ru-RU"/>
        </a:p>
      </dgm:t>
    </dgm:pt>
    <dgm:pt modelId="{87227E5D-B860-44CA-A671-0F93D9B15B4F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332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5F0FE-E62D-4F94-8FC8-CA47D9B435B6}" type="parTrans" cxnId="{83859B30-8EAD-47C2-B004-587415DC03A4}">
      <dgm:prSet/>
      <dgm:spPr/>
      <dgm:t>
        <a:bodyPr/>
        <a:lstStyle/>
        <a:p>
          <a:endParaRPr lang="ru-RU"/>
        </a:p>
      </dgm:t>
    </dgm:pt>
    <dgm:pt modelId="{704B29FC-10F0-4BCD-AD58-3D374D65655F}" type="sibTrans" cxnId="{83859B30-8EAD-47C2-B004-587415DC03A4}">
      <dgm:prSet/>
      <dgm:spPr/>
      <dgm:t>
        <a:bodyPr/>
        <a:lstStyle/>
        <a:p>
          <a:endParaRPr lang="ru-RU"/>
        </a:p>
      </dgm:t>
    </dgm:pt>
    <dgm:pt modelId="{B87CEB78-CFCA-4E7D-9DA9-CB8E918B9D30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B70F4-DBA0-40B6-93ED-036A7809CCD3}" type="parTrans" cxnId="{F704A785-010D-4465-9D93-1B59C0934DAB}">
      <dgm:prSet/>
      <dgm:spPr/>
      <dgm:t>
        <a:bodyPr/>
        <a:lstStyle/>
        <a:p>
          <a:endParaRPr lang="ru-RU"/>
        </a:p>
      </dgm:t>
    </dgm:pt>
    <dgm:pt modelId="{F45E5A6E-66E0-41FA-AD52-4746097F4C42}" type="sibTrans" cxnId="{F704A785-010D-4465-9D93-1B59C0934DAB}">
      <dgm:prSet/>
      <dgm:spPr/>
      <dgm:t>
        <a:bodyPr/>
        <a:lstStyle/>
        <a:p>
          <a:endParaRPr lang="ru-RU"/>
        </a:p>
      </dgm:t>
    </dgm:pt>
    <dgm:pt modelId="{989D9BFD-5AFD-4106-AE58-458FA5DC2DC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89770-F9B6-40D7-844C-919E5CBFB2DD}" type="parTrans" cxnId="{B450DB14-3FE6-43A8-B909-8FCDE66C1093}">
      <dgm:prSet/>
      <dgm:spPr/>
      <dgm:t>
        <a:bodyPr/>
        <a:lstStyle/>
        <a:p>
          <a:endParaRPr lang="ru-RU"/>
        </a:p>
      </dgm:t>
    </dgm:pt>
    <dgm:pt modelId="{8AC20D72-FBA9-4156-BC6F-7E3EDBE3BFE1}" type="sibTrans" cxnId="{B450DB14-3FE6-43A8-B909-8FCDE66C1093}">
      <dgm:prSet/>
      <dgm:spPr/>
      <dgm:t>
        <a:bodyPr/>
        <a:lstStyle/>
        <a:p>
          <a:endParaRPr lang="ru-RU"/>
        </a:p>
      </dgm:t>
    </dgm:pt>
    <dgm:pt modelId="{563D5A0E-6A32-4327-B38E-AAB7CD84487D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7CA4FD-EE17-436D-8F23-C9283F6C6290}" type="sibTrans" cxnId="{C771A560-1C7D-465A-8B5E-34A50063E4A6}">
      <dgm:prSet/>
      <dgm:spPr/>
      <dgm:t>
        <a:bodyPr/>
        <a:lstStyle/>
        <a:p>
          <a:endParaRPr lang="ru-RU"/>
        </a:p>
      </dgm:t>
    </dgm:pt>
    <dgm:pt modelId="{D44FB0C4-9B83-49A5-B161-1EF21EE2CD7C}" type="parTrans" cxnId="{C771A560-1C7D-465A-8B5E-34A50063E4A6}">
      <dgm:prSet/>
      <dgm:spPr/>
      <dgm:t>
        <a:bodyPr/>
        <a:lstStyle/>
        <a:p>
          <a:endParaRPr lang="ru-RU"/>
        </a:p>
      </dgm:t>
    </dgm:pt>
    <dgm:pt modelId="{0D8BAD5C-DD68-46D2-803D-0F9F03A230EF}" type="pres">
      <dgm:prSet presAssocID="{96EF4DEE-9B83-4ABB-B6E7-C6DC89C93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9F506-E779-4E37-9D94-FECDC897A035}" type="pres">
      <dgm:prSet presAssocID="{FA6C05EC-C2E5-4B86-AE9A-AECC486836EE}" presName="linNode" presStyleCnt="0"/>
      <dgm:spPr/>
    </dgm:pt>
    <dgm:pt modelId="{F105C917-29C3-4109-AF73-E48CFE47A80B}" type="pres">
      <dgm:prSet presAssocID="{FA6C05EC-C2E5-4B86-AE9A-AECC486836EE}" presName="parentText" presStyleLbl="node1" presStyleIdx="0" presStyleCnt="6" custScaleX="127843" custLinFactNeighborX="7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63B6-2859-4F38-9503-4A46640C254A}" type="pres">
      <dgm:prSet presAssocID="{C9C9708B-C8D5-444D-A76F-E113C13414EF}" presName="sp" presStyleCnt="0"/>
      <dgm:spPr/>
    </dgm:pt>
    <dgm:pt modelId="{24FC3840-5C2C-44AA-8D32-86CB58AF24AB}" type="pres">
      <dgm:prSet presAssocID="{523DB548-752E-41A6-BDFB-0548A574FE13}" presName="linNode" presStyleCnt="0"/>
      <dgm:spPr/>
    </dgm:pt>
    <dgm:pt modelId="{F1FF0B30-824E-47F7-A20C-B48FD1ED767A}" type="pres">
      <dgm:prSet presAssocID="{523DB548-752E-41A6-BDFB-0548A574FE13}" presName="parentText" presStyleLbl="node1" presStyleIdx="1" presStyleCnt="6" custScaleX="1165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F5350-66E2-40B9-96C5-145E00D99327}" type="pres">
      <dgm:prSet presAssocID="{895F3506-65FF-496B-8ECE-DB18234AC2BE}" presName="sp" presStyleCnt="0"/>
      <dgm:spPr/>
    </dgm:pt>
    <dgm:pt modelId="{126999D0-D2C0-431D-9AFD-32F4EC680882}" type="pres">
      <dgm:prSet presAssocID="{87227E5D-B860-44CA-A671-0F93D9B15B4F}" presName="linNode" presStyleCnt="0"/>
      <dgm:spPr/>
    </dgm:pt>
    <dgm:pt modelId="{27B95F1D-07D2-496D-89CE-CDD458D4F0ED}" type="pres">
      <dgm:prSet presAssocID="{87227E5D-B860-44CA-A671-0F93D9B15B4F}" presName="parentText" presStyleLbl="node1" presStyleIdx="2" presStyleCnt="6" custScaleX="75799" custLinFactNeighborY="-25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FEDEC-7C65-48D4-8B1C-83301805BEC5}" type="pres">
      <dgm:prSet presAssocID="{704B29FC-10F0-4BCD-AD58-3D374D65655F}" presName="sp" presStyleCnt="0"/>
      <dgm:spPr/>
    </dgm:pt>
    <dgm:pt modelId="{6A247FE2-D571-42AB-87BE-7093D651E11E}" type="pres">
      <dgm:prSet presAssocID="{B87CEB78-CFCA-4E7D-9DA9-CB8E918B9D30}" presName="linNode" presStyleCnt="0"/>
      <dgm:spPr/>
    </dgm:pt>
    <dgm:pt modelId="{65E80EFA-FF14-4F4D-9AFE-613A1C820B29}" type="pres">
      <dgm:prSet presAssocID="{B87CEB78-CFCA-4E7D-9DA9-CB8E918B9D30}" presName="parentText" presStyleLbl="node1" presStyleIdx="3" presStyleCnt="6" custScaleX="54744" custScaleY="89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F4987-A4CF-44F4-86E8-D4ACD26BEC4C}" type="pres">
      <dgm:prSet presAssocID="{F45E5A6E-66E0-41FA-AD52-4746097F4C42}" presName="sp" presStyleCnt="0"/>
      <dgm:spPr/>
    </dgm:pt>
    <dgm:pt modelId="{C838DD6F-9EE0-47D9-9FEB-357EF510A251}" type="pres">
      <dgm:prSet presAssocID="{563D5A0E-6A32-4327-B38E-AAB7CD84487D}" presName="linNode" presStyleCnt="0"/>
      <dgm:spPr/>
    </dgm:pt>
    <dgm:pt modelId="{B9FDBDBF-D81E-4602-9D8E-505678ACC982}" type="pres">
      <dgm:prSet presAssocID="{563D5A0E-6A32-4327-B38E-AAB7CD84487D}" presName="parentText" presStyleLbl="node1" presStyleIdx="4" presStyleCnt="6" custScaleX="29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AF07-2559-411C-A193-E772749D5237}" type="pres">
      <dgm:prSet presAssocID="{747CA4FD-EE17-436D-8F23-C9283F6C6290}" presName="sp" presStyleCnt="0"/>
      <dgm:spPr/>
    </dgm:pt>
    <dgm:pt modelId="{BE652E09-DF47-48C5-A85A-ECE1B96A59BB}" type="pres">
      <dgm:prSet presAssocID="{989D9BFD-5AFD-4106-AE58-458FA5DC2DC0}" presName="linNode" presStyleCnt="0"/>
      <dgm:spPr/>
    </dgm:pt>
    <dgm:pt modelId="{1AB226F5-2E96-48A1-A060-0F30B8DAC050}" type="pres">
      <dgm:prSet presAssocID="{989D9BFD-5AFD-4106-AE58-458FA5DC2DC0}" presName="parentText" presStyleLbl="node1" presStyleIdx="5" presStyleCnt="6" custScaleX="24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8E0173-1102-47B1-B2EC-8D9B2050C572}" type="presOf" srcId="{96EF4DEE-9B83-4ABB-B6E7-C6DC89C93378}" destId="{0D8BAD5C-DD68-46D2-803D-0F9F03A230EF}" srcOrd="0" destOrd="0" presId="urn:microsoft.com/office/officeart/2005/8/layout/vList5"/>
    <dgm:cxn modelId="{1AF95C2D-5BD9-47DF-9B36-EC370BBED088}" type="presOf" srcId="{FA6C05EC-C2E5-4B86-AE9A-AECC486836EE}" destId="{F105C917-29C3-4109-AF73-E48CFE47A80B}" srcOrd="0" destOrd="0" presId="urn:microsoft.com/office/officeart/2005/8/layout/vList5"/>
    <dgm:cxn modelId="{F704A785-010D-4465-9D93-1B59C0934DAB}" srcId="{96EF4DEE-9B83-4ABB-B6E7-C6DC89C93378}" destId="{B87CEB78-CFCA-4E7D-9DA9-CB8E918B9D30}" srcOrd="3" destOrd="0" parTransId="{FB4B70F4-DBA0-40B6-93ED-036A7809CCD3}" sibTransId="{F45E5A6E-66E0-41FA-AD52-4746097F4C42}"/>
    <dgm:cxn modelId="{66ABB8DD-376B-4F62-95C8-8C0A63308294}" type="presOf" srcId="{989D9BFD-5AFD-4106-AE58-458FA5DC2DC0}" destId="{1AB226F5-2E96-48A1-A060-0F30B8DAC050}" srcOrd="0" destOrd="0" presId="urn:microsoft.com/office/officeart/2005/8/layout/vList5"/>
    <dgm:cxn modelId="{B450DB14-3FE6-43A8-B909-8FCDE66C1093}" srcId="{96EF4DEE-9B83-4ABB-B6E7-C6DC89C93378}" destId="{989D9BFD-5AFD-4106-AE58-458FA5DC2DC0}" srcOrd="5" destOrd="0" parTransId="{E9389770-F9B6-40D7-844C-919E5CBFB2DD}" sibTransId="{8AC20D72-FBA9-4156-BC6F-7E3EDBE3BFE1}"/>
    <dgm:cxn modelId="{83859B30-8EAD-47C2-B004-587415DC03A4}" srcId="{96EF4DEE-9B83-4ABB-B6E7-C6DC89C93378}" destId="{87227E5D-B860-44CA-A671-0F93D9B15B4F}" srcOrd="2" destOrd="0" parTransId="{8305F0FE-E62D-4F94-8FC8-CA47D9B435B6}" sibTransId="{704B29FC-10F0-4BCD-AD58-3D374D65655F}"/>
    <dgm:cxn modelId="{47D9ABA0-458A-4BC9-A2A5-3CCF8AC949B6}" srcId="{96EF4DEE-9B83-4ABB-B6E7-C6DC89C93378}" destId="{FA6C05EC-C2E5-4B86-AE9A-AECC486836EE}" srcOrd="0" destOrd="0" parTransId="{4CEC73DE-C4FF-4EC9-8825-A4C69747F7E9}" sibTransId="{C9C9708B-C8D5-444D-A76F-E113C13414EF}"/>
    <dgm:cxn modelId="{27E95E07-A8FB-42D0-8D73-09470B5F9AD8}" srcId="{96EF4DEE-9B83-4ABB-B6E7-C6DC89C93378}" destId="{523DB548-752E-41A6-BDFB-0548A574FE13}" srcOrd="1" destOrd="0" parTransId="{55BECF64-D20C-478C-B858-255C1DAA14C2}" sibTransId="{895F3506-65FF-496B-8ECE-DB18234AC2BE}"/>
    <dgm:cxn modelId="{8934B465-4A49-41B3-94DE-23E7217F60B4}" type="presOf" srcId="{563D5A0E-6A32-4327-B38E-AAB7CD84487D}" destId="{B9FDBDBF-D81E-4602-9D8E-505678ACC982}" srcOrd="0" destOrd="0" presId="urn:microsoft.com/office/officeart/2005/8/layout/vList5"/>
    <dgm:cxn modelId="{E1FEB989-7000-4FB6-BF4A-11E66F3936DA}" type="presOf" srcId="{523DB548-752E-41A6-BDFB-0548A574FE13}" destId="{F1FF0B30-824E-47F7-A20C-B48FD1ED767A}" srcOrd="0" destOrd="0" presId="urn:microsoft.com/office/officeart/2005/8/layout/vList5"/>
    <dgm:cxn modelId="{EE938F90-EFA1-44FA-98AD-2367691A7F3A}" type="presOf" srcId="{87227E5D-B860-44CA-A671-0F93D9B15B4F}" destId="{27B95F1D-07D2-496D-89CE-CDD458D4F0ED}" srcOrd="0" destOrd="0" presId="urn:microsoft.com/office/officeart/2005/8/layout/vList5"/>
    <dgm:cxn modelId="{C771A560-1C7D-465A-8B5E-34A50063E4A6}" srcId="{96EF4DEE-9B83-4ABB-B6E7-C6DC89C93378}" destId="{563D5A0E-6A32-4327-B38E-AAB7CD84487D}" srcOrd="4" destOrd="0" parTransId="{D44FB0C4-9B83-49A5-B161-1EF21EE2CD7C}" sibTransId="{747CA4FD-EE17-436D-8F23-C9283F6C6290}"/>
    <dgm:cxn modelId="{235BF6B2-8DB9-4A3B-8508-13FFA1815323}" type="presOf" srcId="{B87CEB78-CFCA-4E7D-9DA9-CB8E918B9D30}" destId="{65E80EFA-FF14-4F4D-9AFE-613A1C820B29}" srcOrd="0" destOrd="0" presId="urn:microsoft.com/office/officeart/2005/8/layout/vList5"/>
    <dgm:cxn modelId="{EC14FFE7-36E9-4285-A3D1-D8B5EB8C51CC}" type="presParOf" srcId="{0D8BAD5C-DD68-46D2-803D-0F9F03A230EF}" destId="{5689F506-E779-4E37-9D94-FECDC897A035}" srcOrd="0" destOrd="0" presId="urn:microsoft.com/office/officeart/2005/8/layout/vList5"/>
    <dgm:cxn modelId="{73034C3D-8194-41BA-9959-35E3DDCF1F2D}" type="presParOf" srcId="{5689F506-E779-4E37-9D94-FECDC897A035}" destId="{F105C917-29C3-4109-AF73-E48CFE47A80B}" srcOrd="0" destOrd="0" presId="urn:microsoft.com/office/officeart/2005/8/layout/vList5"/>
    <dgm:cxn modelId="{B6917400-5393-42D4-B0A6-DECD1671D59D}" type="presParOf" srcId="{0D8BAD5C-DD68-46D2-803D-0F9F03A230EF}" destId="{652A63B6-2859-4F38-9503-4A46640C254A}" srcOrd="1" destOrd="0" presId="urn:microsoft.com/office/officeart/2005/8/layout/vList5"/>
    <dgm:cxn modelId="{DBAAFFAF-44EF-4BF3-9259-AE254BC04138}" type="presParOf" srcId="{0D8BAD5C-DD68-46D2-803D-0F9F03A230EF}" destId="{24FC3840-5C2C-44AA-8D32-86CB58AF24AB}" srcOrd="2" destOrd="0" presId="urn:microsoft.com/office/officeart/2005/8/layout/vList5"/>
    <dgm:cxn modelId="{BA4741F1-C0EA-43A9-BDE9-72FC2925AE96}" type="presParOf" srcId="{24FC3840-5C2C-44AA-8D32-86CB58AF24AB}" destId="{F1FF0B30-824E-47F7-A20C-B48FD1ED767A}" srcOrd="0" destOrd="0" presId="urn:microsoft.com/office/officeart/2005/8/layout/vList5"/>
    <dgm:cxn modelId="{AA429013-3146-4F23-9918-BD5BE77F0F04}" type="presParOf" srcId="{0D8BAD5C-DD68-46D2-803D-0F9F03A230EF}" destId="{5D9F5350-66E2-40B9-96C5-145E00D99327}" srcOrd="3" destOrd="0" presId="urn:microsoft.com/office/officeart/2005/8/layout/vList5"/>
    <dgm:cxn modelId="{29E49242-BA6A-4B8B-A3D8-E1F55744D05F}" type="presParOf" srcId="{0D8BAD5C-DD68-46D2-803D-0F9F03A230EF}" destId="{126999D0-D2C0-431D-9AFD-32F4EC680882}" srcOrd="4" destOrd="0" presId="urn:microsoft.com/office/officeart/2005/8/layout/vList5"/>
    <dgm:cxn modelId="{353DC074-EF00-449F-B4AB-A30BE6FB8D56}" type="presParOf" srcId="{126999D0-D2C0-431D-9AFD-32F4EC680882}" destId="{27B95F1D-07D2-496D-89CE-CDD458D4F0ED}" srcOrd="0" destOrd="0" presId="urn:microsoft.com/office/officeart/2005/8/layout/vList5"/>
    <dgm:cxn modelId="{1B7C1275-F342-4910-97FB-3FE2A558B488}" type="presParOf" srcId="{0D8BAD5C-DD68-46D2-803D-0F9F03A230EF}" destId="{96FFEDEC-7C65-48D4-8B1C-83301805BEC5}" srcOrd="5" destOrd="0" presId="urn:microsoft.com/office/officeart/2005/8/layout/vList5"/>
    <dgm:cxn modelId="{35840E79-EA54-4A19-B19C-7146E0B3D41A}" type="presParOf" srcId="{0D8BAD5C-DD68-46D2-803D-0F9F03A230EF}" destId="{6A247FE2-D571-42AB-87BE-7093D651E11E}" srcOrd="6" destOrd="0" presId="urn:microsoft.com/office/officeart/2005/8/layout/vList5"/>
    <dgm:cxn modelId="{3413B786-72E8-40C7-BDB7-7CAED73E7168}" type="presParOf" srcId="{6A247FE2-D571-42AB-87BE-7093D651E11E}" destId="{65E80EFA-FF14-4F4D-9AFE-613A1C820B29}" srcOrd="0" destOrd="0" presId="urn:microsoft.com/office/officeart/2005/8/layout/vList5"/>
    <dgm:cxn modelId="{0D71BCDA-9C10-41EF-A7E5-2A27387B19C0}" type="presParOf" srcId="{0D8BAD5C-DD68-46D2-803D-0F9F03A230EF}" destId="{12BF4987-A4CF-44F4-86E8-D4ACD26BEC4C}" srcOrd="7" destOrd="0" presId="urn:microsoft.com/office/officeart/2005/8/layout/vList5"/>
    <dgm:cxn modelId="{2B00FC25-8485-45CF-901F-43EF137EDAF7}" type="presParOf" srcId="{0D8BAD5C-DD68-46D2-803D-0F9F03A230EF}" destId="{C838DD6F-9EE0-47D9-9FEB-357EF510A251}" srcOrd="8" destOrd="0" presId="urn:microsoft.com/office/officeart/2005/8/layout/vList5"/>
    <dgm:cxn modelId="{D7E5FF56-26F3-4A02-81ED-9D6682DD916F}" type="presParOf" srcId="{C838DD6F-9EE0-47D9-9FEB-357EF510A251}" destId="{B9FDBDBF-D81E-4602-9D8E-505678ACC982}" srcOrd="0" destOrd="0" presId="urn:microsoft.com/office/officeart/2005/8/layout/vList5"/>
    <dgm:cxn modelId="{199AB3BD-66AB-448F-9FEC-207FB5253E29}" type="presParOf" srcId="{0D8BAD5C-DD68-46D2-803D-0F9F03A230EF}" destId="{F301AF07-2559-411C-A193-E772749D5237}" srcOrd="9" destOrd="0" presId="urn:microsoft.com/office/officeart/2005/8/layout/vList5"/>
    <dgm:cxn modelId="{85189337-9E7C-49AE-AA2B-1F77E1B17988}" type="presParOf" srcId="{0D8BAD5C-DD68-46D2-803D-0F9F03A230EF}" destId="{BE652E09-DF47-48C5-A85A-ECE1B96A59BB}" srcOrd="10" destOrd="0" presId="urn:microsoft.com/office/officeart/2005/8/layout/vList5"/>
    <dgm:cxn modelId="{EB5C8773-B012-42C8-AF81-AA6E3509AF0D}" type="presParOf" srcId="{BE652E09-DF47-48C5-A85A-ECE1B96A59BB}" destId="{1AB226F5-2E96-48A1-A060-0F30B8DAC050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EF4DEE-9B83-4ABB-B6E7-C6DC89C93378}" type="doc">
      <dgm:prSet loTypeId="urn:microsoft.com/office/officeart/2005/8/layout/vList5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A6C05EC-C2E5-4B86-AE9A-AECC486836EE}">
      <dgm:prSet phldrT="[Текст]" custT="1"/>
      <dgm:spPr>
        <a:solidFill>
          <a:srgbClr val="FFFF00"/>
        </a:solidFill>
      </dgm:spPr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области образования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C73DE-C4FF-4EC9-8825-A4C69747F7E9}" type="parTrans" cxnId="{47D9ABA0-458A-4BC9-A2A5-3CCF8AC949B6}">
      <dgm:prSet/>
      <dgm:spPr/>
      <dgm:t>
        <a:bodyPr/>
        <a:lstStyle/>
        <a:p>
          <a:endParaRPr lang="ru-RU"/>
        </a:p>
      </dgm:t>
    </dgm:pt>
    <dgm:pt modelId="{C9C9708B-C8D5-444D-A76F-E113C13414EF}" type="sibTrans" cxnId="{47D9ABA0-458A-4BC9-A2A5-3CCF8AC949B6}">
      <dgm:prSet/>
      <dgm:spPr/>
      <dgm:t>
        <a:bodyPr/>
        <a:lstStyle/>
        <a:p>
          <a:endParaRPr lang="ru-RU"/>
        </a:p>
      </dgm:t>
    </dgm:pt>
    <dgm:pt modelId="{523DB548-752E-41A6-BDFB-0548A574FE13}">
      <dgm:prSet phldrT="[Текст]" custT="1"/>
      <dgm:spPr>
        <a:gradFill rotWithShape="0">
          <a:gsLst>
            <a:gs pos="0">
              <a:srgbClr val="00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области социальной политики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ECF64-D20C-478C-B858-255C1DAA14C2}" type="parTrans" cxnId="{27E95E07-A8FB-42D0-8D73-09470B5F9AD8}">
      <dgm:prSet/>
      <dgm:spPr/>
      <dgm:t>
        <a:bodyPr/>
        <a:lstStyle/>
        <a:p>
          <a:endParaRPr lang="ru-RU"/>
        </a:p>
      </dgm:t>
    </dgm:pt>
    <dgm:pt modelId="{895F3506-65FF-496B-8ECE-DB18234AC2BE}" type="sibTrans" cxnId="{27E95E07-A8FB-42D0-8D73-09470B5F9AD8}">
      <dgm:prSet/>
      <dgm:spPr/>
      <dgm:t>
        <a:bodyPr/>
        <a:lstStyle/>
        <a:p>
          <a:endParaRPr lang="ru-RU"/>
        </a:p>
      </dgm:t>
    </dgm:pt>
    <dgm:pt modelId="{87227E5D-B860-44CA-A671-0F93D9B15B4F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Капитальные вложения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5F0FE-E62D-4F94-8FC8-CA47D9B435B6}" type="parTrans" cxnId="{83859B30-8EAD-47C2-B004-587415DC03A4}">
      <dgm:prSet/>
      <dgm:spPr/>
      <dgm:t>
        <a:bodyPr/>
        <a:lstStyle/>
        <a:p>
          <a:endParaRPr lang="ru-RU"/>
        </a:p>
      </dgm:t>
    </dgm:pt>
    <dgm:pt modelId="{704B29FC-10F0-4BCD-AD58-3D374D65655F}" type="sibTrans" cxnId="{83859B30-8EAD-47C2-B004-587415DC03A4}">
      <dgm:prSet/>
      <dgm:spPr/>
      <dgm:t>
        <a:bodyPr/>
        <a:lstStyle/>
        <a:p>
          <a:endParaRPr lang="ru-RU"/>
        </a:p>
      </dgm:t>
    </dgm:pt>
    <dgm:pt modelId="{B87CEB78-CFCA-4E7D-9DA9-CB8E918B9D30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Формирование городской среды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4B70F4-DBA0-40B6-93ED-036A7809CCD3}" type="parTrans" cxnId="{F704A785-010D-4465-9D93-1B59C0934DAB}">
      <dgm:prSet/>
      <dgm:spPr/>
      <dgm:t>
        <a:bodyPr/>
        <a:lstStyle/>
        <a:p>
          <a:endParaRPr lang="ru-RU"/>
        </a:p>
      </dgm:t>
    </dgm:pt>
    <dgm:pt modelId="{F45E5A6E-66E0-41FA-AD52-4746097F4C42}" type="sibTrans" cxnId="{F704A785-010D-4465-9D93-1B59C0934DAB}">
      <dgm:prSet/>
      <dgm:spPr/>
      <dgm:t>
        <a:bodyPr/>
        <a:lstStyle/>
        <a:p>
          <a:endParaRPr lang="ru-RU"/>
        </a:p>
      </dgm:t>
    </dgm:pt>
    <dgm:pt modelId="{563D5A0E-6A32-4327-B38E-AAB7CD84487D}">
      <dgm:prSet phldrT="[Текст]" custT="1"/>
      <dgm:spPr/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4FB0C4-9B83-49A5-B161-1EF21EE2CD7C}" type="parTrans" cxnId="{C771A560-1C7D-465A-8B5E-34A50063E4A6}">
      <dgm:prSet/>
      <dgm:spPr/>
      <dgm:t>
        <a:bodyPr/>
        <a:lstStyle/>
        <a:p>
          <a:endParaRPr lang="ru-RU"/>
        </a:p>
      </dgm:t>
    </dgm:pt>
    <dgm:pt modelId="{747CA4FD-EE17-436D-8F23-C9283F6C6290}" type="sibTrans" cxnId="{C771A560-1C7D-465A-8B5E-34A50063E4A6}">
      <dgm:prSet/>
      <dgm:spPr/>
      <dgm:t>
        <a:bodyPr/>
        <a:lstStyle/>
        <a:p>
          <a:endParaRPr lang="ru-RU"/>
        </a:p>
      </dgm:t>
    </dgm:pt>
    <dgm:pt modelId="{989D9BFD-5AFD-4106-AE58-458FA5DC2DC0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Дорожная деятельность 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89770-F9B6-40D7-844C-919E5CBFB2DD}" type="parTrans" cxnId="{B450DB14-3FE6-43A8-B909-8FCDE66C1093}">
      <dgm:prSet/>
      <dgm:spPr/>
      <dgm:t>
        <a:bodyPr/>
        <a:lstStyle/>
        <a:p>
          <a:endParaRPr lang="ru-RU"/>
        </a:p>
      </dgm:t>
    </dgm:pt>
    <dgm:pt modelId="{8AC20D72-FBA9-4156-BC6F-7E3EDBE3BFE1}" type="sibTrans" cxnId="{B450DB14-3FE6-43A8-B909-8FCDE66C1093}">
      <dgm:prSet/>
      <dgm:spPr/>
      <dgm:t>
        <a:bodyPr/>
        <a:lstStyle/>
        <a:p>
          <a:endParaRPr lang="ru-RU"/>
        </a:p>
      </dgm:t>
    </dgm:pt>
    <dgm:pt modelId="{0D8BAD5C-DD68-46D2-803D-0F9F03A230EF}" type="pres">
      <dgm:prSet presAssocID="{96EF4DEE-9B83-4ABB-B6E7-C6DC89C93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9F506-E779-4E37-9D94-FECDC897A035}" type="pres">
      <dgm:prSet presAssocID="{FA6C05EC-C2E5-4B86-AE9A-AECC486836EE}" presName="linNode" presStyleCnt="0"/>
      <dgm:spPr/>
    </dgm:pt>
    <dgm:pt modelId="{F105C917-29C3-4109-AF73-E48CFE47A80B}" type="pres">
      <dgm:prSet presAssocID="{FA6C05EC-C2E5-4B86-AE9A-AECC486836EE}" presName="parentText" presStyleLbl="node1" presStyleIdx="0" presStyleCnt="6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A63B6-2859-4F38-9503-4A46640C254A}" type="pres">
      <dgm:prSet presAssocID="{C9C9708B-C8D5-444D-A76F-E113C13414EF}" presName="sp" presStyleCnt="0"/>
      <dgm:spPr/>
    </dgm:pt>
    <dgm:pt modelId="{24FC3840-5C2C-44AA-8D32-86CB58AF24AB}" type="pres">
      <dgm:prSet presAssocID="{523DB548-752E-41A6-BDFB-0548A574FE13}" presName="linNode" presStyleCnt="0"/>
      <dgm:spPr/>
    </dgm:pt>
    <dgm:pt modelId="{F1FF0B30-824E-47F7-A20C-B48FD1ED767A}" type="pres">
      <dgm:prSet presAssocID="{523DB548-752E-41A6-BDFB-0548A574FE13}" presName="parentText" presStyleLbl="node1" presStyleIdx="1" presStyleCnt="6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F5350-66E2-40B9-96C5-145E00D99327}" type="pres">
      <dgm:prSet presAssocID="{895F3506-65FF-496B-8ECE-DB18234AC2BE}" presName="sp" presStyleCnt="0"/>
      <dgm:spPr/>
    </dgm:pt>
    <dgm:pt modelId="{126999D0-D2C0-431D-9AFD-32F4EC680882}" type="pres">
      <dgm:prSet presAssocID="{87227E5D-B860-44CA-A671-0F93D9B15B4F}" presName="linNode" presStyleCnt="0"/>
      <dgm:spPr/>
    </dgm:pt>
    <dgm:pt modelId="{27B95F1D-07D2-496D-89CE-CDD458D4F0ED}" type="pres">
      <dgm:prSet presAssocID="{87227E5D-B860-44CA-A671-0F93D9B15B4F}" presName="parentText" presStyleLbl="node1" presStyleIdx="2" presStyleCnt="6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FEDEC-7C65-48D4-8B1C-83301805BEC5}" type="pres">
      <dgm:prSet presAssocID="{704B29FC-10F0-4BCD-AD58-3D374D65655F}" presName="sp" presStyleCnt="0"/>
      <dgm:spPr/>
    </dgm:pt>
    <dgm:pt modelId="{6A247FE2-D571-42AB-87BE-7093D651E11E}" type="pres">
      <dgm:prSet presAssocID="{B87CEB78-CFCA-4E7D-9DA9-CB8E918B9D30}" presName="linNode" presStyleCnt="0"/>
      <dgm:spPr/>
    </dgm:pt>
    <dgm:pt modelId="{65E80EFA-FF14-4F4D-9AFE-613A1C820B29}" type="pres">
      <dgm:prSet presAssocID="{B87CEB78-CFCA-4E7D-9DA9-CB8E918B9D30}" presName="parentText" presStyleLbl="node1" presStyleIdx="3" presStyleCnt="6" custScaleX="150195" custScaleY="894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F4987-A4CF-44F4-86E8-D4ACD26BEC4C}" type="pres">
      <dgm:prSet presAssocID="{F45E5A6E-66E0-41FA-AD52-4746097F4C42}" presName="sp" presStyleCnt="0"/>
      <dgm:spPr/>
    </dgm:pt>
    <dgm:pt modelId="{C838DD6F-9EE0-47D9-9FEB-357EF510A251}" type="pres">
      <dgm:prSet presAssocID="{563D5A0E-6A32-4327-B38E-AAB7CD84487D}" presName="linNode" presStyleCnt="0"/>
      <dgm:spPr/>
    </dgm:pt>
    <dgm:pt modelId="{B9FDBDBF-D81E-4602-9D8E-505678ACC982}" type="pres">
      <dgm:prSet presAssocID="{563D5A0E-6A32-4327-B38E-AAB7CD84487D}" presName="parentText" presStyleLbl="node1" presStyleIdx="4" presStyleCnt="6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1AF07-2559-411C-A193-E772749D5237}" type="pres">
      <dgm:prSet presAssocID="{747CA4FD-EE17-436D-8F23-C9283F6C6290}" presName="sp" presStyleCnt="0"/>
      <dgm:spPr/>
    </dgm:pt>
    <dgm:pt modelId="{BE652E09-DF47-48C5-A85A-ECE1B96A59BB}" type="pres">
      <dgm:prSet presAssocID="{989D9BFD-5AFD-4106-AE58-458FA5DC2DC0}" presName="linNode" presStyleCnt="0"/>
      <dgm:spPr/>
    </dgm:pt>
    <dgm:pt modelId="{1AB226F5-2E96-48A1-A060-0F30B8DAC050}" type="pres">
      <dgm:prSet presAssocID="{989D9BFD-5AFD-4106-AE58-458FA5DC2DC0}" presName="parentText" presStyleLbl="node1" presStyleIdx="5" presStyleCnt="6" custScaleX="1501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689B68-A52E-4B7B-B707-6C775334C37F}" type="presOf" srcId="{87227E5D-B860-44CA-A671-0F93D9B15B4F}" destId="{27B95F1D-07D2-496D-89CE-CDD458D4F0ED}" srcOrd="0" destOrd="0" presId="urn:microsoft.com/office/officeart/2005/8/layout/vList5"/>
    <dgm:cxn modelId="{F704A785-010D-4465-9D93-1B59C0934DAB}" srcId="{96EF4DEE-9B83-4ABB-B6E7-C6DC89C93378}" destId="{B87CEB78-CFCA-4E7D-9DA9-CB8E918B9D30}" srcOrd="3" destOrd="0" parTransId="{FB4B70F4-DBA0-40B6-93ED-036A7809CCD3}" sibTransId="{F45E5A6E-66E0-41FA-AD52-4746097F4C42}"/>
    <dgm:cxn modelId="{60133E34-F153-48AB-B858-2A1878C5A5B1}" type="presOf" srcId="{523DB548-752E-41A6-BDFB-0548A574FE13}" destId="{F1FF0B30-824E-47F7-A20C-B48FD1ED767A}" srcOrd="0" destOrd="0" presId="urn:microsoft.com/office/officeart/2005/8/layout/vList5"/>
    <dgm:cxn modelId="{B450DB14-3FE6-43A8-B909-8FCDE66C1093}" srcId="{96EF4DEE-9B83-4ABB-B6E7-C6DC89C93378}" destId="{989D9BFD-5AFD-4106-AE58-458FA5DC2DC0}" srcOrd="5" destOrd="0" parTransId="{E9389770-F9B6-40D7-844C-919E5CBFB2DD}" sibTransId="{8AC20D72-FBA9-4156-BC6F-7E3EDBE3BFE1}"/>
    <dgm:cxn modelId="{4D7AF926-4B7C-43D2-B5A6-DDAD20DF9883}" type="presOf" srcId="{96EF4DEE-9B83-4ABB-B6E7-C6DC89C93378}" destId="{0D8BAD5C-DD68-46D2-803D-0F9F03A230EF}" srcOrd="0" destOrd="0" presId="urn:microsoft.com/office/officeart/2005/8/layout/vList5"/>
    <dgm:cxn modelId="{5FCC302A-41B2-4C26-861E-70826A24F756}" type="presOf" srcId="{B87CEB78-CFCA-4E7D-9DA9-CB8E918B9D30}" destId="{65E80EFA-FF14-4F4D-9AFE-613A1C820B29}" srcOrd="0" destOrd="0" presId="urn:microsoft.com/office/officeart/2005/8/layout/vList5"/>
    <dgm:cxn modelId="{7B1127E0-F6A0-464E-A803-BA4CBC127A3D}" type="presOf" srcId="{563D5A0E-6A32-4327-B38E-AAB7CD84487D}" destId="{B9FDBDBF-D81E-4602-9D8E-505678ACC982}" srcOrd="0" destOrd="0" presId="urn:microsoft.com/office/officeart/2005/8/layout/vList5"/>
    <dgm:cxn modelId="{83859B30-8EAD-47C2-B004-587415DC03A4}" srcId="{96EF4DEE-9B83-4ABB-B6E7-C6DC89C93378}" destId="{87227E5D-B860-44CA-A671-0F93D9B15B4F}" srcOrd="2" destOrd="0" parTransId="{8305F0FE-E62D-4F94-8FC8-CA47D9B435B6}" sibTransId="{704B29FC-10F0-4BCD-AD58-3D374D65655F}"/>
    <dgm:cxn modelId="{47D9ABA0-458A-4BC9-A2A5-3CCF8AC949B6}" srcId="{96EF4DEE-9B83-4ABB-B6E7-C6DC89C93378}" destId="{FA6C05EC-C2E5-4B86-AE9A-AECC486836EE}" srcOrd="0" destOrd="0" parTransId="{4CEC73DE-C4FF-4EC9-8825-A4C69747F7E9}" sibTransId="{C9C9708B-C8D5-444D-A76F-E113C13414EF}"/>
    <dgm:cxn modelId="{27E95E07-A8FB-42D0-8D73-09470B5F9AD8}" srcId="{96EF4DEE-9B83-4ABB-B6E7-C6DC89C93378}" destId="{523DB548-752E-41A6-BDFB-0548A574FE13}" srcOrd="1" destOrd="0" parTransId="{55BECF64-D20C-478C-B858-255C1DAA14C2}" sibTransId="{895F3506-65FF-496B-8ECE-DB18234AC2BE}"/>
    <dgm:cxn modelId="{C1A5E344-DB1F-4CDD-BB61-9B04C04F72BC}" type="presOf" srcId="{989D9BFD-5AFD-4106-AE58-458FA5DC2DC0}" destId="{1AB226F5-2E96-48A1-A060-0F30B8DAC050}" srcOrd="0" destOrd="0" presId="urn:microsoft.com/office/officeart/2005/8/layout/vList5"/>
    <dgm:cxn modelId="{C771A560-1C7D-465A-8B5E-34A50063E4A6}" srcId="{96EF4DEE-9B83-4ABB-B6E7-C6DC89C93378}" destId="{563D5A0E-6A32-4327-B38E-AAB7CD84487D}" srcOrd="4" destOrd="0" parTransId="{D44FB0C4-9B83-49A5-B161-1EF21EE2CD7C}" sibTransId="{747CA4FD-EE17-436D-8F23-C9283F6C6290}"/>
    <dgm:cxn modelId="{4F5FC1B2-34A5-4B70-B028-21CEBD41BEC5}" type="presOf" srcId="{FA6C05EC-C2E5-4B86-AE9A-AECC486836EE}" destId="{F105C917-29C3-4109-AF73-E48CFE47A80B}" srcOrd="0" destOrd="0" presId="urn:microsoft.com/office/officeart/2005/8/layout/vList5"/>
    <dgm:cxn modelId="{EBC6DA1C-A828-47CA-A1DA-2CEDC88F94EE}" type="presParOf" srcId="{0D8BAD5C-DD68-46D2-803D-0F9F03A230EF}" destId="{5689F506-E779-4E37-9D94-FECDC897A035}" srcOrd="0" destOrd="0" presId="urn:microsoft.com/office/officeart/2005/8/layout/vList5"/>
    <dgm:cxn modelId="{A582FD5A-6BCF-4295-AFCE-39D143EF0F44}" type="presParOf" srcId="{5689F506-E779-4E37-9D94-FECDC897A035}" destId="{F105C917-29C3-4109-AF73-E48CFE47A80B}" srcOrd="0" destOrd="0" presId="urn:microsoft.com/office/officeart/2005/8/layout/vList5"/>
    <dgm:cxn modelId="{3465C1CB-F886-4F3D-8362-8E2E321235B3}" type="presParOf" srcId="{0D8BAD5C-DD68-46D2-803D-0F9F03A230EF}" destId="{652A63B6-2859-4F38-9503-4A46640C254A}" srcOrd="1" destOrd="0" presId="urn:microsoft.com/office/officeart/2005/8/layout/vList5"/>
    <dgm:cxn modelId="{88BF6CD1-C4C4-4AB9-A240-C1C9D77AE8F0}" type="presParOf" srcId="{0D8BAD5C-DD68-46D2-803D-0F9F03A230EF}" destId="{24FC3840-5C2C-44AA-8D32-86CB58AF24AB}" srcOrd="2" destOrd="0" presId="urn:microsoft.com/office/officeart/2005/8/layout/vList5"/>
    <dgm:cxn modelId="{4C7FE921-6B77-4F56-B6B9-33C2E70831E1}" type="presParOf" srcId="{24FC3840-5C2C-44AA-8D32-86CB58AF24AB}" destId="{F1FF0B30-824E-47F7-A20C-B48FD1ED767A}" srcOrd="0" destOrd="0" presId="urn:microsoft.com/office/officeart/2005/8/layout/vList5"/>
    <dgm:cxn modelId="{28278CB8-70E2-4CC0-B1B9-6C7A51D7BD7E}" type="presParOf" srcId="{0D8BAD5C-DD68-46D2-803D-0F9F03A230EF}" destId="{5D9F5350-66E2-40B9-96C5-145E00D99327}" srcOrd="3" destOrd="0" presId="urn:microsoft.com/office/officeart/2005/8/layout/vList5"/>
    <dgm:cxn modelId="{B2497AA0-A3C9-453E-83BA-28F23B409908}" type="presParOf" srcId="{0D8BAD5C-DD68-46D2-803D-0F9F03A230EF}" destId="{126999D0-D2C0-431D-9AFD-32F4EC680882}" srcOrd="4" destOrd="0" presId="urn:microsoft.com/office/officeart/2005/8/layout/vList5"/>
    <dgm:cxn modelId="{E3DABF07-FDDA-426D-88D3-2CF3393BD298}" type="presParOf" srcId="{126999D0-D2C0-431D-9AFD-32F4EC680882}" destId="{27B95F1D-07D2-496D-89CE-CDD458D4F0ED}" srcOrd="0" destOrd="0" presId="urn:microsoft.com/office/officeart/2005/8/layout/vList5"/>
    <dgm:cxn modelId="{58A75111-B910-4213-A5E3-911D67F0BA6C}" type="presParOf" srcId="{0D8BAD5C-DD68-46D2-803D-0F9F03A230EF}" destId="{96FFEDEC-7C65-48D4-8B1C-83301805BEC5}" srcOrd="5" destOrd="0" presId="urn:microsoft.com/office/officeart/2005/8/layout/vList5"/>
    <dgm:cxn modelId="{47CED62B-6A48-4586-8CB8-D9B38F43053F}" type="presParOf" srcId="{0D8BAD5C-DD68-46D2-803D-0F9F03A230EF}" destId="{6A247FE2-D571-42AB-87BE-7093D651E11E}" srcOrd="6" destOrd="0" presId="urn:microsoft.com/office/officeart/2005/8/layout/vList5"/>
    <dgm:cxn modelId="{B2D6DAEF-BC1C-4886-9B29-EDF8EC43B410}" type="presParOf" srcId="{6A247FE2-D571-42AB-87BE-7093D651E11E}" destId="{65E80EFA-FF14-4F4D-9AFE-613A1C820B29}" srcOrd="0" destOrd="0" presId="urn:microsoft.com/office/officeart/2005/8/layout/vList5"/>
    <dgm:cxn modelId="{5EA28C49-E460-4ED7-984D-4DBDAC3EDE42}" type="presParOf" srcId="{0D8BAD5C-DD68-46D2-803D-0F9F03A230EF}" destId="{12BF4987-A4CF-44F4-86E8-D4ACD26BEC4C}" srcOrd="7" destOrd="0" presId="urn:microsoft.com/office/officeart/2005/8/layout/vList5"/>
    <dgm:cxn modelId="{36484F49-D430-4C04-961D-507138316FC5}" type="presParOf" srcId="{0D8BAD5C-DD68-46D2-803D-0F9F03A230EF}" destId="{C838DD6F-9EE0-47D9-9FEB-357EF510A251}" srcOrd="8" destOrd="0" presId="urn:microsoft.com/office/officeart/2005/8/layout/vList5"/>
    <dgm:cxn modelId="{E6187843-83A7-4A23-888A-56780A1D684C}" type="presParOf" srcId="{C838DD6F-9EE0-47D9-9FEB-357EF510A251}" destId="{B9FDBDBF-D81E-4602-9D8E-505678ACC982}" srcOrd="0" destOrd="0" presId="urn:microsoft.com/office/officeart/2005/8/layout/vList5"/>
    <dgm:cxn modelId="{D41A22EA-A7AE-45BF-B093-1757489FE262}" type="presParOf" srcId="{0D8BAD5C-DD68-46D2-803D-0F9F03A230EF}" destId="{F301AF07-2559-411C-A193-E772749D5237}" srcOrd="9" destOrd="0" presId="urn:microsoft.com/office/officeart/2005/8/layout/vList5"/>
    <dgm:cxn modelId="{A197AC9D-308D-4BD3-9C94-8E4EA0E891C2}" type="presParOf" srcId="{0D8BAD5C-DD68-46D2-803D-0F9F03A230EF}" destId="{BE652E09-DF47-48C5-A85A-ECE1B96A59BB}" srcOrd="10" destOrd="0" presId="urn:microsoft.com/office/officeart/2005/8/layout/vList5"/>
    <dgm:cxn modelId="{533B3E38-54A0-4CB1-9949-B4ECAB84388C}" type="presParOf" srcId="{BE652E09-DF47-48C5-A85A-ECE1B96A59BB}" destId="{1AB226F5-2E96-48A1-A060-0F30B8DAC050}" srcOrd="0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  <a:ext uri="{C62137D5-CB1D-491B-B009-E17868A290BF}">
      <dgm14:recolorImg xmlns=""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CF920-822E-4F0C-9046-693C6159C347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B5DDA3B9-6420-45F5-8D12-84769002EBF5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ФБ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90,1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80236-521C-4790-A67F-5171E640C9C1}" type="parTrans" cxnId="{CE826371-A173-4EAE-8991-E6BD948E7525}">
      <dgm:prSet/>
      <dgm:spPr/>
      <dgm:t>
        <a:bodyPr/>
        <a:lstStyle/>
        <a:p>
          <a:pPr algn="ctr"/>
          <a:endParaRPr lang="ru-RU"/>
        </a:p>
      </dgm:t>
    </dgm:pt>
    <dgm:pt modelId="{6F5323FF-4BAC-44DE-B64E-BA16AB0056D3}" type="sibTrans" cxnId="{CE826371-A173-4EAE-8991-E6BD948E7525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25837F1F-380C-4564-BA18-F0E4205F400B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3,9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2ABCF9-61C5-4B01-B2FD-677D2193F58D}" type="parTrans" cxnId="{BA6177E6-1FC7-4120-BDA6-81AACF7E82AF}">
      <dgm:prSet/>
      <dgm:spPr/>
      <dgm:t>
        <a:bodyPr/>
        <a:lstStyle/>
        <a:p>
          <a:pPr algn="ctr"/>
          <a:endParaRPr lang="ru-RU"/>
        </a:p>
      </dgm:t>
    </dgm:pt>
    <dgm:pt modelId="{0D06B173-D81B-4ED2-B4D6-69F6BE1C78C6}" type="sibTrans" cxnId="{BA6177E6-1FC7-4120-BDA6-81AACF7E82AF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72861F7F-66F6-484A-B907-91FF169801D5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95,0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C39E86-F362-45AA-8565-63C612C284AB}" type="parTrans" cxnId="{A99E29EC-5B10-4D2F-B2A4-F7DAB24BB3F1}">
      <dgm:prSet/>
      <dgm:spPr/>
      <dgm:t>
        <a:bodyPr/>
        <a:lstStyle/>
        <a:p>
          <a:pPr algn="ctr"/>
          <a:endParaRPr lang="ru-RU"/>
        </a:p>
      </dgm:t>
    </dgm:pt>
    <dgm:pt modelId="{4A09BD4F-8C31-4BD2-9964-DD64B15BDF32}" type="sibTrans" cxnId="{A99E29EC-5B10-4D2F-B2A4-F7DAB24BB3F1}">
      <dgm:prSet/>
      <dgm:spPr/>
      <dgm:t>
        <a:bodyPr/>
        <a:lstStyle/>
        <a:p>
          <a:pPr algn="ctr"/>
          <a:endParaRPr lang="ru-RU"/>
        </a:p>
      </dgm:t>
    </dgm:pt>
    <dgm:pt modelId="{C7D4FFE6-8F2A-4E24-B32D-F0E3646CCAA0}">
      <dgm:prSet phldrT="[Текст]" custT="1"/>
      <dgm:spPr>
        <a:solidFill>
          <a:schemeClr val="tx2"/>
        </a:solidFill>
      </dgm:spPr>
      <dgm:t>
        <a:bodyPr/>
        <a:lstStyle/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1,0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</a:t>
          </a:r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EB1FD-F689-4923-A6D6-BC2DF3347F8C}" type="parTrans" cxnId="{5F3147C8-BEAE-41C0-9DFF-710DBC7FCF4B}">
      <dgm:prSet/>
      <dgm:spPr/>
      <dgm:t>
        <a:bodyPr/>
        <a:lstStyle/>
        <a:p>
          <a:pPr algn="ctr"/>
          <a:endParaRPr lang="ru-RU"/>
        </a:p>
      </dgm:t>
    </dgm:pt>
    <dgm:pt modelId="{973BB4B3-9D4B-4D77-8ADF-38E7D3D60799}" type="sibTrans" cxnId="{5F3147C8-BEAE-41C0-9DFF-710DBC7FCF4B}">
      <dgm:prSet/>
      <dgm:spPr>
        <a:solidFill>
          <a:schemeClr val="tx2"/>
        </a:solidFill>
      </dgm:spPr>
      <dgm:t>
        <a:bodyPr/>
        <a:lstStyle/>
        <a:p>
          <a:pPr algn="ctr"/>
          <a:endParaRPr lang="ru-RU"/>
        </a:p>
      </dgm:t>
    </dgm:pt>
    <dgm:pt modelId="{114A2408-B54E-47A3-A503-2ADEC4846AD4}" type="pres">
      <dgm:prSet presAssocID="{48BCF920-822E-4F0C-9046-693C6159C347}" presName="linearFlow" presStyleCnt="0">
        <dgm:presLayoutVars>
          <dgm:dir/>
          <dgm:resizeHandles val="exact"/>
        </dgm:presLayoutVars>
      </dgm:prSet>
      <dgm:spPr/>
    </dgm:pt>
    <dgm:pt modelId="{9907337E-E8AD-4D42-8F17-73296F771C2F}" type="pres">
      <dgm:prSet presAssocID="{B5DDA3B9-6420-45F5-8D12-84769002EBF5}" presName="node" presStyleLbl="node1" presStyleIdx="0" presStyleCnt="4" custScaleX="185043" custScaleY="178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A8B77-907D-45CB-9C3C-8F9CE80D3FCD}" type="pres">
      <dgm:prSet presAssocID="{6F5323FF-4BAC-44DE-B64E-BA16AB0056D3}" presName="spacerL" presStyleCnt="0"/>
      <dgm:spPr/>
    </dgm:pt>
    <dgm:pt modelId="{E276F615-2815-459D-8756-04110BB4DD55}" type="pres">
      <dgm:prSet presAssocID="{6F5323FF-4BAC-44DE-B64E-BA16AB0056D3}" presName="sibTrans" presStyleLbl="sibTrans2D1" presStyleIdx="0" presStyleCnt="3"/>
      <dgm:spPr/>
      <dgm:t>
        <a:bodyPr/>
        <a:lstStyle/>
        <a:p>
          <a:endParaRPr lang="ru-RU"/>
        </a:p>
      </dgm:t>
    </dgm:pt>
    <dgm:pt modelId="{AF553FE6-6BEA-405B-AB02-E9BDECBE1809}" type="pres">
      <dgm:prSet presAssocID="{6F5323FF-4BAC-44DE-B64E-BA16AB0056D3}" presName="spacerR" presStyleCnt="0"/>
      <dgm:spPr/>
    </dgm:pt>
    <dgm:pt modelId="{0B2F4861-9A0F-471D-8FDA-43515EDC458D}" type="pres">
      <dgm:prSet presAssocID="{25837F1F-380C-4564-BA18-F0E4205F400B}" presName="node" presStyleLbl="node1" presStyleIdx="1" presStyleCnt="4" custScaleX="173800" custScaleY="161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64D86-8CEA-4907-9E42-3BC32B5C00DD}" type="pres">
      <dgm:prSet presAssocID="{0D06B173-D81B-4ED2-B4D6-69F6BE1C78C6}" presName="spacerL" presStyleCnt="0"/>
      <dgm:spPr/>
    </dgm:pt>
    <dgm:pt modelId="{B981A544-AB5F-42F5-87A0-544D2A6E9C12}" type="pres">
      <dgm:prSet presAssocID="{0D06B173-D81B-4ED2-B4D6-69F6BE1C78C6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7DC8ED5-E157-4A7F-9992-949D7F273D79}" type="pres">
      <dgm:prSet presAssocID="{0D06B173-D81B-4ED2-B4D6-69F6BE1C78C6}" presName="spacerR" presStyleCnt="0"/>
      <dgm:spPr/>
    </dgm:pt>
    <dgm:pt modelId="{4E90A3E0-7DEA-47CE-B1C4-875BF682DCD2}" type="pres">
      <dgm:prSet presAssocID="{C7D4FFE6-8F2A-4E24-B32D-F0E3646CCAA0}" presName="node" presStyleLbl="node1" presStyleIdx="2" presStyleCnt="4" custScaleX="169670" custScaleY="164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C0AE9-AC1F-4D7D-AA0C-B78A1081FF45}" type="pres">
      <dgm:prSet presAssocID="{973BB4B3-9D4B-4D77-8ADF-38E7D3D60799}" presName="spacerL" presStyleCnt="0"/>
      <dgm:spPr/>
    </dgm:pt>
    <dgm:pt modelId="{E7A988D9-B7EC-4DDB-9239-7CE97253AA4A}" type="pres">
      <dgm:prSet presAssocID="{973BB4B3-9D4B-4D77-8ADF-38E7D3D6079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4446BF6F-CFFD-4EBC-9F88-7DE7F2AF85F5}" type="pres">
      <dgm:prSet presAssocID="{973BB4B3-9D4B-4D77-8ADF-38E7D3D60799}" presName="spacerR" presStyleCnt="0"/>
      <dgm:spPr/>
    </dgm:pt>
    <dgm:pt modelId="{4661C1F6-D3FF-4D62-8D00-D3BB07BCED9A}" type="pres">
      <dgm:prSet presAssocID="{72861F7F-66F6-484A-B907-91FF169801D5}" presName="node" presStyleLbl="node1" presStyleIdx="3" presStyleCnt="4" custScaleX="159628" custScaleY="164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A9FD7-D609-4FA6-B869-0FEBF939ACD2}" type="presOf" srcId="{48BCF920-822E-4F0C-9046-693C6159C347}" destId="{114A2408-B54E-47A3-A503-2ADEC4846AD4}" srcOrd="0" destOrd="0" presId="urn:microsoft.com/office/officeart/2005/8/layout/equation1"/>
    <dgm:cxn modelId="{93256C56-E39E-4DF4-BBB5-0EFA04C26B91}" type="presOf" srcId="{C7D4FFE6-8F2A-4E24-B32D-F0E3646CCAA0}" destId="{4E90A3E0-7DEA-47CE-B1C4-875BF682DCD2}" srcOrd="0" destOrd="0" presId="urn:microsoft.com/office/officeart/2005/8/layout/equation1"/>
    <dgm:cxn modelId="{A99E29EC-5B10-4D2F-B2A4-F7DAB24BB3F1}" srcId="{48BCF920-822E-4F0C-9046-693C6159C347}" destId="{72861F7F-66F6-484A-B907-91FF169801D5}" srcOrd="3" destOrd="0" parTransId="{54C39E86-F362-45AA-8565-63C612C284AB}" sibTransId="{4A09BD4F-8C31-4BD2-9964-DD64B15BDF32}"/>
    <dgm:cxn modelId="{5202B317-0BD6-45CC-BE38-B762D78B3F0A}" type="presOf" srcId="{25837F1F-380C-4564-BA18-F0E4205F400B}" destId="{0B2F4861-9A0F-471D-8FDA-43515EDC458D}" srcOrd="0" destOrd="0" presId="urn:microsoft.com/office/officeart/2005/8/layout/equation1"/>
    <dgm:cxn modelId="{BE97F341-ECE8-4205-902A-D302638266D3}" type="presOf" srcId="{6F5323FF-4BAC-44DE-B64E-BA16AB0056D3}" destId="{E276F615-2815-459D-8756-04110BB4DD55}" srcOrd="0" destOrd="0" presId="urn:microsoft.com/office/officeart/2005/8/layout/equation1"/>
    <dgm:cxn modelId="{CE826371-A173-4EAE-8991-E6BD948E7525}" srcId="{48BCF920-822E-4F0C-9046-693C6159C347}" destId="{B5DDA3B9-6420-45F5-8D12-84769002EBF5}" srcOrd="0" destOrd="0" parTransId="{F2E80236-521C-4790-A67F-5171E640C9C1}" sibTransId="{6F5323FF-4BAC-44DE-B64E-BA16AB0056D3}"/>
    <dgm:cxn modelId="{DC9F0CA4-086D-49FD-8E3B-2256E3780ECB}" type="presOf" srcId="{72861F7F-66F6-484A-B907-91FF169801D5}" destId="{4661C1F6-D3FF-4D62-8D00-D3BB07BCED9A}" srcOrd="0" destOrd="0" presId="urn:microsoft.com/office/officeart/2005/8/layout/equation1"/>
    <dgm:cxn modelId="{C093CB48-A988-4A6F-8B9C-288B0BF04C93}" type="presOf" srcId="{973BB4B3-9D4B-4D77-8ADF-38E7D3D60799}" destId="{E7A988D9-B7EC-4DDB-9239-7CE97253AA4A}" srcOrd="0" destOrd="0" presId="urn:microsoft.com/office/officeart/2005/8/layout/equation1"/>
    <dgm:cxn modelId="{19743E27-32BF-49E2-84B0-68DACAC532D1}" type="presOf" srcId="{B5DDA3B9-6420-45F5-8D12-84769002EBF5}" destId="{9907337E-E8AD-4D42-8F17-73296F771C2F}" srcOrd="0" destOrd="0" presId="urn:microsoft.com/office/officeart/2005/8/layout/equation1"/>
    <dgm:cxn modelId="{5F3147C8-BEAE-41C0-9DFF-710DBC7FCF4B}" srcId="{48BCF920-822E-4F0C-9046-693C6159C347}" destId="{C7D4FFE6-8F2A-4E24-B32D-F0E3646CCAA0}" srcOrd="2" destOrd="0" parTransId="{E73EB1FD-F689-4923-A6D6-BC2DF3347F8C}" sibTransId="{973BB4B3-9D4B-4D77-8ADF-38E7D3D60799}"/>
    <dgm:cxn modelId="{8F4C1CEE-B3F2-4D10-90FD-B2348D09EC3D}" type="presOf" srcId="{0D06B173-D81B-4ED2-B4D6-69F6BE1C78C6}" destId="{B981A544-AB5F-42F5-87A0-544D2A6E9C12}" srcOrd="0" destOrd="0" presId="urn:microsoft.com/office/officeart/2005/8/layout/equation1"/>
    <dgm:cxn modelId="{BA6177E6-1FC7-4120-BDA6-81AACF7E82AF}" srcId="{48BCF920-822E-4F0C-9046-693C6159C347}" destId="{25837F1F-380C-4564-BA18-F0E4205F400B}" srcOrd="1" destOrd="0" parTransId="{182ABCF9-61C5-4B01-B2FD-677D2193F58D}" sibTransId="{0D06B173-D81B-4ED2-B4D6-69F6BE1C78C6}"/>
    <dgm:cxn modelId="{BE6E7B93-7CDE-4382-93BE-20F31F97720D}" type="presParOf" srcId="{114A2408-B54E-47A3-A503-2ADEC4846AD4}" destId="{9907337E-E8AD-4D42-8F17-73296F771C2F}" srcOrd="0" destOrd="0" presId="urn:microsoft.com/office/officeart/2005/8/layout/equation1"/>
    <dgm:cxn modelId="{ACAA7236-F794-45C8-939C-CD057B9DEE37}" type="presParOf" srcId="{114A2408-B54E-47A3-A503-2ADEC4846AD4}" destId="{8D6A8B77-907D-45CB-9C3C-8F9CE80D3FCD}" srcOrd="1" destOrd="0" presId="urn:microsoft.com/office/officeart/2005/8/layout/equation1"/>
    <dgm:cxn modelId="{267604E6-F909-464E-800D-DADDF5C2C580}" type="presParOf" srcId="{114A2408-B54E-47A3-A503-2ADEC4846AD4}" destId="{E276F615-2815-459D-8756-04110BB4DD55}" srcOrd="2" destOrd="0" presId="urn:microsoft.com/office/officeart/2005/8/layout/equation1"/>
    <dgm:cxn modelId="{0AC8EC1F-EDF4-4FFC-9C77-FF05154D6A07}" type="presParOf" srcId="{114A2408-B54E-47A3-A503-2ADEC4846AD4}" destId="{AF553FE6-6BEA-405B-AB02-E9BDECBE1809}" srcOrd="3" destOrd="0" presId="urn:microsoft.com/office/officeart/2005/8/layout/equation1"/>
    <dgm:cxn modelId="{A34829B1-923F-4D8C-BC05-42804196BB32}" type="presParOf" srcId="{114A2408-B54E-47A3-A503-2ADEC4846AD4}" destId="{0B2F4861-9A0F-471D-8FDA-43515EDC458D}" srcOrd="4" destOrd="0" presId="urn:microsoft.com/office/officeart/2005/8/layout/equation1"/>
    <dgm:cxn modelId="{33840703-8F90-443E-BC49-364FC4071DF0}" type="presParOf" srcId="{114A2408-B54E-47A3-A503-2ADEC4846AD4}" destId="{65164D86-8CEA-4907-9E42-3BC32B5C00DD}" srcOrd="5" destOrd="0" presId="urn:microsoft.com/office/officeart/2005/8/layout/equation1"/>
    <dgm:cxn modelId="{951FB150-28C5-42E0-95D8-ECF2BF002739}" type="presParOf" srcId="{114A2408-B54E-47A3-A503-2ADEC4846AD4}" destId="{B981A544-AB5F-42F5-87A0-544D2A6E9C12}" srcOrd="6" destOrd="0" presId="urn:microsoft.com/office/officeart/2005/8/layout/equation1"/>
    <dgm:cxn modelId="{386E325E-AC68-4101-B6B9-E34E2330F10E}" type="presParOf" srcId="{114A2408-B54E-47A3-A503-2ADEC4846AD4}" destId="{47DC8ED5-E157-4A7F-9992-949D7F273D79}" srcOrd="7" destOrd="0" presId="urn:microsoft.com/office/officeart/2005/8/layout/equation1"/>
    <dgm:cxn modelId="{243BA1E2-FDB7-4D3B-8113-B666555C8C71}" type="presParOf" srcId="{114A2408-B54E-47A3-A503-2ADEC4846AD4}" destId="{4E90A3E0-7DEA-47CE-B1C4-875BF682DCD2}" srcOrd="8" destOrd="0" presId="urn:microsoft.com/office/officeart/2005/8/layout/equation1"/>
    <dgm:cxn modelId="{B06519B9-1977-470E-BB3A-D020F4B7B220}" type="presParOf" srcId="{114A2408-B54E-47A3-A503-2ADEC4846AD4}" destId="{B9AC0AE9-AC1F-4D7D-AA0C-B78A1081FF45}" srcOrd="9" destOrd="0" presId="urn:microsoft.com/office/officeart/2005/8/layout/equation1"/>
    <dgm:cxn modelId="{2F931189-9B40-43D2-B3AD-0E48AFEEC8F8}" type="presParOf" srcId="{114A2408-B54E-47A3-A503-2ADEC4846AD4}" destId="{E7A988D9-B7EC-4DDB-9239-7CE97253AA4A}" srcOrd="10" destOrd="0" presId="urn:microsoft.com/office/officeart/2005/8/layout/equation1"/>
    <dgm:cxn modelId="{E1A61CEC-FBB4-4ADC-A09F-B05E5B06A7D2}" type="presParOf" srcId="{114A2408-B54E-47A3-A503-2ADEC4846AD4}" destId="{4446BF6F-CFFD-4EBC-9F88-7DE7F2AF85F5}" srcOrd="11" destOrd="0" presId="urn:microsoft.com/office/officeart/2005/8/layout/equation1"/>
    <dgm:cxn modelId="{4AA161A3-70C8-4E4F-AC82-4F8F6186133F}" type="presParOf" srcId="{114A2408-B54E-47A3-A503-2ADEC4846AD4}" destId="{4661C1F6-D3FF-4D62-8D00-D3BB07BCED9A}" srcOrd="12" destOrd="0" presId="urn:microsoft.com/office/officeart/2005/8/layout/equati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5C917-29C3-4109-AF73-E48CFE47A80B}">
      <dsp:nvSpPr>
        <dsp:cNvPr id="0" name=""/>
        <dsp:cNvSpPr/>
      </dsp:nvSpPr>
      <dsp:spPr>
        <a:xfrm>
          <a:off x="1942331" y="917"/>
          <a:ext cx="3278740" cy="504898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1 297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6978" y="25564"/>
        <a:ext cx="3229446" cy="455604"/>
      </dsp:txXfrm>
    </dsp:sp>
    <dsp:sp modelId="{F1FF0B30-824E-47F7-A20C-B48FD1ED767A}">
      <dsp:nvSpPr>
        <dsp:cNvPr id="0" name=""/>
        <dsp:cNvSpPr/>
      </dsp:nvSpPr>
      <dsp:spPr>
        <a:xfrm>
          <a:off x="1922660" y="531061"/>
          <a:ext cx="2988010" cy="504898"/>
        </a:xfrm>
        <a:prstGeom prst="roundRect">
          <a:avLst/>
        </a:prstGeom>
        <a:gradFill rotWithShape="0">
          <a:gsLst>
            <a:gs pos="0">
              <a:srgbClr val="00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622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7307" y="555708"/>
        <a:ext cx="2938716" cy="455604"/>
      </dsp:txXfrm>
    </dsp:sp>
    <dsp:sp modelId="{27B95F1D-07D2-496D-89CE-CDD458D4F0ED}">
      <dsp:nvSpPr>
        <dsp:cNvPr id="0" name=""/>
        <dsp:cNvSpPr/>
      </dsp:nvSpPr>
      <dsp:spPr>
        <a:xfrm>
          <a:off x="1922660" y="1048334"/>
          <a:ext cx="1943988" cy="5048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7307" y="1072981"/>
        <a:ext cx="1894694" cy="455604"/>
      </dsp:txXfrm>
    </dsp:sp>
    <dsp:sp modelId="{65E80EFA-FF14-4F4D-9AFE-613A1C820B29}">
      <dsp:nvSpPr>
        <dsp:cNvPr id="0" name=""/>
        <dsp:cNvSpPr/>
      </dsp:nvSpPr>
      <dsp:spPr>
        <a:xfrm>
          <a:off x="1922660" y="1591348"/>
          <a:ext cx="1403998" cy="4518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4718" y="1613406"/>
        <a:ext cx="1359882" cy="407748"/>
      </dsp:txXfrm>
    </dsp:sp>
    <dsp:sp modelId="{B9FDBDBF-D81E-4602-9D8E-505678ACC982}">
      <dsp:nvSpPr>
        <dsp:cNvPr id="0" name=""/>
        <dsp:cNvSpPr/>
      </dsp:nvSpPr>
      <dsp:spPr>
        <a:xfrm>
          <a:off x="1922660" y="2068457"/>
          <a:ext cx="760473" cy="50489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7307" y="2093104"/>
        <a:ext cx="711179" cy="455604"/>
      </dsp:txXfrm>
    </dsp:sp>
    <dsp:sp modelId="{1AB226F5-2E96-48A1-A060-0F30B8DAC050}">
      <dsp:nvSpPr>
        <dsp:cNvPr id="0" name=""/>
        <dsp:cNvSpPr/>
      </dsp:nvSpPr>
      <dsp:spPr>
        <a:xfrm>
          <a:off x="1922660" y="2598601"/>
          <a:ext cx="620596" cy="504898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7307" y="2623248"/>
        <a:ext cx="571302" cy="455604"/>
      </dsp:txXfrm>
    </dsp:sp>
    <dsp:sp modelId="{75405254-F944-4E2E-A48A-805DAE18B1E1}">
      <dsp:nvSpPr>
        <dsp:cNvPr id="0" name=""/>
        <dsp:cNvSpPr/>
      </dsp:nvSpPr>
      <dsp:spPr>
        <a:xfrm>
          <a:off x="1922660" y="3128744"/>
          <a:ext cx="208353" cy="5048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32831" y="3138915"/>
        <a:ext cx="188011" cy="484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5C917-29C3-4109-AF73-E48CFE47A80B}">
      <dsp:nvSpPr>
        <dsp:cNvPr id="0" name=""/>
        <dsp:cNvSpPr/>
      </dsp:nvSpPr>
      <dsp:spPr>
        <a:xfrm>
          <a:off x="1636033" y="917"/>
          <a:ext cx="3851994" cy="504898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области образования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0680" y="25564"/>
        <a:ext cx="3802700" cy="455604"/>
      </dsp:txXfrm>
    </dsp:sp>
    <dsp:sp modelId="{F1FF0B30-824E-47F7-A20C-B48FD1ED767A}">
      <dsp:nvSpPr>
        <dsp:cNvPr id="0" name=""/>
        <dsp:cNvSpPr/>
      </dsp:nvSpPr>
      <dsp:spPr>
        <a:xfrm>
          <a:off x="1636033" y="531061"/>
          <a:ext cx="3851994" cy="504898"/>
        </a:xfrm>
        <a:prstGeom prst="roundRect">
          <a:avLst/>
        </a:prstGeom>
        <a:gradFill rotWithShape="0">
          <a:gsLst>
            <a:gs pos="0">
              <a:srgbClr val="00FF00"/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области социальной политики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0680" y="555708"/>
        <a:ext cx="3802700" cy="455604"/>
      </dsp:txXfrm>
    </dsp:sp>
    <dsp:sp modelId="{27B95F1D-07D2-496D-89CE-CDD458D4F0ED}">
      <dsp:nvSpPr>
        <dsp:cNvPr id="0" name=""/>
        <dsp:cNvSpPr/>
      </dsp:nvSpPr>
      <dsp:spPr>
        <a:xfrm>
          <a:off x="1636033" y="1061204"/>
          <a:ext cx="3851994" cy="5048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Капитальные вложения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0680" y="1085851"/>
        <a:ext cx="3802700" cy="455604"/>
      </dsp:txXfrm>
    </dsp:sp>
    <dsp:sp modelId="{65E80EFA-FF14-4F4D-9AFE-613A1C820B29}">
      <dsp:nvSpPr>
        <dsp:cNvPr id="0" name=""/>
        <dsp:cNvSpPr/>
      </dsp:nvSpPr>
      <dsp:spPr>
        <a:xfrm>
          <a:off x="1636033" y="1591348"/>
          <a:ext cx="3851994" cy="4518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Формирование городской среды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8091" y="1613406"/>
        <a:ext cx="3807878" cy="407748"/>
      </dsp:txXfrm>
    </dsp:sp>
    <dsp:sp modelId="{B9FDBDBF-D81E-4602-9D8E-505678ACC982}">
      <dsp:nvSpPr>
        <dsp:cNvPr id="0" name=""/>
        <dsp:cNvSpPr/>
      </dsp:nvSpPr>
      <dsp:spPr>
        <a:xfrm>
          <a:off x="1636033" y="2068457"/>
          <a:ext cx="3851994" cy="504898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Дорожная деятельность 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0680" y="2093104"/>
        <a:ext cx="3802700" cy="455604"/>
      </dsp:txXfrm>
    </dsp:sp>
    <dsp:sp modelId="{1AB226F5-2E96-48A1-A060-0F30B8DAC050}">
      <dsp:nvSpPr>
        <dsp:cNvPr id="0" name=""/>
        <dsp:cNvSpPr/>
      </dsp:nvSpPr>
      <dsp:spPr>
        <a:xfrm>
          <a:off x="1636033" y="2598601"/>
          <a:ext cx="3851994" cy="504898"/>
        </a:xfrm>
        <a:prstGeom prst="round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0680" y="2623248"/>
        <a:ext cx="3802700" cy="455604"/>
      </dsp:txXfrm>
    </dsp:sp>
    <dsp:sp modelId="{75405254-F944-4E2E-A48A-805DAE18B1E1}">
      <dsp:nvSpPr>
        <dsp:cNvPr id="0" name=""/>
        <dsp:cNvSpPr/>
      </dsp:nvSpPr>
      <dsp:spPr>
        <a:xfrm>
          <a:off x="1636033" y="3128744"/>
          <a:ext cx="3851994" cy="50489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в сфере культуры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0680" y="3153391"/>
        <a:ext cx="3802700" cy="455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7337E-E8AD-4D42-8F17-73296F771C2F}">
      <dsp:nvSpPr>
        <dsp:cNvPr id="0" name=""/>
        <dsp:cNvSpPr/>
      </dsp:nvSpPr>
      <dsp:spPr>
        <a:xfrm>
          <a:off x="1432" y="1512165"/>
          <a:ext cx="1418387" cy="1368157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90,1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150" y="1712527"/>
        <a:ext cx="1002951" cy="967433"/>
      </dsp:txXfrm>
    </dsp:sp>
    <dsp:sp modelId="{E276F615-2815-459D-8756-04110BB4DD55}">
      <dsp:nvSpPr>
        <dsp:cNvPr id="0" name=""/>
        <dsp:cNvSpPr/>
      </dsp:nvSpPr>
      <dsp:spPr>
        <a:xfrm>
          <a:off x="1482060" y="1973953"/>
          <a:ext cx="444580" cy="444580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40989" y="2143960"/>
        <a:ext cx="326722" cy="104566"/>
      </dsp:txXfrm>
    </dsp:sp>
    <dsp:sp modelId="{0B2F4861-9A0F-471D-8FDA-43515EDC458D}">
      <dsp:nvSpPr>
        <dsp:cNvPr id="0" name=""/>
        <dsp:cNvSpPr/>
      </dsp:nvSpPr>
      <dsp:spPr>
        <a:xfrm>
          <a:off x="1988882" y="1578465"/>
          <a:ext cx="1332207" cy="1235557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3,9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83979" y="1759408"/>
        <a:ext cx="942013" cy="873671"/>
      </dsp:txXfrm>
    </dsp:sp>
    <dsp:sp modelId="{B981A544-AB5F-42F5-87A0-544D2A6E9C12}">
      <dsp:nvSpPr>
        <dsp:cNvPr id="0" name=""/>
        <dsp:cNvSpPr/>
      </dsp:nvSpPr>
      <dsp:spPr>
        <a:xfrm>
          <a:off x="3383331" y="1973953"/>
          <a:ext cx="444580" cy="444580"/>
        </a:xfrm>
        <a:prstGeom prst="mathPlus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42260" y="2143960"/>
        <a:ext cx="326722" cy="104566"/>
      </dsp:txXfrm>
    </dsp:sp>
    <dsp:sp modelId="{4E90A3E0-7DEA-47CE-B1C4-875BF682DCD2}">
      <dsp:nvSpPr>
        <dsp:cNvPr id="0" name=""/>
        <dsp:cNvSpPr/>
      </dsp:nvSpPr>
      <dsp:spPr>
        <a:xfrm>
          <a:off x="3890153" y="1566952"/>
          <a:ext cx="1300550" cy="1258583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1,0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80614" y="1751267"/>
        <a:ext cx="919628" cy="889953"/>
      </dsp:txXfrm>
    </dsp:sp>
    <dsp:sp modelId="{E7A988D9-B7EC-4DDB-9239-7CE97253AA4A}">
      <dsp:nvSpPr>
        <dsp:cNvPr id="0" name=""/>
        <dsp:cNvSpPr/>
      </dsp:nvSpPr>
      <dsp:spPr>
        <a:xfrm>
          <a:off x="5252945" y="1973953"/>
          <a:ext cx="444580" cy="444580"/>
        </a:xfrm>
        <a:prstGeom prst="mathEqual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11874" y="2065536"/>
        <a:ext cx="326722" cy="261414"/>
      </dsp:txXfrm>
    </dsp:sp>
    <dsp:sp modelId="{4661C1F6-D3FF-4D62-8D00-D3BB07BCED9A}">
      <dsp:nvSpPr>
        <dsp:cNvPr id="0" name=""/>
        <dsp:cNvSpPr/>
      </dsp:nvSpPr>
      <dsp:spPr>
        <a:xfrm>
          <a:off x="5759766" y="1565802"/>
          <a:ext cx="1223576" cy="1260883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95,0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</a:t>
          </a: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₽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8955" y="1750454"/>
        <a:ext cx="865198" cy="891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393" cy="499364"/>
          </a:xfrm>
          <a:prstGeom prst="rect">
            <a:avLst/>
          </a:prstGeom>
        </p:spPr>
        <p:txBody>
          <a:bodyPr vert="horz" lIns="92550" tIns="46274" rIns="92550" bIns="4627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991" y="0"/>
            <a:ext cx="2972392" cy="499364"/>
          </a:xfrm>
          <a:prstGeom prst="rect">
            <a:avLst/>
          </a:prstGeom>
        </p:spPr>
        <p:txBody>
          <a:bodyPr vert="horz" lIns="92550" tIns="46274" rIns="92550" bIns="46274" rtlCol="0"/>
          <a:lstStyle>
            <a:lvl1pPr algn="r">
              <a:defRPr sz="1200"/>
            </a:lvl1pPr>
          </a:lstStyle>
          <a:p>
            <a:fld id="{42CF66B1-5835-4C57-ACE4-EC4B2D72A0AF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0" tIns="46274" rIns="92550" bIns="4627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317" y="4787177"/>
            <a:ext cx="5487370" cy="3916488"/>
          </a:xfrm>
          <a:prstGeom prst="rect">
            <a:avLst/>
          </a:prstGeom>
        </p:spPr>
        <p:txBody>
          <a:bodyPr vert="horz" lIns="92550" tIns="46274" rIns="92550" bIns="4627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911"/>
            <a:ext cx="2972393" cy="499364"/>
          </a:xfrm>
          <a:prstGeom prst="rect">
            <a:avLst/>
          </a:prstGeom>
        </p:spPr>
        <p:txBody>
          <a:bodyPr vert="horz" lIns="92550" tIns="46274" rIns="92550" bIns="4627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991" y="9447911"/>
            <a:ext cx="2972392" cy="499364"/>
          </a:xfrm>
          <a:prstGeom prst="rect">
            <a:avLst/>
          </a:prstGeom>
        </p:spPr>
        <p:txBody>
          <a:bodyPr vert="horz" lIns="92550" tIns="46274" rIns="92550" bIns="46274" rtlCol="0" anchor="b"/>
          <a:lstStyle>
            <a:lvl1pPr algn="r">
              <a:defRPr sz="1200"/>
            </a:lvl1pPr>
          </a:lstStyle>
          <a:p>
            <a:fld id="{0BE62827-C841-4C8D-A0C0-DE105C5F97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93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62827-C841-4C8D-A0C0-DE105C5F977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70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62827-C841-4C8D-A0C0-DE105C5F977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763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D116-DF8E-4BB5-861C-A258A0697FDF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24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99C4-BEB7-4EA7-B0AC-8094F6B7CB40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080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9400-CC76-4046-A05A-4B7F6F41BEBF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12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53A3-5EF0-474F-8602-1948B8DF7766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59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1539-4A69-43B1-973A-79B127A45B7D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603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F572-E32F-4EB9-A6BD-50F3CAB48BB3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83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A086C-B763-439D-8D13-0992B5CA7ED9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083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8738-03DB-4B14-813F-A9F13C38D21E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70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E7B2-A012-4F96-9CED-B3E6CE48FBF8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53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74E84-F1F1-45CC-8041-74B1FFFCA87B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3833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65AAD-284A-4323-BBB2-E59C60D7557C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5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17C1-D0F0-46F3-8F97-008A4E4A129C}" type="datetime1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DF2C-5F6A-4DBD-BBB1-729CF02EAC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15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chart" Target="../charts/chart7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7532"/>
            <a:ext cx="9144000" cy="5016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2147372"/>
            <a:ext cx="9144000" cy="156966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>
            <a:spAutoFit/>
          </a:bodyPr>
          <a:lstStyle/>
          <a:p>
            <a:pPr algn="ctr" eaLnBrk="1" hangingPunct="1">
              <a:defRPr/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</a:t>
            </a:r>
          </a:p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Озерского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1196752"/>
            <a:ext cx="9144000" cy="70788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125134"/>
            <a:ext cx="659582" cy="8434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36388" y="6215082"/>
            <a:ext cx="189333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мая 2022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1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расходов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429520" y="1430446"/>
            <a:ext cx="1295375" cy="28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graphicFrame>
        <p:nvGraphicFramePr>
          <p:cNvPr id="65" name="Object 20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43160770"/>
              </p:ext>
            </p:extLst>
          </p:nvPr>
        </p:nvGraphicFramePr>
        <p:xfrm>
          <a:off x="1571625" y="2513285"/>
          <a:ext cx="6176963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Line 101"/>
          <p:cNvSpPr>
            <a:spLocks noChangeShapeType="1"/>
          </p:cNvSpPr>
          <p:nvPr/>
        </p:nvSpPr>
        <p:spPr bwMode="auto">
          <a:xfrm flipV="1">
            <a:off x="3857625" y="4513535"/>
            <a:ext cx="0" cy="1298575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04"/>
          <p:cNvSpPr>
            <a:spLocks noChangeShapeType="1"/>
          </p:cNvSpPr>
          <p:nvPr/>
        </p:nvSpPr>
        <p:spPr bwMode="auto">
          <a:xfrm flipV="1">
            <a:off x="4214813" y="4870723"/>
            <a:ext cx="0" cy="143986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05"/>
          <p:cNvSpPr>
            <a:spLocks noChangeShapeType="1"/>
          </p:cNvSpPr>
          <p:nvPr/>
        </p:nvSpPr>
        <p:spPr bwMode="auto">
          <a:xfrm flipH="1" flipV="1">
            <a:off x="1979712" y="2078374"/>
            <a:ext cx="2216152" cy="628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07"/>
          <p:cNvSpPr>
            <a:spLocks noChangeShapeType="1"/>
          </p:cNvSpPr>
          <p:nvPr/>
        </p:nvSpPr>
        <p:spPr bwMode="auto">
          <a:xfrm flipH="1" flipV="1">
            <a:off x="1992833" y="2579961"/>
            <a:ext cx="1523479" cy="476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08"/>
          <p:cNvSpPr>
            <a:spLocks noChangeShapeType="1"/>
          </p:cNvSpPr>
          <p:nvPr/>
        </p:nvSpPr>
        <p:spPr bwMode="auto">
          <a:xfrm flipH="1" flipV="1">
            <a:off x="3000375" y="3441973"/>
            <a:ext cx="287338" cy="4318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09"/>
          <p:cNvSpPr>
            <a:spLocks noChangeShapeType="1"/>
          </p:cNvSpPr>
          <p:nvPr/>
        </p:nvSpPr>
        <p:spPr bwMode="auto">
          <a:xfrm flipH="1">
            <a:off x="1857375" y="3441973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11"/>
          <p:cNvSpPr>
            <a:spLocks noChangeShapeType="1"/>
          </p:cNvSpPr>
          <p:nvPr/>
        </p:nvSpPr>
        <p:spPr bwMode="auto">
          <a:xfrm>
            <a:off x="4716016" y="2132856"/>
            <a:ext cx="0" cy="166734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13"/>
          <p:cNvSpPr>
            <a:spLocks noChangeShapeType="1"/>
          </p:cNvSpPr>
          <p:nvPr/>
        </p:nvSpPr>
        <p:spPr bwMode="auto">
          <a:xfrm>
            <a:off x="4214813" y="2084661"/>
            <a:ext cx="357187" cy="17145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14"/>
          <p:cNvSpPr>
            <a:spLocks noChangeShapeType="1"/>
          </p:cNvSpPr>
          <p:nvPr/>
        </p:nvSpPr>
        <p:spPr bwMode="auto">
          <a:xfrm>
            <a:off x="4214813" y="6299473"/>
            <a:ext cx="2160587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115"/>
          <p:cNvSpPr>
            <a:spLocks noChangeShapeType="1"/>
          </p:cNvSpPr>
          <p:nvPr/>
        </p:nvSpPr>
        <p:spPr bwMode="auto">
          <a:xfrm>
            <a:off x="4500563" y="4656410"/>
            <a:ext cx="0" cy="935038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16"/>
          <p:cNvSpPr>
            <a:spLocks noChangeShapeType="1"/>
          </p:cNvSpPr>
          <p:nvPr/>
        </p:nvSpPr>
        <p:spPr bwMode="auto">
          <a:xfrm>
            <a:off x="4500563" y="5585098"/>
            <a:ext cx="128587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17"/>
          <p:cNvSpPr>
            <a:spLocks noChangeShapeType="1"/>
          </p:cNvSpPr>
          <p:nvPr/>
        </p:nvSpPr>
        <p:spPr bwMode="auto">
          <a:xfrm flipV="1">
            <a:off x="6407150" y="4550048"/>
            <a:ext cx="1341438" cy="11112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7618413" y="4256360"/>
            <a:ext cx="1525587" cy="3381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23" name="Text Box 120"/>
          <p:cNvSpPr txBox="1">
            <a:spLocks noChangeArrowheads="1"/>
          </p:cNvSpPr>
          <p:nvPr/>
        </p:nvSpPr>
        <p:spPr bwMode="auto">
          <a:xfrm>
            <a:off x="6644407" y="4215085"/>
            <a:ext cx="879921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2 127,3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21"/>
          <p:cNvSpPr txBox="1">
            <a:spLocks noChangeArrowheads="1"/>
          </p:cNvSpPr>
          <p:nvPr/>
        </p:nvSpPr>
        <p:spPr bwMode="auto">
          <a:xfrm>
            <a:off x="6716837" y="4561160"/>
            <a:ext cx="807491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47,9%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22"/>
          <p:cNvSpPr txBox="1">
            <a:spLocks noChangeArrowheads="1"/>
          </p:cNvSpPr>
          <p:nvPr/>
        </p:nvSpPr>
        <p:spPr bwMode="auto">
          <a:xfrm>
            <a:off x="5429250" y="1862410"/>
            <a:ext cx="3571875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и муниципального долга</a:t>
            </a:r>
          </a:p>
        </p:txBody>
      </p:sp>
      <p:sp>
        <p:nvSpPr>
          <p:cNvPr id="27" name="Text Box 127"/>
          <p:cNvSpPr txBox="1">
            <a:spLocks noChangeArrowheads="1"/>
          </p:cNvSpPr>
          <p:nvPr/>
        </p:nvSpPr>
        <p:spPr bwMode="auto">
          <a:xfrm rot="10767468" flipV="1">
            <a:off x="2065592" y="2055291"/>
            <a:ext cx="78263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12,4%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28"/>
          <p:cNvSpPr txBox="1">
            <a:spLocks noChangeArrowheads="1"/>
          </p:cNvSpPr>
          <p:nvPr/>
        </p:nvSpPr>
        <p:spPr bwMode="auto">
          <a:xfrm>
            <a:off x="468313" y="2370410"/>
            <a:ext cx="1727200" cy="584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29" name="Text Box 129"/>
          <p:cNvSpPr txBox="1">
            <a:spLocks noChangeArrowheads="1"/>
          </p:cNvSpPr>
          <p:nvPr/>
        </p:nvSpPr>
        <p:spPr bwMode="auto">
          <a:xfrm>
            <a:off x="2690093" y="2276872"/>
            <a:ext cx="71665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252,8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30"/>
          <p:cNvSpPr txBox="1">
            <a:spLocks noChangeArrowheads="1"/>
          </p:cNvSpPr>
          <p:nvPr/>
        </p:nvSpPr>
        <p:spPr bwMode="auto">
          <a:xfrm>
            <a:off x="2758678" y="2584723"/>
            <a:ext cx="733202" cy="36933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5,7%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31"/>
          <p:cNvSpPr txBox="1">
            <a:spLocks noChangeArrowheads="1"/>
          </p:cNvSpPr>
          <p:nvPr/>
        </p:nvSpPr>
        <p:spPr bwMode="auto">
          <a:xfrm>
            <a:off x="468313" y="3156223"/>
            <a:ext cx="1601787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</a:t>
            </a:r>
          </a:p>
        </p:txBody>
      </p:sp>
      <p:sp>
        <p:nvSpPr>
          <p:cNvPr id="32" name="Text Box 132"/>
          <p:cNvSpPr txBox="1">
            <a:spLocks noChangeArrowheads="1"/>
          </p:cNvSpPr>
          <p:nvPr/>
        </p:nvSpPr>
        <p:spPr bwMode="auto">
          <a:xfrm>
            <a:off x="2143125" y="3140968"/>
            <a:ext cx="78581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301,6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33"/>
          <p:cNvSpPr txBox="1">
            <a:spLocks noChangeArrowheads="1"/>
          </p:cNvSpPr>
          <p:nvPr/>
        </p:nvSpPr>
        <p:spPr bwMode="auto">
          <a:xfrm>
            <a:off x="2083472" y="3415812"/>
            <a:ext cx="79893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Line 135"/>
          <p:cNvSpPr>
            <a:spLocks noChangeShapeType="1"/>
          </p:cNvSpPr>
          <p:nvPr/>
        </p:nvSpPr>
        <p:spPr bwMode="auto">
          <a:xfrm flipV="1">
            <a:off x="2569683" y="4156348"/>
            <a:ext cx="298930" cy="487363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36"/>
          <p:cNvSpPr txBox="1">
            <a:spLocks noChangeArrowheads="1"/>
          </p:cNvSpPr>
          <p:nvPr/>
        </p:nvSpPr>
        <p:spPr bwMode="auto">
          <a:xfrm rot="10800000" flipV="1">
            <a:off x="468312" y="4229800"/>
            <a:ext cx="1543049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sp>
        <p:nvSpPr>
          <p:cNvPr id="39" name="Text Box 137"/>
          <p:cNvSpPr txBox="1">
            <a:spLocks noChangeArrowheads="1"/>
          </p:cNvSpPr>
          <p:nvPr/>
        </p:nvSpPr>
        <p:spPr bwMode="auto">
          <a:xfrm rot="10800000" flipV="1">
            <a:off x="1915120" y="4609807"/>
            <a:ext cx="928688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8"/>
          <p:cNvSpPr txBox="1">
            <a:spLocks noChangeArrowheads="1"/>
          </p:cNvSpPr>
          <p:nvPr/>
        </p:nvSpPr>
        <p:spPr bwMode="auto">
          <a:xfrm>
            <a:off x="1866649" y="4327536"/>
            <a:ext cx="64380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170,1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ine 139"/>
          <p:cNvSpPr>
            <a:spLocks noChangeShapeType="1"/>
          </p:cNvSpPr>
          <p:nvPr/>
        </p:nvSpPr>
        <p:spPr bwMode="auto">
          <a:xfrm flipH="1">
            <a:off x="2428875" y="5799410"/>
            <a:ext cx="1439863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140"/>
          <p:cNvSpPr txBox="1">
            <a:spLocks noChangeArrowheads="1"/>
          </p:cNvSpPr>
          <p:nvPr/>
        </p:nvSpPr>
        <p:spPr bwMode="auto">
          <a:xfrm>
            <a:off x="395288" y="5442223"/>
            <a:ext cx="2430462" cy="3381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43" name="Text Box 141"/>
          <p:cNvSpPr txBox="1">
            <a:spLocks noChangeArrowheads="1"/>
          </p:cNvSpPr>
          <p:nvPr/>
        </p:nvSpPr>
        <p:spPr bwMode="auto">
          <a:xfrm>
            <a:off x="2825750" y="5445224"/>
            <a:ext cx="69056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700,3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42"/>
          <p:cNvSpPr txBox="1">
            <a:spLocks noChangeArrowheads="1"/>
          </p:cNvSpPr>
          <p:nvPr/>
        </p:nvSpPr>
        <p:spPr bwMode="auto">
          <a:xfrm>
            <a:off x="2824163" y="5764271"/>
            <a:ext cx="781050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15,8%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143"/>
          <p:cNvSpPr txBox="1">
            <a:spLocks noChangeArrowheads="1"/>
          </p:cNvSpPr>
          <p:nvPr/>
        </p:nvSpPr>
        <p:spPr bwMode="auto">
          <a:xfrm>
            <a:off x="5866947" y="5085035"/>
            <a:ext cx="2991303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46" name="Text Box 144"/>
          <p:cNvSpPr txBox="1">
            <a:spLocks noChangeArrowheads="1"/>
          </p:cNvSpPr>
          <p:nvPr/>
        </p:nvSpPr>
        <p:spPr bwMode="auto">
          <a:xfrm>
            <a:off x="4721721" y="5229200"/>
            <a:ext cx="714375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31,1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145"/>
          <p:cNvSpPr txBox="1">
            <a:spLocks noChangeArrowheads="1"/>
          </p:cNvSpPr>
          <p:nvPr/>
        </p:nvSpPr>
        <p:spPr bwMode="auto">
          <a:xfrm>
            <a:off x="4698471" y="5568703"/>
            <a:ext cx="665617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146"/>
          <p:cNvSpPr txBox="1">
            <a:spLocks noChangeArrowheads="1"/>
          </p:cNvSpPr>
          <p:nvPr/>
        </p:nvSpPr>
        <p:spPr bwMode="auto">
          <a:xfrm>
            <a:off x="6286500" y="6013723"/>
            <a:ext cx="2606675" cy="6159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</a:t>
            </a:r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altLang="ru-RU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</a:t>
            </a:r>
          </a:p>
        </p:txBody>
      </p:sp>
      <p:sp>
        <p:nvSpPr>
          <p:cNvPr id="49" name="Text Box 147"/>
          <p:cNvSpPr txBox="1">
            <a:spLocks noChangeArrowheads="1"/>
          </p:cNvSpPr>
          <p:nvPr/>
        </p:nvSpPr>
        <p:spPr bwMode="auto">
          <a:xfrm>
            <a:off x="4637881" y="5974360"/>
            <a:ext cx="785812" cy="3698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302,0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148"/>
          <p:cNvSpPr txBox="1">
            <a:spLocks noChangeArrowheads="1"/>
          </p:cNvSpPr>
          <p:nvPr/>
        </p:nvSpPr>
        <p:spPr bwMode="auto">
          <a:xfrm>
            <a:off x="4643438" y="6299473"/>
            <a:ext cx="1071562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6,8%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2"/>
          <p:cNvSpPr>
            <a:spLocks noChangeArrowheads="1"/>
          </p:cNvSpPr>
          <p:nvPr/>
        </p:nvSpPr>
        <p:spPr bwMode="auto">
          <a:xfrm>
            <a:off x="6000750" y="2513285"/>
            <a:ext cx="2928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sp>
        <p:nvSpPr>
          <p:cNvPr id="52" name="Прямоугольник 3"/>
          <p:cNvSpPr>
            <a:spLocks noChangeArrowheads="1"/>
          </p:cNvSpPr>
          <p:nvPr/>
        </p:nvSpPr>
        <p:spPr bwMode="auto">
          <a:xfrm rot="10800000" flipV="1">
            <a:off x="5357812" y="2656816"/>
            <a:ext cx="500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1"/>
          <p:cNvSpPr>
            <a:spLocks noChangeArrowheads="1"/>
          </p:cNvSpPr>
          <p:nvPr/>
        </p:nvSpPr>
        <p:spPr bwMode="auto">
          <a:xfrm flipH="1">
            <a:off x="6215063" y="3140968"/>
            <a:ext cx="2678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sp>
        <p:nvSpPr>
          <p:cNvPr id="54" name="Прямоугольник 2"/>
          <p:cNvSpPr>
            <a:spLocks noChangeArrowheads="1"/>
          </p:cNvSpPr>
          <p:nvPr/>
        </p:nvSpPr>
        <p:spPr bwMode="auto">
          <a:xfrm>
            <a:off x="5500688" y="3156223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3"/>
          <p:cNvSpPr>
            <a:spLocks noChangeArrowheads="1"/>
          </p:cNvSpPr>
          <p:nvPr/>
        </p:nvSpPr>
        <p:spPr bwMode="auto">
          <a:xfrm>
            <a:off x="5572125" y="337053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56" name="Line 139"/>
          <p:cNvSpPr>
            <a:spLocks noChangeShapeType="1"/>
          </p:cNvSpPr>
          <p:nvPr/>
        </p:nvSpPr>
        <p:spPr bwMode="auto">
          <a:xfrm flipH="1" flipV="1">
            <a:off x="4716016" y="2108174"/>
            <a:ext cx="783084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 bwMode="auto">
          <a:xfrm>
            <a:off x="3491880" y="2575024"/>
            <a:ext cx="432048" cy="1152128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4716016" y="2647032"/>
            <a:ext cx="1368152" cy="1008112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Прямая соединительная линия 58"/>
          <p:cNvCxnSpPr/>
          <p:nvPr/>
        </p:nvCxnSpPr>
        <p:spPr bwMode="auto">
          <a:xfrm flipH="1">
            <a:off x="4788024" y="3468489"/>
            <a:ext cx="711076" cy="258663"/>
          </a:xfrm>
          <a:prstGeom prst="line">
            <a:avLst/>
          </a:prstGeom>
          <a:gradFill rotWithShape="1">
            <a:gsLst>
              <a:gs pos="0">
                <a:srgbClr val="FFFFFF"/>
              </a:gs>
              <a:gs pos="100000">
                <a:srgbClr val="EBF4FD"/>
              </a:gs>
            </a:gsLst>
            <a:lin ang="0" scaled="1"/>
          </a:gradFill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129"/>
          <p:cNvSpPr txBox="1">
            <a:spLocks noChangeArrowheads="1"/>
          </p:cNvSpPr>
          <p:nvPr/>
        </p:nvSpPr>
        <p:spPr bwMode="auto">
          <a:xfrm>
            <a:off x="4814892" y="1779638"/>
            <a:ext cx="75723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29"/>
          <p:cNvSpPr txBox="1">
            <a:spLocks noChangeArrowheads="1"/>
          </p:cNvSpPr>
          <p:nvPr/>
        </p:nvSpPr>
        <p:spPr bwMode="auto">
          <a:xfrm>
            <a:off x="2051720" y="1762969"/>
            <a:ext cx="757233" cy="369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552,4</a:t>
            </a:r>
            <a:endParaRPr lang="ru-RU" alt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128"/>
          <p:cNvSpPr txBox="1">
            <a:spLocks noChangeArrowheads="1"/>
          </p:cNvSpPr>
          <p:nvPr/>
        </p:nvSpPr>
        <p:spPr bwMode="auto">
          <a:xfrm>
            <a:off x="468311" y="1601357"/>
            <a:ext cx="1519786" cy="83099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54000" rIns="54000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109"/>
          <p:cNvSpPr>
            <a:spLocks noChangeShapeType="1"/>
          </p:cNvSpPr>
          <p:nvPr/>
        </p:nvSpPr>
        <p:spPr bwMode="auto">
          <a:xfrm flipH="1">
            <a:off x="5509758" y="3441973"/>
            <a:ext cx="776741" cy="26516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Line 109"/>
          <p:cNvSpPr>
            <a:spLocks noChangeShapeType="1"/>
          </p:cNvSpPr>
          <p:nvPr/>
        </p:nvSpPr>
        <p:spPr bwMode="auto">
          <a:xfrm flipH="1">
            <a:off x="1403251" y="4663256"/>
            <a:ext cx="1152525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lIns="54000" rIns="54000"/>
          <a:lstStyle/>
          <a:p>
            <a:endParaRPr lang="ru-RU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9240" y="840554"/>
            <a:ext cx="8422031" cy="527030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составили 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443,5 млн 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приростом на 5,9 процента к 2020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62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бюджета социального характера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="" xmlns:p14="http://schemas.microsoft.com/office/powerpoint/2010/main" val="4166720406"/>
              </p:ext>
            </p:extLst>
          </p:nvPr>
        </p:nvGraphicFramePr>
        <p:xfrm>
          <a:off x="1043608" y="463434"/>
          <a:ext cx="8496944" cy="520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023544" y="2391268"/>
            <a:ext cx="22139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3 431,2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5383" y="3993280"/>
            <a:ext cx="1989522" cy="267608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вления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659132" y="3993280"/>
            <a:ext cx="3645706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Образование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627421" y="4745732"/>
            <a:ext cx="3645706" cy="5599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Физкультура и спорт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627421" y="5493974"/>
            <a:ext cx="3645706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Культура, кинематография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617085" y="6173099"/>
            <a:ext cx="3645706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itchFamily="18" charset="0"/>
              </a:rPr>
              <a:t>Социальная политика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71112" y="3993280"/>
            <a:ext cx="938388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2 127,3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671112" y="4745732"/>
            <a:ext cx="938388" cy="5599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302,0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666513" y="5493974"/>
            <a:ext cx="938388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301,6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64877" y="6161347"/>
            <a:ext cx="938388" cy="509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700,3</a:t>
            </a:r>
          </a:p>
        </p:txBody>
      </p:sp>
      <p:sp>
        <p:nvSpPr>
          <p:cNvPr id="43" name="AutoShape 37"/>
          <p:cNvSpPr>
            <a:spLocks noChangeArrowheads="1"/>
          </p:cNvSpPr>
          <p:nvPr/>
        </p:nvSpPr>
        <p:spPr bwMode="auto">
          <a:xfrm rot="16200000">
            <a:off x="8080445" y="3820378"/>
            <a:ext cx="649548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75277" y="3939836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AutoShape 37"/>
          <p:cNvSpPr>
            <a:spLocks noChangeArrowheads="1"/>
          </p:cNvSpPr>
          <p:nvPr/>
        </p:nvSpPr>
        <p:spPr bwMode="auto">
          <a:xfrm rot="16200000">
            <a:off x="8130767" y="5290394"/>
            <a:ext cx="603397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083313" y="5432927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utoShape 37"/>
          <p:cNvSpPr>
            <a:spLocks noChangeArrowheads="1"/>
          </p:cNvSpPr>
          <p:nvPr/>
        </p:nvSpPr>
        <p:spPr bwMode="auto">
          <a:xfrm rot="16200000">
            <a:off x="2908903" y="2038478"/>
            <a:ext cx="1401058" cy="864097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63131" y="2018926"/>
            <a:ext cx="70633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8,5%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 rot="16200000">
            <a:off x="8056673" y="4619611"/>
            <a:ext cx="657799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29046" y="4732622"/>
            <a:ext cx="801131" cy="475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60,4%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2"/>
          <p:cNvSpPr>
            <a:spLocks noChangeArrowheads="1"/>
          </p:cNvSpPr>
          <p:nvPr/>
        </p:nvSpPr>
        <p:spPr bwMode="auto">
          <a:xfrm>
            <a:off x="7453089" y="908720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62406" y="6448251"/>
            <a:ext cx="381593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 rot="16200000">
            <a:off x="8122733" y="6000197"/>
            <a:ext cx="649548" cy="714375"/>
          </a:xfrm>
          <a:prstGeom prst="rightArrow">
            <a:avLst>
              <a:gd name="adj1" fmla="val 50000"/>
              <a:gd name="adj2" fmla="val 59158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69272" y="6086573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1,0%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34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оплату труда с учетом обязательных взносов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 bwMode="auto">
          <a:xfrm>
            <a:off x="539552" y="5070069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6754490" y="5070069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 bwMode="auto">
          <a:xfrm>
            <a:off x="6754490" y="4277981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 bwMode="auto">
          <a:xfrm>
            <a:off x="6754490" y="3147062"/>
            <a:ext cx="1224136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539552" y="5790149"/>
            <a:ext cx="53285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6826498" y="5790149"/>
            <a:ext cx="1270992" cy="504056"/>
          </a:xfrm>
          <a:prstGeom prst="roundRect">
            <a:avLst/>
          </a:prstGeom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496836" y="1844824"/>
            <a:ext cx="2251628" cy="6649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2 346,7 млн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9267318">
            <a:off x="5300117" y="488196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4,2%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D5D6DA"/>
              </a:clrFrom>
              <a:clrTo>
                <a:srgbClr val="D5D6D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34"/>
          <a:stretch/>
        </p:blipFill>
        <p:spPr>
          <a:xfrm>
            <a:off x="0" y="2420888"/>
            <a:ext cx="9144000" cy="4750843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352059" y="2490319"/>
            <a:ext cx="2365123" cy="6649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2 248,7 млн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17231" y="2203932"/>
            <a:ext cx="2278988" cy="864097"/>
            <a:chOff x="3517231" y="2203932"/>
            <a:chExt cx="2278988" cy="864097"/>
          </a:xfrm>
        </p:grpSpPr>
        <p:sp>
          <p:nvSpPr>
            <p:cNvPr id="22" name="AutoShape 37"/>
            <p:cNvSpPr>
              <a:spLocks noChangeArrowheads="1"/>
            </p:cNvSpPr>
            <p:nvPr/>
          </p:nvSpPr>
          <p:spPr bwMode="auto">
            <a:xfrm rot="20623887">
              <a:off x="3517231" y="2203932"/>
              <a:ext cx="2278988" cy="864097"/>
            </a:xfrm>
            <a:prstGeom prst="rightArrow">
              <a:avLst>
                <a:gd name="adj1" fmla="val 50000"/>
                <a:gd name="adj2" fmla="val 76291"/>
              </a:avLst>
            </a:prstGeom>
            <a:solidFill>
              <a:srgbClr val="00B050"/>
            </a:solidFill>
            <a:ln w="19050" algn="ctr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lIns="54000" rIns="54000" anchor="ctr"/>
            <a:lstStyle/>
            <a:p>
              <a:pPr eaLnBrk="1" hangingPunct="1">
                <a:spcBef>
                  <a:spcPct val="50000"/>
                </a:spcBef>
              </a:pPr>
              <a:endPara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0620549">
              <a:off x="4299534" y="245131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4,2%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320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средств на социальную сферу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5143512"/>
            <a:ext cx="8858312" cy="13573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минимальной заработной платы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низкооплачиваемым категориям работников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муниципальных учреждений доведен до 14 710,80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уральским коэффициентом 15%) и до 16 629,60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уральским коэффициентом  30%). С 01.10.2021 года увеличены на 5,2% размеры окладов (ставок заработной платы) работников муниципальных учреждений.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861339"/>
            <a:ext cx="8640960" cy="62344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во исполнение Указов Президента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en-US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07.05.2012 № 597, от 01.06.2012 № 761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доведена: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1900" y="1643051"/>
            <a:ext cx="22705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7486" y="1571612"/>
            <a:ext cx="3402506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Педагогическим работникам в сфере образования</a:t>
            </a:r>
          </a:p>
          <a:p>
            <a:pPr algn="ctr"/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2071678"/>
            <a:ext cx="5728552" cy="3071834"/>
            <a:chOff x="-157892" y="2200880"/>
            <a:chExt cx="5737102" cy="318821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-157892" y="2200880"/>
              <a:ext cx="5737102" cy="3188216"/>
              <a:chOff x="1547662" y="732701"/>
              <a:chExt cx="5737102" cy="3188216"/>
            </a:xfrm>
          </p:grpSpPr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90718" y="901093"/>
                <a:ext cx="5594046" cy="3019824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91185"/>
              <a:stretch/>
            </p:blipFill>
            <p:spPr>
              <a:xfrm flipH="1">
                <a:off x="1547663" y="930544"/>
                <a:ext cx="5737101" cy="266208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91185"/>
              <a:stretch/>
            </p:blipFill>
            <p:spPr>
              <a:xfrm flipH="1">
                <a:off x="1547663" y="831623"/>
                <a:ext cx="5737101" cy="266208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91185"/>
              <a:stretch/>
            </p:blipFill>
            <p:spPr>
              <a:xfrm flipH="1">
                <a:off x="1547662" y="732701"/>
                <a:ext cx="5737101" cy="266208"/>
              </a:xfrm>
              <a:prstGeom prst="rect">
                <a:avLst/>
              </a:prstGeom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1260392" y="2423314"/>
              <a:ext cx="3959680" cy="2001902"/>
              <a:chOff x="539552" y="3477057"/>
              <a:chExt cx="3959680" cy="2001902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1472" y="3477057"/>
                <a:ext cx="3643306" cy="3707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285750" algn="just">
                  <a:buFont typeface="Wingdings" panose="05000000000000000000" pitchFamily="2" charset="2"/>
                  <a:buChar char="Ø"/>
                </a:pPr>
                <a:r>
                  <a:rPr lang="ru-RU" alt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</a:t>
                </a: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42 834,98 </a:t>
                </a:r>
                <a:r>
                  <a:rPr 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₽</a:t>
                </a:r>
                <a:endParaRPr lang="ru-RU" alt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855926" y="5034093"/>
                <a:ext cx="3643306" cy="44486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 </a:t>
                </a:r>
                <a:r>
                  <a:rPr lang="ru-RU" alt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учреждениях дополнительного образования </a:t>
                </a: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детей</a:t>
                </a:r>
                <a:endParaRPr lang="ru-RU" alt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855926" y="3773635"/>
                <a:ext cx="3643306" cy="2965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в </a:t>
                </a:r>
                <a:r>
                  <a:rPr lang="ru-RU" altLang="ru-RU" sz="1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общеобразовательных </a:t>
                </a: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учреждениях</a:t>
                </a:r>
                <a:r>
                  <a:rPr lang="en-US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altLang="ru-RU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39552" y="3938922"/>
                <a:ext cx="3643306" cy="458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endParaRPr lang="ru-RU" altLang="ru-RU" sz="1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838307" y="4811659"/>
                <a:ext cx="3389331" cy="2224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ru-RU" altLang="ru-RU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44 550,10 рублей</a:t>
                </a:r>
              </a:p>
            </p:txBody>
          </p:sp>
        </p:grp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30" y="2071677"/>
            <a:ext cx="2577160" cy="292895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229010" y="3547903"/>
            <a:ext cx="227054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 34 590,80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3284" y="2857496"/>
            <a:ext cx="360165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34 689,37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84473" y="3286124"/>
            <a:ext cx="3401907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дошкольных образовательных учреждениях;</a:t>
            </a:r>
          </a:p>
          <a:p>
            <a:pPr algn="just"/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2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116632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Средства,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полученные муниципальными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учреждениями, </a:t>
            </a:r>
          </a:p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приносящей доход деятельности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380313" y="1268760"/>
            <a:ext cx="1368152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alt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2195736" y="2947145"/>
            <a:ext cx="0" cy="1577975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6465" y="1772816"/>
            <a:ext cx="841719" cy="830455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110050" y="3284984"/>
            <a:ext cx="1725645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1341558" y="4509120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9,8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483768" y="3284983"/>
            <a:ext cx="1646266" cy="108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123,1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635896" y="4509539"/>
            <a:ext cx="1872208" cy="10797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43,1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308304" y="3284984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0,8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6228184" y="4509119"/>
            <a:ext cx="1646266" cy="108012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11,8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004048" y="3284984"/>
            <a:ext cx="1646266" cy="10801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endParaRPr lang="ru-RU" sz="1600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7,0</a:t>
            </a:r>
            <a:endParaRPr lang="ru-RU" sz="16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4572000" y="2931145"/>
            <a:ext cx="0" cy="1577975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4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7020272" y="2931145"/>
            <a:ext cx="0" cy="1577975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964731" y="2619385"/>
            <a:ext cx="6869" cy="665599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1" name="Скругленный прямоугольник 100"/>
          <p:cNvSpPr/>
          <p:nvPr/>
        </p:nvSpPr>
        <p:spPr>
          <a:xfrm>
            <a:off x="3131840" y="5932413"/>
            <a:ext cx="3240360" cy="664939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195,7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5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oulic.isil.obr55.ru/files/2020/03/hello_html_m4431beb1_5cdcaeed406d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0022" y="2165850"/>
            <a:ext cx="1059939" cy="759094"/>
          </a:xfrm>
          <a:prstGeom prst="rect">
            <a:avLst/>
          </a:prstGeom>
          <a:noFill/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73" y="2171881"/>
            <a:ext cx="1248863" cy="7530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36" y="2171880"/>
            <a:ext cx="1339972" cy="753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9" y="1900300"/>
            <a:ext cx="1282405" cy="6646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022" t="21597" b="10583"/>
          <a:stretch/>
        </p:blipFill>
        <p:spPr>
          <a:xfrm>
            <a:off x="7524328" y="1825970"/>
            <a:ext cx="1200029" cy="758307"/>
          </a:xfrm>
          <a:prstGeom prst="rect">
            <a:avLst/>
          </a:prstGeom>
        </p:spPr>
      </p:pic>
      <p:cxnSp>
        <p:nvCxnSpPr>
          <p:cNvPr id="32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8124568" y="2601831"/>
            <a:ext cx="6869" cy="665599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5823746" y="2614346"/>
            <a:ext cx="6869" cy="665599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3290900" y="2614347"/>
            <a:ext cx="6869" cy="665599"/>
          </a:xfrm>
          <a:prstGeom prst="line">
            <a:avLst/>
          </a:prstGeom>
          <a:noFill/>
          <a:ln w="31750" algn="ctr">
            <a:solidFill>
              <a:schemeClr val="accent1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2" y="1807261"/>
            <a:ext cx="962692" cy="7770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2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188640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исполнение Плана мероприятий по реализации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Стратегии Озерского городского округа до 2035 года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55976" y="2614349"/>
            <a:ext cx="4502304" cy="839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Капитальный ремонт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автодорог</a:t>
            </a:r>
          </a:p>
          <a:p>
            <a:pPr algn="ctr"/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68,3 млн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539925"/>
            <a:ext cx="8640960" cy="73694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капитальный ремонт</a:t>
            </a:r>
            <a:r>
              <a:rPr lang="en-US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реконструкция </a:t>
            </a:r>
          </a:p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объектов и инженерных сетей 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395,4 млн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976" y="3621891"/>
            <a:ext cx="4502304" cy="16219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реконструкция и капитальный ремонт объектов коммунального хозяйства, инженерных сетей и инфраструктуры городского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</a:p>
          <a:p>
            <a:pPr algn="ctr"/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317,9 млн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5479849"/>
            <a:ext cx="4502304" cy="104549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Реконструкция и капитальный ремонт учреждений бюджетной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</a:p>
          <a:p>
            <a:pPr algn="ctr"/>
            <a:r>
              <a:rPr lang="ru-RU" alt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9,2 млн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93261"/>
            <a:ext cx="3720189" cy="2380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10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Использование бюджетных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городского округа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986" y="2287702"/>
            <a:ext cx="5536150" cy="8396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целевая программа «Развитие дорожной деятельности и внешнего благоустройства округа» –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206,4 млн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tx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1251893"/>
            <a:ext cx="8640960" cy="736947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деятельность и благоустройство  –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210,6 млн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9986" y="3645024"/>
            <a:ext cx="5507630" cy="10772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«Повышение безопасности дорожного движения»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(модернизация светофорных объектов, организация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перемещению, хранению бесхозяйных автотранспортных средств) –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 млн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987" y="5229200"/>
            <a:ext cx="5531768" cy="12961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«Благоустройство» (вырубка старовозрастных, больных и аварийных деревьев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благоустройство дворовых территорий, отлов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безнадзорных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и передача их в приюты, закупка контейнеров для раздельного накопления ТКО) – 3,1 млн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60" y="2289837"/>
            <a:ext cx="2811723" cy="1869796"/>
          </a:xfrm>
          <a:prstGeom prst="round2Diag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59" y="4416551"/>
            <a:ext cx="2811723" cy="2108793"/>
          </a:xfrm>
          <a:prstGeom prst="round2Diag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1161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6512" y="-675456"/>
            <a:ext cx="9107488" cy="7407667"/>
            <a:chOff x="36512" y="-675456"/>
            <a:chExt cx="9107488" cy="7407667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6512" y="260648"/>
              <a:ext cx="910748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Формирование комфортной городской среды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79512" y="3508554"/>
              <a:ext cx="2592288" cy="12885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  <a:tabLst>
                  <a:tab pos="457200" algn="l"/>
                </a:tabLst>
                <a:defRPr/>
              </a:pPr>
              <a:r>
                <a:rPr lang="ru-RU" sz="150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ремонт </a:t>
              </a:r>
              <a:r>
                <a:rPr lang="ru-RU" sz="1500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дворовых проездов;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тротуаров</a:t>
              </a:r>
              <a:r>
                <a:rPr lang="ru-RU" sz="1500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установка детских и спортивных площадок; озеленение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территории</a:t>
              </a:r>
              <a:endPara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31840" y="3501007"/>
              <a:ext cx="2664295" cy="24482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  <a:tabLst>
                  <a:tab pos="457200" algn="l"/>
                </a:tabLst>
                <a:defRPr/>
              </a:pPr>
              <a:r>
                <a:rPr lang="ru-RU" sz="150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пешеходная зона пр. Карла Маркса (2-ая и 3- я очередь); сквер в пос. </a:t>
              </a:r>
              <a:r>
                <a:rPr lang="ru-RU" sz="1500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Метлино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; пешеходная дорожка (от дома №56  по ул. Дзержинского до домов № 13, 15 бул. Луначарского); сквер ДК «Энергетик» в пос. </a:t>
              </a:r>
              <a:r>
                <a:rPr lang="ru-RU" sz="1500" dirty="0" err="1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Новогорный</a:t>
              </a:r>
              <a:endPara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6084169" y="3525741"/>
              <a:ext cx="2880320" cy="12714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0"/>
                </a:spcAft>
                <a:tabLst>
                  <a:tab pos="457200" algn="l"/>
                </a:tabLst>
                <a:defRPr/>
              </a:pPr>
              <a:r>
                <a:rPr lang="ru-RU" sz="150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мемориал </a:t>
              </a:r>
              <a:r>
                <a:rPr lang="ru-RU" sz="1500" dirty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«Вечный огонь» - площадь </a:t>
              </a:r>
              <a:r>
                <a:rPr lang="ru-RU" sz="1500" dirty="0" smtClean="0">
                  <a:solidFill>
                    <a:schemeClr val="tx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Октябрьская</a:t>
              </a:r>
              <a:endParaRPr lang="ru-RU" sz="15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="" xmlns:p14="http://schemas.microsoft.com/office/powerpoint/2010/main" val="1062856641"/>
                </p:ext>
              </p:extLst>
            </p:nvPr>
          </p:nvGraphicFramePr>
          <p:xfrm>
            <a:off x="1259632" y="-675456"/>
            <a:ext cx="6984776" cy="43924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Скругленный прямоугольник 10"/>
            <p:cNvSpPr/>
            <p:nvPr/>
          </p:nvSpPr>
          <p:spPr>
            <a:xfrm>
              <a:off x="179512" y="2321574"/>
              <a:ext cx="2592288" cy="1035417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Благоустройство </a:t>
              </a: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дворовых </a:t>
              </a:r>
              <a:r>
                <a:rPr lang="ru-RU" sz="1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территорий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</a:t>
              </a: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объекта</a:t>
              </a:r>
              <a:endPara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059832" y="2321574"/>
              <a:ext cx="2736304" cy="103541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Благоустройство </a:t>
              </a: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общественных территорий</a:t>
              </a:r>
              <a:endParaRPr 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4 </a:t>
              </a: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объекта</a:t>
              </a:r>
              <a:endPara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6084168" y="2321574"/>
              <a:ext cx="2880320" cy="103541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Установка </a:t>
              </a:r>
              <a:r>
                <a:rPr lang="ru-RU" sz="1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систем видеонаблюдения за местами массового скопления </a:t>
              </a:r>
              <a:r>
                <a:rPr lang="ru-RU" sz="1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людей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– 1 объект</a:t>
              </a:r>
              <a:endParaRPr lang="ru-RU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544" y="5166349"/>
              <a:ext cx="2354680" cy="1565862"/>
            </a:xfrm>
            <a:prstGeom prst="round2DiagRect">
              <a:avLst/>
            </a:prstGeom>
            <a:ln w="38100">
              <a:solidFill>
                <a:schemeClr val="tx2"/>
              </a:solidFill>
            </a:ln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5076944"/>
              <a:ext cx="2374732" cy="1579197"/>
            </a:xfrm>
            <a:prstGeom prst="round2DiagRect">
              <a:avLst/>
            </a:prstGeom>
            <a:ln w="38100"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="" xmlns:p14="http://schemas.microsoft.com/office/powerpoint/2010/main" val="13860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4017" y="101788"/>
            <a:ext cx="9148017" cy="6756212"/>
            <a:chOff x="-4017" y="101788"/>
            <a:chExt cx="9148017" cy="675621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4017" y="101788"/>
              <a:ext cx="9148017" cy="6756212"/>
              <a:chOff x="-4017" y="101788"/>
              <a:chExt cx="9148017" cy="6756212"/>
            </a:xfrm>
          </p:grpSpPr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36512" y="101788"/>
                <a:ext cx="9107488" cy="120032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Мероприятия,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имеющие приоритетное значение для жителей</a:t>
                </a:r>
              </a:p>
              <a:p>
                <a:pPr algn="ctr"/>
                <a:r>
                  <a:rPr lang="ru-RU" sz="24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и определяемые с учетом их мнения</a:t>
                </a:r>
                <a:endParaRPr lang="ru-RU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" name="Рисунок 1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50293" b="41100"/>
              <a:stretch/>
            </p:blipFill>
            <p:spPr>
              <a:xfrm>
                <a:off x="-4017" y="5293786"/>
                <a:ext cx="2344594" cy="1556792"/>
              </a:xfrm>
              <a:prstGeom prst="rect">
                <a:avLst/>
              </a:prstGeom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50018" b="41100"/>
              <a:stretch/>
            </p:blipFill>
            <p:spPr>
              <a:xfrm>
                <a:off x="6763989" y="5286364"/>
                <a:ext cx="2380011" cy="1571636"/>
              </a:xfrm>
              <a:prstGeom prst="rect">
                <a:avLst/>
              </a:prstGeom>
            </p:spPr>
          </p:pic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79512" y="1727727"/>
                <a:ext cx="3160076" cy="1197217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Благоустройство </a:t>
                </a:r>
                <a:r>
                  <a:rPr lang="ru-RU" sz="1600" b="1" dirty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городской 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среды</a:t>
                </a:r>
                <a:endPara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79512" y="3562818"/>
                <a:ext cx="3160076" cy="123433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Обустройство </a:t>
                </a:r>
                <a:r>
                  <a:rPr lang="ru-RU" sz="1600" b="1" dirty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объектов социальной 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инфраструктуры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и </a:t>
                </a:r>
                <a:r>
                  <a:rPr lang="ru-RU" sz="1600" b="1" dirty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прилегающих к ним </a:t>
                </a:r>
                <a:r>
                  <a:rPr lang="ru-RU" sz="1600" b="1" dirty="0" smtClean="0">
                    <a:solidFill>
                      <a:schemeClr val="bg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территорий</a:t>
                </a:r>
                <a:endParaRPr lang="ru-RU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AutoShape 37"/>
              <p:cNvSpPr>
                <a:spLocks noChangeArrowheads="1"/>
              </p:cNvSpPr>
              <p:nvPr/>
            </p:nvSpPr>
            <p:spPr bwMode="auto">
              <a:xfrm>
                <a:off x="4299678" y="1511682"/>
                <a:ext cx="2952328" cy="1627481"/>
              </a:xfrm>
              <a:prstGeom prst="rightArrow">
                <a:avLst>
                  <a:gd name="adj1" fmla="val 50000"/>
                  <a:gd name="adj2" fmla="val 61038"/>
                </a:avLst>
              </a:prstGeom>
              <a:solidFill>
                <a:srgbClr val="00B050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lIns="54000" rIns="54000" anchor="ctr"/>
              <a:lstStyle/>
              <a:p>
                <a:pPr lvl="1" algn="ctr">
                  <a:spcBef>
                    <a:spcPct val="50000"/>
                  </a:spcBef>
                </a:pPr>
                <a:r>
                  <a:rPr lang="ru-RU" altLang="ru-RU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них на реализацию</a:t>
                </a:r>
              </a:p>
              <a:p>
                <a:pPr lvl="1" algn="ctr">
                  <a:spcBef>
                    <a:spcPct val="50000"/>
                  </a:spcBef>
                </a:pPr>
                <a:r>
                  <a:rPr lang="ru-RU" altLang="ru-RU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инициативных проектов</a:t>
                </a:r>
                <a:endParaRPr lang="ru-RU" alt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3081539" y="1426163"/>
                <a:ext cx="939702" cy="8633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97,4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 ₽</a:t>
                </a: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3081539" y="3014777"/>
                <a:ext cx="939702" cy="863342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23,4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 ₽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7570324" y="1838122"/>
                <a:ext cx="1178140" cy="7516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 smtClean="0">
                    <a:solidFill>
                      <a:schemeClr val="tx2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2,4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 smtClean="0">
                    <a:solidFill>
                      <a:schemeClr val="tx2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млн </a:t>
                </a:r>
                <a:r>
                  <a:rPr lang="ru-RU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₽</a:t>
                </a:r>
                <a:endParaRPr lang="ru-RU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7570324" y="3878119"/>
                <a:ext cx="1178140" cy="751632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 smtClean="0">
                    <a:solidFill>
                      <a:schemeClr val="tx2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23,4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 dirty="0" smtClean="0">
                    <a:solidFill>
                      <a:schemeClr val="tx2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млн </a:t>
                </a:r>
                <a:r>
                  <a:rPr lang="ru-RU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₽</a:t>
                </a:r>
                <a:endParaRPr lang="ru-RU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AutoShape 37"/>
              <p:cNvSpPr>
                <a:spLocks noChangeArrowheads="1"/>
              </p:cNvSpPr>
              <p:nvPr/>
            </p:nvSpPr>
            <p:spPr bwMode="auto">
              <a:xfrm>
                <a:off x="4339559" y="3406445"/>
                <a:ext cx="2952328" cy="1627481"/>
              </a:xfrm>
              <a:prstGeom prst="rightArrow">
                <a:avLst>
                  <a:gd name="adj1" fmla="val 50000"/>
                  <a:gd name="adj2" fmla="val 61038"/>
                </a:avLst>
              </a:prstGeom>
              <a:solidFill>
                <a:srgbClr val="00B050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lIns="54000" rIns="54000" anchor="ctr"/>
              <a:lstStyle/>
              <a:p>
                <a:pPr lvl="1" algn="ctr">
                  <a:spcBef>
                    <a:spcPct val="50000"/>
                  </a:spcBef>
                </a:pPr>
                <a:r>
                  <a:rPr lang="ru-RU" altLang="ru-RU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них на реализацию</a:t>
                </a:r>
              </a:p>
              <a:p>
                <a:pPr lvl="1" algn="ctr">
                  <a:spcBef>
                    <a:spcPct val="50000"/>
                  </a:spcBef>
                </a:pPr>
                <a:r>
                  <a:rPr lang="ru-RU" altLang="ru-RU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инициативных проектов</a:t>
                </a:r>
                <a:endParaRPr lang="ru-RU" alt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7637" t="3385" r="9838" b="35657"/>
            <a:stretch/>
          </p:blipFill>
          <p:spPr>
            <a:xfrm>
              <a:off x="3539504" y="4719895"/>
              <a:ext cx="2232248" cy="2108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6632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Национальные проекты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714356"/>
            <a:ext cx="8640960" cy="8572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еализованы мероприятия национальных проектов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рамках 7 федеральных проектов – 365,0 млн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321" y="1731588"/>
            <a:ext cx="4138763" cy="1143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«Формирование комфортной городской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среды»</a:t>
            </a:r>
          </a:p>
          <a:p>
            <a:pPr lvl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благоустройство дворовых и общественных территорий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95,0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2915" y="1731588"/>
            <a:ext cx="4138763" cy="10715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«Финансовая поддержка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семей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рождении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детей»</a:t>
            </a:r>
          </a:p>
          <a:p>
            <a:pPr lvl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выплату единовременного пособия при рождении ребенка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1,4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52914" y="3018043"/>
            <a:ext cx="4138763" cy="105902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«Чистая вода»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строительство и реконструкцию (модернизацию) объектов питьевого водоснабжения – 265,5 млн ₽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3018043"/>
            <a:ext cx="4176802" cy="14287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«Современная школа»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обновление материально-технической базы, на оборудование пунктов проведения экзаменов государственной итоговой аттестации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₽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3" y="5883542"/>
            <a:ext cx="864399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«Социальная активность»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организацию и проведение мероприятий с детьми и молодежью – 0,3 млн ₽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52914" y="4233058"/>
            <a:ext cx="4105366" cy="15001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«Комплексная система обращения с твердыми коммунальными отходами»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закупку контейнеров для раздельного накопления ТКО и обустройство контейнерных площадок – 1,5 млн ₽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4590248"/>
            <a:ext cx="4176802" cy="114300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«Информационная безопасность»</a:t>
            </a:r>
          </a:p>
          <a:p>
            <a:pPr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приобретение программного обеспечения по защите персональных данных – 0,1 млн ₽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7303"/>
            <a:ext cx="877299" cy="857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71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74867" y="4151204"/>
            <a:ext cx="1883093" cy="1952095"/>
          </a:xfrm>
          <a:prstGeom prst="rect">
            <a:avLst/>
          </a:prstGeom>
          <a:solidFill>
            <a:schemeClr val="accent1">
              <a:lumMod val="20000"/>
              <a:lumOff val="8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параметры исполнения бюджета </a:t>
            </a: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453089" y="1449388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839277435"/>
              </p:ext>
            </p:extLst>
          </p:nvPr>
        </p:nvGraphicFramePr>
        <p:xfrm>
          <a:off x="948704" y="1189926"/>
          <a:ext cx="7583735" cy="533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014" y="4157343"/>
            <a:ext cx="64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68,5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69" y="4428971"/>
            <a:ext cx="1456944" cy="12825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61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380312" y="836712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2923278741"/>
              </p:ext>
            </p:extLst>
          </p:nvPr>
        </p:nvGraphicFramePr>
        <p:xfrm>
          <a:off x="-135300" y="836712"/>
          <a:ext cx="8883764" cy="5731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48251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90" y="5408679"/>
            <a:ext cx="1987674" cy="1273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9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48464" y="6492875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показателей результативности предоставления дотаций 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12775"/>
            <a:ext cx="5616624" cy="9819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просроченной кредиторской задолженности по расходным обязательствам округа и отсутствие задолженности по долговым обязательствам  </a:t>
            </a:r>
            <a:endParaRPr lang="ru-RU" alt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780928"/>
            <a:ext cx="5616624" cy="90991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дефицита бюджета не превышает предельного значения, установленного Бюджетным кодексом Российской Федерации</a:t>
            </a:r>
            <a:endParaRPr lang="ru-RU" alt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0" y="4005064"/>
            <a:ext cx="5616624" cy="98192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муниципального долга Озерского городского округа не превышает предельного значения, установленного Бюджетным кодексом Российской Федерации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5357826"/>
            <a:ext cx="5616624" cy="10235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расходов на обслуживание муниципального долга не превышает предельного значения, установленного Бюджетным кодексом Российской Федерации</a:t>
            </a:r>
            <a:endParaRPr lang="ru-RU" altLang="ru-RU" sz="1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62" y="1338918"/>
            <a:ext cx="1262942" cy="16249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3069395"/>
            <a:ext cx="2431669" cy="33119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41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512" y="495077"/>
            <a:ext cx="914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altLang="ru-RU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413044" y="1444037"/>
            <a:ext cx="7730956" cy="5737603"/>
            <a:chOff x="1413044" y="1444037"/>
            <a:chExt cx="7730956" cy="573760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6061" y="1444037"/>
              <a:ext cx="4737939" cy="541396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87555">
              <a:off x="1413044" y="4678140"/>
              <a:ext cx="5550998" cy="250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0710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29512" y="1197575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59608720"/>
              </p:ext>
            </p:extLst>
          </p:nvPr>
        </p:nvGraphicFramePr>
        <p:xfrm>
          <a:off x="539552" y="921090"/>
          <a:ext cx="7344816" cy="5676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User\Desktop\кртинки бюджет\images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150871"/>
            <a:ext cx="2515591" cy="1674012"/>
          </a:xfrm>
          <a:prstGeom prst="rect">
            <a:avLst/>
          </a:prstGeom>
          <a:noFill/>
        </p:spPr>
      </p:pic>
      <p:sp>
        <p:nvSpPr>
          <p:cNvPr id="8" name="AutoShape 37"/>
          <p:cNvSpPr>
            <a:spLocks noChangeArrowheads="1"/>
          </p:cNvSpPr>
          <p:nvPr/>
        </p:nvSpPr>
        <p:spPr bwMode="auto">
          <a:xfrm rot="19769175">
            <a:off x="2879564" y="2420690"/>
            <a:ext cx="2664792" cy="1031803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7,8%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0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27538" y="5318968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4886" y="6454773"/>
            <a:ext cx="406105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512" y="251940"/>
            <a:ext cx="9107488" cy="6460827"/>
            <a:chOff x="36512" y="260648"/>
            <a:chExt cx="9107488" cy="6460827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6512" y="260648"/>
              <a:ext cx="910748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Динамика налоговых и неналоговых доходов </a:t>
              </a:r>
              <a:r>
                <a:rPr lang="ru-RU" altLang="ru-RU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бюджета </a:t>
              </a:r>
            </a:p>
          </p:txBody>
        </p:sp>
        <p:sp>
          <p:nvSpPr>
            <p:cNvPr id="4" name="Прямоугольник 2"/>
            <p:cNvSpPr>
              <a:spLocks noChangeArrowheads="1"/>
            </p:cNvSpPr>
            <p:nvPr/>
          </p:nvSpPr>
          <p:spPr bwMode="auto">
            <a:xfrm>
              <a:off x="7429512" y="1237346"/>
              <a:ext cx="1295375" cy="319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80000"/>
                </a:lnSpc>
              </a:pPr>
              <a:r>
                <a:rPr lang="ru-RU" altLang="ru-RU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млн рублей</a:t>
              </a:r>
            </a:p>
          </p:txBody>
        </p:sp>
        <p:graphicFrame>
          <p:nvGraphicFramePr>
            <p:cNvPr id="8" name="Диаграмма 7"/>
            <p:cNvGraphicFramePr/>
            <p:nvPr>
              <p:extLst>
                <p:ext uri="{D42A27DB-BD31-4B8C-83A1-F6EECF244321}">
                  <p14:modId xmlns="" xmlns:p14="http://schemas.microsoft.com/office/powerpoint/2010/main" val="1928175070"/>
                </p:ext>
              </p:extLst>
            </p:nvPr>
          </p:nvGraphicFramePr>
          <p:xfrm>
            <a:off x="683568" y="1091645"/>
            <a:ext cx="7704856" cy="56298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0" name="AutoShape 37"/>
          <p:cNvSpPr>
            <a:spLocks noChangeArrowheads="1"/>
          </p:cNvSpPr>
          <p:nvPr/>
        </p:nvSpPr>
        <p:spPr bwMode="auto">
          <a:xfrm rot="20353540">
            <a:off x="1767457" y="4558506"/>
            <a:ext cx="5320156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14,1%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 rot="20353540">
            <a:off x="1772136" y="3950825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6,3%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37"/>
          <p:cNvSpPr>
            <a:spLocks noChangeArrowheads="1"/>
          </p:cNvSpPr>
          <p:nvPr/>
        </p:nvSpPr>
        <p:spPr bwMode="auto">
          <a:xfrm rot="20353540">
            <a:off x="3475455" y="3805546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5,6%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auto">
          <a:xfrm rot="20353540">
            <a:off x="5072406" y="2860271"/>
            <a:ext cx="1904161" cy="824406"/>
          </a:xfrm>
          <a:prstGeom prst="rightArrow">
            <a:avLst>
              <a:gd name="adj1" fmla="val 50000"/>
              <a:gd name="adj2" fmla="val 109114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1,6%</a:t>
            </a:r>
            <a:endParaRPr lang="ru-RU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8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4427538" y="5318968"/>
            <a:ext cx="1368425" cy="400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000"/>
              <a:t>  </a:t>
            </a:r>
            <a:endParaRPr lang="ru-RU" alt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722124802"/>
              </p:ext>
            </p:extLst>
          </p:nvPr>
        </p:nvGraphicFramePr>
        <p:xfrm>
          <a:off x="251655" y="921422"/>
          <a:ext cx="8856984" cy="5891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9736" y="6492875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16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7"/>
          <p:cNvSpPr>
            <a:spLocks noChangeArrowheads="1"/>
          </p:cNvSpPr>
          <p:nvPr/>
        </p:nvSpPr>
        <p:spPr bwMode="auto">
          <a:xfrm rot="5400000">
            <a:off x="5356443" y="4287631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FF5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285728"/>
            <a:ext cx="91074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поступлений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основным налоговым доходным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источникам</a:t>
            </a:r>
            <a:endParaRPr lang="en-US" alt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7453089" y="1449388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44461324"/>
              </p:ext>
            </p:extLst>
          </p:nvPr>
        </p:nvGraphicFramePr>
        <p:xfrm>
          <a:off x="35496" y="1757947"/>
          <a:ext cx="8601419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21027" y="6464520"/>
            <a:ext cx="39553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 rot="16200000">
            <a:off x="6578464" y="4345059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14010" y="4429132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 rot="16200000" flipH="1">
            <a:off x="3749768" y="4129255"/>
            <a:ext cx="1357322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FF5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rgbClr val="12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56270" y="4714884"/>
            <a:ext cx="86352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-26,8%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37"/>
          <p:cNvSpPr>
            <a:spLocks noChangeArrowheads="1"/>
          </p:cNvSpPr>
          <p:nvPr/>
        </p:nvSpPr>
        <p:spPr bwMode="auto">
          <a:xfrm rot="16200000">
            <a:off x="2268080" y="3358936"/>
            <a:ext cx="1463180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1340" y="3442789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14,8%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 rot="16200000">
            <a:off x="837635" y="1242045"/>
            <a:ext cx="1214445" cy="1031803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48813" y="1449388"/>
            <a:ext cx="79208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956770" y="4601266"/>
            <a:ext cx="92869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-29,2%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00451" y="2128999"/>
            <a:ext cx="5016868" cy="832919"/>
          </a:xfrm>
          <a:prstGeom prst="roundRect">
            <a:avLst/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исполнены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объеме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826,2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 ₽,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незначительным снижением к показателю 2020 года на 0,2 процента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142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7525097" y="836712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512" y="260648"/>
            <a:ext cx="9144000" cy="6552728"/>
            <a:chOff x="36512" y="260648"/>
            <a:chExt cx="9144000" cy="6552728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6512" y="260648"/>
              <a:ext cx="910748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</a:t>
              </a:r>
              <a:r>
                <a:rPr lang="ru-RU" altLang="ru-RU" sz="24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3275856" y="908720"/>
              <a:ext cx="5904656" cy="5904656"/>
              <a:chOff x="3347864" y="980728"/>
              <a:chExt cx="5904656" cy="5904656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6812" b="89646" l="8174" r="92371">
                            <a14:foregroundMark x1="44414" y1="7357" x2="48229" y2="7084"/>
                            <a14:foregroundMark x1="92371" y1="47684" x2="91281" y2="49046"/>
                            <a14:foregroundMark x1="8174" y1="62398" x2="8174" y2="640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7864" y="980728"/>
                <a:ext cx="5904656" cy="5904656"/>
              </a:xfrm>
              <a:prstGeom prst="rect">
                <a:avLst/>
              </a:prstGeom>
            </p:spPr>
          </p:pic>
          <p:grpSp>
            <p:nvGrpSpPr>
              <p:cNvPr id="9" name="Группа 8"/>
              <p:cNvGrpSpPr/>
              <p:nvPr/>
            </p:nvGrpSpPr>
            <p:grpSpPr>
              <a:xfrm>
                <a:off x="3995936" y="1640494"/>
                <a:ext cx="4824214" cy="4078524"/>
                <a:chOff x="3995936" y="1640494"/>
                <a:chExt cx="4824214" cy="4078524"/>
              </a:xfrm>
            </p:grpSpPr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427538" y="5318968"/>
                  <a:ext cx="1368425" cy="400050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lIns="54000" rIns="5400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ru-RU" altLang="ru-RU" sz="2000"/>
                    <a:t>  </a:t>
                  </a:r>
                  <a:endParaRPr lang="ru-RU" altLang="ru-RU"/>
                </a:p>
              </p:txBody>
            </p:sp>
            <p:sp>
              <p:nvSpPr>
                <p:cNvPr id="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076825" y="3213100"/>
                  <a:ext cx="3743325" cy="366713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</p:spPr>
              <p:txBody>
                <a:bodyPr lIns="54000" rIns="5400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endParaRPr lang="ru-RU" altLang="ru-RU"/>
                </a:p>
              </p:txBody>
            </p:sp>
            <p:sp>
              <p:nvSpPr>
                <p:cNvPr id="3" name="Прямоугольник 2"/>
                <p:cNvSpPr/>
                <p:nvPr/>
              </p:nvSpPr>
              <p:spPr>
                <a:xfrm rot="20644450">
                  <a:off x="6331994" y="1640494"/>
                  <a:ext cx="1512168" cy="5258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2020 год</a:t>
                  </a:r>
                  <a:endParaRPr lang="ru-RU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6" name="Прямоугольник 15"/>
                <p:cNvSpPr/>
                <p:nvPr/>
              </p:nvSpPr>
              <p:spPr>
                <a:xfrm rot="20446903">
                  <a:off x="4471115" y="2215837"/>
                  <a:ext cx="1512168" cy="52589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2021 год</a:t>
                  </a:r>
                  <a:endParaRPr lang="ru-RU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7524712" y="2867659"/>
                  <a:ext cx="648072" cy="43246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79,8</a:t>
                  </a:r>
                </a:p>
              </p:txBody>
            </p:sp>
            <p:sp>
              <p:nvSpPr>
                <p:cNvPr id="4" name="Прямоугольник 3"/>
                <p:cNvSpPr/>
                <p:nvPr/>
              </p:nvSpPr>
              <p:spPr>
                <a:xfrm>
                  <a:off x="4256552" y="3573557"/>
                  <a:ext cx="648072" cy="432467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 b="1" dirty="0" smtClean="0">
                      <a:solidFill>
                        <a:schemeClr val="tx2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95,2</a:t>
                  </a:r>
                </a:p>
              </p:txBody>
            </p:sp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="" xmlns:a14="http://schemas.microsoft.com/office/drawing/2010/main">
                        <a14:imgLayer r:embed="rId5">
                          <a14:imgEffect>
                            <a14:backgroundRemoval t="37400" b="93200" l="10800" r="90900">
                              <a14:foregroundMark x1="12700" y1="54600" x2="10800" y2="64100"/>
                              <a14:foregroundMark x1="18400" y1="45300" x2="21700" y2="43600"/>
                              <a14:foregroundMark x1="87600" y1="43100" x2="87200" y2="60800"/>
                              <a14:foregroundMark x1="88600" y1="74200" x2="89200" y2="71900"/>
                              <a14:foregroundMark x1="67700" y1="37400" x2="76600" y2="37400"/>
                              <a14:foregroundMark x1="88600" y1="40600" x2="90900" y2="41500"/>
                              <a14:foregroundMark x1="11800" y1="53700" x2="13500" y2="48900"/>
                              <a14:foregroundMark x1="39800" y1="44700" x2="43800" y2="47700"/>
                              <a14:backgroundMark x1="15200" y1="44300" x2="15600" y2="36200"/>
                              <a14:backgroundMark x1="19400" y1="39900" x2="24100" y2="40700"/>
                              <a14:backgroundMark x1="43000" y1="42700" x2="51800" y2="39100"/>
                              <a14:backgroundMark x1="46800" y1="48000" x2="52000" y2="45500"/>
                              <a14:backgroundMark x1="49100" y1="52200" x2="51600" y2="50200"/>
                              <a14:backgroundMark x1="54500" y1="38700" x2="57100" y2="37400"/>
                              <a14:backgroundMark x1="81000" y1="35400" x2="83300" y2="36000"/>
                              <a14:backgroundMark x1="47700" y1="50200" x2="52000" y2="48100"/>
                              <a14:backgroundMark x1="54100" y1="42300" x2="54100" y2="40300"/>
                              <a14:backgroundMark x1="56500" y1="35300" x2="61200" y2="369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6435" t="32174" r="5619" b="1"/>
                <a:stretch/>
              </p:blipFill>
              <p:spPr>
                <a:xfrm>
                  <a:off x="7353949" y="3145854"/>
                  <a:ext cx="1121591" cy="864985"/>
                </a:xfrm>
                <a:prstGeom prst="rect">
                  <a:avLst/>
                </a:prstGeom>
              </p:spPr>
            </p:pic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95936" y="3794948"/>
                  <a:ext cx="1152897" cy="115289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" name="Группа 4"/>
            <p:cNvGrpSpPr/>
            <p:nvPr/>
          </p:nvGrpSpPr>
          <p:grpSpPr>
            <a:xfrm>
              <a:off x="1393703" y="1684525"/>
              <a:ext cx="1031803" cy="1495237"/>
              <a:chOff x="928956" y="1150724"/>
              <a:chExt cx="1031803" cy="1214445"/>
            </a:xfrm>
          </p:grpSpPr>
          <p:sp>
            <p:nvSpPr>
              <p:cNvPr id="19" name="AutoShape 37"/>
              <p:cNvSpPr>
                <a:spLocks noChangeArrowheads="1"/>
              </p:cNvSpPr>
              <p:nvPr/>
            </p:nvSpPr>
            <p:spPr bwMode="auto">
              <a:xfrm rot="16200000">
                <a:off x="837635" y="1242045"/>
                <a:ext cx="1214445" cy="1031803"/>
              </a:xfrm>
              <a:prstGeom prst="rightArrow">
                <a:avLst>
                  <a:gd name="adj1" fmla="val 50000"/>
                  <a:gd name="adj2" fmla="val 76291"/>
                </a:avLst>
              </a:prstGeom>
              <a:solidFill>
                <a:srgbClr val="00B050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txBody>
              <a:bodyPr wrap="none" lIns="54000" rIns="54000" anchor="ctr"/>
              <a:lstStyle/>
              <a:p>
                <a:pPr eaLnBrk="1" hangingPunct="1">
                  <a:spcBef>
                    <a:spcPct val="50000"/>
                  </a:spcBef>
                </a:pPr>
                <a:endParaRPr lang="ru-RU" altLang="ru-RU" sz="2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048814" y="1367628"/>
                <a:ext cx="792088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19,3%</a:t>
                </a:r>
                <a:endParaRPr lang="ru-RU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8" name="Скругленный прямоугольник 27"/>
            <p:cNvSpPr/>
            <p:nvPr/>
          </p:nvSpPr>
          <p:spPr>
            <a:xfrm>
              <a:off x="323528" y="3323778"/>
              <a:ext cx="3255022" cy="1905422"/>
            </a:xfrm>
            <a:prstGeom prst="roundRect">
              <a:avLst/>
            </a:prstGeom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Увеличение неналоговых поступлений по аренде земли и муниципального 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имущества, платежей 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 негативное воздействие на окружающую среду</a:t>
              </a:r>
              <a:endPara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644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Федеральные и региональные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средства,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поступившие </a:t>
            </a:r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543812" y="1122357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="" xmlns:p14="http://schemas.microsoft.com/office/powerpoint/2010/main" val="3998550650"/>
              </p:ext>
            </p:extLst>
          </p:nvPr>
        </p:nvGraphicFramePr>
        <p:xfrm>
          <a:off x="857225" y="1071546"/>
          <a:ext cx="6762776" cy="42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928661" y="4901711"/>
            <a:ext cx="6523063" cy="384677"/>
          </a:xfrm>
          <a:prstGeom prst="round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средства: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858148" y="4929198"/>
            <a:ext cx="928694" cy="341003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57290" y="5429264"/>
            <a:ext cx="6022996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городских округов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357290" y="5857892"/>
            <a:ext cx="6022995" cy="312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городских округов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858148" y="5429264"/>
            <a:ext cx="785818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596</a:t>
            </a: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5404" y="6458139"/>
            <a:ext cx="428596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57290" y="6286520"/>
            <a:ext cx="6022995" cy="312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58148" y="5857892"/>
            <a:ext cx="785818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1819</a:t>
            </a: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58148" y="6286520"/>
            <a:ext cx="785818" cy="2686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37"/>
          <p:cNvSpPr>
            <a:spLocks noChangeArrowheads="1"/>
          </p:cNvSpPr>
          <p:nvPr/>
        </p:nvSpPr>
        <p:spPr bwMode="auto">
          <a:xfrm rot="18998696">
            <a:off x="4411987" y="2702037"/>
            <a:ext cx="2058895" cy="1008140"/>
          </a:xfrm>
          <a:prstGeom prst="rightArrow">
            <a:avLst>
              <a:gd name="adj1" fmla="val 50000"/>
              <a:gd name="adj2" fmla="val 76291"/>
            </a:avLst>
          </a:prstGeom>
          <a:solidFill>
            <a:srgbClr val="00B050"/>
          </a:solidFill>
          <a:ln w="1905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54000" rIns="54000" anchor="ctr"/>
          <a:lstStyle/>
          <a:p>
            <a:pPr eaLnBrk="1" hangingPunct="1">
              <a:spcBef>
                <a:spcPct val="50000"/>
              </a:spcBef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9093136">
            <a:off x="5274278" y="2699829"/>
            <a:ext cx="824083" cy="53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9,5%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85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12" y="260648"/>
            <a:ext cx="91074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поступлений,</a:t>
            </a:r>
          </a:p>
          <a:p>
            <a:pPr algn="ctr"/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направленных в бюджет</a:t>
            </a:r>
            <a:endParaRPr lang="ru-RU" alt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"/>
          <p:cNvSpPr>
            <a:spLocks noChangeArrowheads="1"/>
          </p:cNvSpPr>
          <p:nvPr/>
        </p:nvSpPr>
        <p:spPr bwMode="auto">
          <a:xfrm>
            <a:off x="7620000" y="1010280"/>
            <a:ext cx="1295375" cy="31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14643"/>
            <a:ext cx="5868144" cy="274335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448251"/>
            <a:ext cx="539552" cy="365125"/>
          </a:xfrm>
        </p:spPr>
        <p:txBody>
          <a:bodyPr/>
          <a:lstStyle/>
          <a:p>
            <a:fld id="{068DDF2C-5F6A-4DBD-BBB1-729CF02EACCB}" type="slidenum">
              <a:rPr lang="ru-RU" sz="14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1428792" y="1214422"/>
            <a:ext cx="11838969" cy="5544616"/>
            <a:chOff x="-1572808" y="1845452"/>
            <a:chExt cx="11838969" cy="4064000"/>
          </a:xfrm>
        </p:grpSpPr>
        <p:graphicFrame>
          <p:nvGraphicFramePr>
            <p:cNvPr id="2" name="Схема 1"/>
            <p:cNvGraphicFramePr/>
            <p:nvPr>
              <p:extLst>
                <p:ext uri="{D42A27DB-BD31-4B8C-83A1-F6EECF244321}">
                  <p14:modId xmlns="" xmlns:p14="http://schemas.microsoft.com/office/powerpoint/2010/main" val="1275092329"/>
                </p:ext>
              </p:extLst>
            </p:nvPr>
          </p:nvGraphicFramePr>
          <p:xfrm>
            <a:off x="3142100" y="2054898"/>
            <a:ext cx="7124061" cy="26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24" name="Схема 23"/>
            <p:cNvGraphicFramePr/>
            <p:nvPr>
              <p:extLst>
                <p:ext uri="{D42A27DB-BD31-4B8C-83A1-F6EECF244321}">
                  <p14:modId xmlns="" xmlns:p14="http://schemas.microsoft.com/office/powerpoint/2010/main" val="4144694120"/>
                </p:ext>
              </p:extLst>
            </p:nvPr>
          </p:nvGraphicFramePr>
          <p:xfrm>
            <a:off x="-1572808" y="2054898"/>
            <a:ext cx="7124061" cy="26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14" name="Группа 13"/>
            <p:cNvGrpSpPr/>
            <p:nvPr/>
          </p:nvGrpSpPr>
          <p:grpSpPr>
            <a:xfrm>
              <a:off x="2856348" y="1845452"/>
              <a:ext cx="2952328" cy="4064000"/>
              <a:chOff x="48036" y="1877004"/>
              <a:chExt cx="2952328" cy="4064000"/>
            </a:xfrm>
          </p:grpSpPr>
          <p:graphicFrame>
            <p:nvGraphicFramePr>
              <p:cNvPr id="12" name="Диаграмма 11"/>
              <p:cNvGraphicFramePr/>
              <p:nvPr>
                <p:extLst>
                  <p:ext uri="{D42A27DB-BD31-4B8C-83A1-F6EECF244321}">
                    <p14:modId xmlns="" xmlns:p14="http://schemas.microsoft.com/office/powerpoint/2010/main" val="4195926270"/>
                  </p:ext>
                </p:extLst>
              </p:nvPr>
            </p:nvGraphicFramePr>
            <p:xfrm>
              <a:off x="48036" y="1877004"/>
              <a:ext cx="2952328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sp>
            <p:nvSpPr>
              <p:cNvPr id="13" name="Прямоугольник 12"/>
              <p:cNvSpPr/>
              <p:nvPr/>
            </p:nvSpPr>
            <p:spPr>
              <a:xfrm>
                <a:off x="1191044" y="2348257"/>
                <a:ext cx="936104" cy="4744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Целевые</a:t>
                </a:r>
              </a:p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средства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191044" y="4861606"/>
                <a:ext cx="936104" cy="4744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Дотации</a:t>
                </a:r>
                <a:endPara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4546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16821</TotalTime>
  <Words>1116</Words>
  <Application>Microsoft Office PowerPoint</Application>
  <PresentationFormat>Экран (4:3)</PresentationFormat>
  <Paragraphs>293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User</cp:lastModifiedBy>
  <cp:revision>829</cp:revision>
  <cp:lastPrinted>2022-05-16T07:40:13Z</cp:lastPrinted>
  <dcterms:created xsi:type="dcterms:W3CDTF">2015-01-18T17:30:07Z</dcterms:created>
  <dcterms:modified xsi:type="dcterms:W3CDTF">2022-05-18T05:17:01Z</dcterms:modified>
</cp:coreProperties>
</file>