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4" r:id="rId3"/>
    <p:sldId id="257" r:id="rId4"/>
    <p:sldId id="258" r:id="rId5"/>
    <p:sldId id="305" r:id="rId6"/>
    <p:sldId id="260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306" r:id="rId17"/>
    <p:sldId id="295" r:id="rId18"/>
    <p:sldId id="302" r:id="rId19"/>
    <p:sldId id="296" r:id="rId20"/>
    <p:sldId id="303" r:id="rId21"/>
    <p:sldId id="304" r:id="rId22"/>
    <p:sldId id="300" r:id="rId23"/>
    <p:sldId id="298" r:id="rId24"/>
    <p:sldId id="301" r:id="rId25"/>
    <p:sldId id="297" r:id="rId26"/>
    <p:sldId id="274" r:id="rId27"/>
    <p:sldId id="299" r:id="rId28"/>
    <p:sldId id="307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6" r:id="rId38"/>
    <p:sldId id="287" r:id="rId39"/>
    <p:sldId id="290" r:id="rId40"/>
    <p:sldId id="289" r:id="rId41"/>
    <p:sldId id="288" r:id="rId42"/>
    <p:sldId id="291" r:id="rId43"/>
    <p:sldId id="309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96" autoAdjust="0"/>
  </p:normalViewPr>
  <p:slideViewPr>
    <p:cSldViewPr>
      <p:cViewPr varScale="1">
        <p:scale>
          <a:sx n="101" d="100"/>
          <a:sy n="101" d="100"/>
        </p:scale>
        <p:origin x="29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FBC12177-7567-4BE6-8FDC-6B6307ABE556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222D2A05-BEAC-4D31-973F-34CB39AA70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12177-7567-4BE6-8FDC-6B6307ABE556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D2A05-BEAC-4D31-973F-34CB39AA70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12177-7567-4BE6-8FDC-6B6307ABE556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D2A05-BEAC-4D31-973F-34CB39AA70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12177-7567-4BE6-8FDC-6B6307ABE556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D2A05-BEAC-4D31-973F-34CB39AA70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12177-7567-4BE6-8FDC-6B6307ABE556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D2A05-BEAC-4D31-973F-34CB39AA70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12177-7567-4BE6-8FDC-6B6307ABE556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D2A05-BEAC-4D31-973F-34CB39AA703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12177-7567-4BE6-8FDC-6B6307ABE556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D2A05-BEAC-4D31-973F-34CB39AA703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12177-7567-4BE6-8FDC-6B6307ABE556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D2A05-BEAC-4D31-973F-34CB39AA70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12177-7567-4BE6-8FDC-6B6307ABE556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D2A05-BEAC-4D31-973F-34CB39AA70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FBC12177-7567-4BE6-8FDC-6B6307ABE556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222D2A05-BEAC-4D31-973F-34CB39AA70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FBC12177-7567-4BE6-8FDC-6B6307ABE556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222D2A05-BEAC-4D31-973F-34CB39AA70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FBC12177-7567-4BE6-8FDC-6B6307ABE556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222D2A05-BEAC-4D31-973F-34CB39AA703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Общественные инициативы - 2016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E:\1и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79"/>
            <a:ext cx="8496944" cy="583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57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5085184"/>
            <a:ext cx="6965245" cy="120248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Депутатский корпус под руководством </a:t>
            </a:r>
            <a:r>
              <a:rPr lang="ru-RU" sz="2400" b="1" dirty="0" err="1" smtClean="0">
                <a:solidFill>
                  <a:schemeClr val="bg2">
                    <a:lumMod val="50000"/>
                  </a:schemeClr>
                </a:solidFill>
              </a:rPr>
              <a:t>А.А.Калинина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 с 2010 г. плотно работал с общественными объединениями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794365"/>
            <a:ext cx="6281913" cy="4177473"/>
          </a:xfrm>
        </p:spPr>
      </p:pic>
    </p:spTree>
    <p:extLst>
      <p:ext uri="{BB962C8B-B14F-4D97-AF65-F5344CB8AC3E}">
        <p14:creationId xmlns:p14="http://schemas.microsoft.com/office/powerpoint/2010/main" val="58639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670698"/>
            <a:ext cx="6965245" cy="120248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С 2012 года был начат муниципальный конкурс социальных проектов</a:t>
            </a:r>
            <a:endParaRPr lang="ru-RU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672" y="944031"/>
            <a:ext cx="5577600" cy="3709105"/>
          </a:xfrm>
        </p:spPr>
      </p:pic>
    </p:spTree>
    <p:extLst>
      <p:ext uri="{BB962C8B-B14F-4D97-AF65-F5344CB8AC3E}">
        <p14:creationId xmlns:p14="http://schemas.microsoft.com/office/powerpoint/2010/main" val="253025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По инициативе депутатов была создана Ассоциация председателей МКД</a:t>
            </a:r>
            <a:endParaRPr lang="ru-RU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132856"/>
            <a:ext cx="6975207" cy="3888678"/>
          </a:xfrm>
        </p:spPr>
      </p:pic>
    </p:spTree>
    <p:extLst>
      <p:ext uri="{BB962C8B-B14F-4D97-AF65-F5344CB8AC3E}">
        <p14:creationId xmlns:p14="http://schemas.microsoft.com/office/powerpoint/2010/main" val="157200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923960"/>
            <a:ext cx="2592288" cy="480929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Созыв,  избранный осенью 2015 года возглавил </a:t>
            </a:r>
            <a:r>
              <a:rPr lang="ru-RU" sz="2800" b="1" dirty="0" err="1" smtClean="0">
                <a:solidFill>
                  <a:schemeClr val="bg2">
                    <a:lumMod val="50000"/>
                  </a:schemeClr>
                </a:solidFill>
              </a:rPr>
              <a:t>О.В.Костиков</a:t>
            </a:r>
            <a:endParaRPr lang="ru-RU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881080"/>
            <a:ext cx="5050702" cy="3365031"/>
          </a:xfrm>
        </p:spPr>
      </p:pic>
    </p:spTree>
    <p:extLst>
      <p:ext uri="{BB962C8B-B14F-4D97-AF65-F5344CB8AC3E}">
        <p14:creationId xmlns:p14="http://schemas.microsoft.com/office/powerpoint/2010/main" val="141455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12" y="908720"/>
            <a:ext cx="7447604" cy="4961967"/>
          </a:xfrm>
        </p:spPr>
      </p:pic>
    </p:spTree>
    <p:extLst>
      <p:ext uri="{BB962C8B-B14F-4D97-AF65-F5344CB8AC3E}">
        <p14:creationId xmlns:p14="http://schemas.microsoft.com/office/powerpoint/2010/main" val="302114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221088"/>
            <a:ext cx="6965245" cy="120248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При поддержке депутатов этого созыва начал работать </a:t>
            </a:r>
            <a:b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ежегодный Общественный форум Озерска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764704"/>
            <a:ext cx="4932752" cy="3286446"/>
          </a:xfrm>
        </p:spPr>
      </p:pic>
    </p:spTree>
    <p:extLst>
      <p:ext uri="{BB962C8B-B14F-4D97-AF65-F5344CB8AC3E}">
        <p14:creationId xmlns:p14="http://schemas.microsoft.com/office/powerpoint/2010/main" val="36473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Общественные инициативы - 2016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E:\1и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79"/>
            <a:ext cx="8496944" cy="583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87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437112"/>
            <a:ext cx="6965245" cy="1202485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Вручение Премии «Общественное признание» Законодательного Собрания Челябинской области </a:t>
            </a:r>
            <a:r>
              <a:rPr lang="ru-RU" sz="2800" b="1" dirty="0" err="1" smtClean="0">
                <a:solidFill>
                  <a:schemeClr val="bg2">
                    <a:lumMod val="50000"/>
                  </a:schemeClr>
                </a:solidFill>
              </a:rPr>
              <a:t>Б.Ентякову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2800" b="1" dirty="0" err="1" smtClean="0">
                <a:solidFill>
                  <a:schemeClr val="bg2">
                    <a:lumMod val="50000"/>
                  </a:schemeClr>
                </a:solidFill>
              </a:rPr>
              <a:t>Н.Меркуловой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2800" b="1" dirty="0" err="1" smtClean="0">
                <a:solidFill>
                  <a:schemeClr val="bg2">
                    <a:lumMod val="50000"/>
                  </a:schemeClr>
                </a:solidFill>
              </a:rPr>
              <a:t>В.Усовой</a:t>
            </a:r>
            <a:endParaRPr lang="ru-RU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318" y="980728"/>
            <a:ext cx="4417821" cy="2952328"/>
          </a:xfrm>
        </p:spPr>
      </p:pic>
    </p:spTree>
    <p:extLst>
      <p:ext uri="{BB962C8B-B14F-4D97-AF65-F5344CB8AC3E}">
        <p14:creationId xmlns:p14="http://schemas.microsoft.com/office/powerpoint/2010/main" val="30045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pp.vk.me/c629525/v629525492/537c6/4p4StMf0s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638150"/>
            <a:ext cx="2980200" cy="552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38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052736"/>
            <a:ext cx="6965245" cy="1202485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</a:rPr>
              <a:t>Неделя рабочей профессии по девизом «Славим человека труда!» 2016</a:t>
            </a:r>
            <a:endParaRPr lang="ru-RU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543031"/>
            <a:ext cx="5112568" cy="3406249"/>
          </a:xfrm>
        </p:spPr>
      </p:pic>
    </p:spTree>
    <p:extLst>
      <p:ext uri="{BB962C8B-B14F-4D97-AF65-F5344CB8AC3E}">
        <p14:creationId xmlns:p14="http://schemas.microsoft.com/office/powerpoint/2010/main" val="249428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7201" y="4329024"/>
            <a:ext cx="5712179" cy="1524000"/>
          </a:xfrm>
        </p:spPr>
        <p:txBody>
          <a:bodyPr/>
          <a:lstStyle/>
          <a:p>
            <a:r>
              <a:rPr lang="en-US" dirty="0" smtClean="0"/>
              <a:t>20 </a:t>
            </a:r>
            <a:r>
              <a:rPr lang="ru-RU" dirty="0" smtClean="0"/>
              <a:t>лет назад в декабре 1996 года были избраны первые 25 депутатов нового городского Совета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548680"/>
            <a:ext cx="4926012" cy="3240088"/>
          </a:xfrm>
        </p:spPr>
      </p:pic>
    </p:spTree>
    <p:extLst>
      <p:ext uri="{BB962C8B-B14F-4D97-AF65-F5344CB8AC3E}">
        <p14:creationId xmlns:p14="http://schemas.microsoft.com/office/powerpoint/2010/main" val="92873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412776"/>
            <a:ext cx="6965245" cy="1202485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Первый открытый чемпионат </a:t>
            </a:r>
            <a:b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Озерска по настольному теннису </a:t>
            </a:r>
            <a:b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памяти </a:t>
            </a:r>
            <a:r>
              <a:rPr lang="ru-RU" sz="2800" b="1" dirty="0" err="1" smtClean="0">
                <a:solidFill>
                  <a:schemeClr val="bg2">
                    <a:lumMod val="50000"/>
                  </a:schemeClr>
                </a:solidFill>
              </a:rPr>
              <a:t>Л.А.Зозули</a:t>
            </a:r>
            <a:endParaRPr lang="ru-RU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780928"/>
            <a:ext cx="3966736" cy="2712355"/>
          </a:xfrm>
        </p:spPr>
      </p:pic>
    </p:spTree>
    <p:extLst>
      <p:ext uri="{BB962C8B-B14F-4D97-AF65-F5344CB8AC3E}">
        <p14:creationId xmlns:p14="http://schemas.microsoft.com/office/powerpoint/2010/main" val="339062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773896"/>
            <a:ext cx="8073093" cy="122906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36712"/>
            <a:ext cx="6120680" cy="5024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86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http://ozerskadm.ru/upload/04_2015/DSC00256ODt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84784"/>
            <a:ext cx="5940425" cy="44551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044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4863" y="1139808"/>
            <a:ext cx="3618020" cy="1202485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</a:rPr>
              <a:t>Молодежный проект «Гроза дворов – 2016»</a:t>
            </a:r>
            <a:endParaRPr lang="ru-RU" sz="3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Объект 3" descr="004-4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3470648" cy="2605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003-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658197"/>
            <a:ext cx="3374390" cy="253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001-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066" y="2780928"/>
            <a:ext cx="3615055" cy="2714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50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268760"/>
            <a:ext cx="6965245" cy="120248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Второй год Всеросси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йской студенческой стройки «Мирный атом»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Объект 3" descr="http://ozerskadm.ru/upload/2016/06/ssa2Y2A9455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28" y="3356992"/>
            <a:ext cx="4176464" cy="25719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374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21 апреля – День местного самоуправления в России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352793"/>
            <a:ext cx="5158917" cy="3437128"/>
          </a:xfrm>
        </p:spPr>
      </p:pic>
    </p:spTree>
    <p:extLst>
      <p:ext uri="{BB962C8B-B14F-4D97-AF65-F5344CB8AC3E}">
        <p14:creationId xmlns:p14="http://schemas.microsoft.com/office/powerpoint/2010/main" val="242934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dirty="0">
                <a:latin typeface="+mj-lt"/>
              </a:rPr>
              <a:t>Конкурс социальных проектов, посвященный памяти Героя Социалистического Труда </a:t>
            </a:r>
            <a:r>
              <a:rPr lang="ru-RU" sz="4000" dirty="0" err="1">
                <a:latin typeface="+mj-lt"/>
              </a:rPr>
              <a:t>Б.В.Броховича</a:t>
            </a:r>
            <a:endParaRPr lang="ru-RU" sz="4000" dirty="0">
              <a:latin typeface="+mj-lt"/>
            </a:endParaRPr>
          </a:p>
        </p:txBody>
      </p:sp>
      <p:pic>
        <p:nvPicPr>
          <p:cNvPr id="3074" name="Picture 2" descr="E:\4и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8208912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03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ozerskadm.ru/upload/04_2015/brroocchh2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721082"/>
            <a:ext cx="3960440" cy="55248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879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Общественные инициативы - 2016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E:\1и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79"/>
            <a:ext cx="8496944" cy="583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87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</a:rPr>
              <a:t>Проект по благоустройству дворовых территорий «Цветущий город»</a:t>
            </a:r>
            <a:endParaRPr lang="ru-RU" sz="3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617244"/>
            <a:ext cx="4752528" cy="3564396"/>
          </a:xfrm>
        </p:spPr>
      </p:pic>
    </p:spTree>
    <p:extLst>
      <p:ext uri="{BB962C8B-B14F-4D97-AF65-F5344CB8AC3E}">
        <p14:creationId xmlns:p14="http://schemas.microsoft.com/office/powerpoint/2010/main" val="319084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</a:rPr>
              <a:t>Руководителем депутатского корпуса стал </a:t>
            </a:r>
            <a:r>
              <a:rPr lang="ru-RU" sz="3200" dirty="0" err="1" smtClean="0">
                <a:solidFill>
                  <a:schemeClr val="bg2">
                    <a:lumMod val="50000"/>
                  </a:schemeClr>
                </a:solidFill>
              </a:rPr>
              <a:t>А.А.Грибов</a:t>
            </a:r>
            <a:endParaRPr lang="ru-RU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204864"/>
            <a:ext cx="5472608" cy="3704368"/>
          </a:xfrm>
        </p:spPr>
      </p:pic>
    </p:spTree>
    <p:extLst>
      <p:ext uri="{BB962C8B-B14F-4D97-AF65-F5344CB8AC3E}">
        <p14:creationId xmlns:p14="http://schemas.microsoft.com/office/powerpoint/2010/main" val="115550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92696"/>
            <a:ext cx="7390599" cy="5542950"/>
          </a:xfrm>
        </p:spPr>
      </p:pic>
    </p:spTree>
    <p:extLst>
      <p:ext uri="{BB962C8B-B14F-4D97-AF65-F5344CB8AC3E}">
        <p14:creationId xmlns:p14="http://schemas.microsoft.com/office/powerpoint/2010/main" val="413576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92696"/>
            <a:ext cx="7339227" cy="5504421"/>
          </a:xfrm>
        </p:spPr>
      </p:pic>
    </p:spTree>
    <p:extLst>
      <p:ext uri="{BB962C8B-B14F-4D97-AF65-F5344CB8AC3E}">
        <p14:creationId xmlns:p14="http://schemas.microsoft.com/office/powerpoint/2010/main" val="339457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89" y="768895"/>
            <a:ext cx="7267219" cy="5450415"/>
          </a:xfrm>
        </p:spPr>
      </p:pic>
    </p:spTree>
    <p:extLst>
      <p:ext uri="{BB962C8B-B14F-4D97-AF65-F5344CB8AC3E}">
        <p14:creationId xmlns:p14="http://schemas.microsoft.com/office/powerpoint/2010/main" val="46831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Городской конкурс «На лучший двор» 2016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132856"/>
            <a:ext cx="5688632" cy="3785815"/>
          </a:xfrm>
        </p:spPr>
      </p:pic>
    </p:spTree>
    <p:extLst>
      <p:ext uri="{BB962C8B-B14F-4D97-AF65-F5344CB8AC3E}">
        <p14:creationId xmlns:p14="http://schemas.microsoft.com/office/powerpoint/2010/main" val="32259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221088"/>
            <a:ext cx="6965245" cy="1202485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</a:rPr>
              <a:t>Самым активным  признан двор дома 31 по </a:t>
            </a:r>
            <a:r>
              <a:rPr lang="ru-RU" sz="2800" dirty="0" err="1" smtClean="0">
                <a:solidFill>
                  <a:schemeClr val="bg2">
                    <a:lumMod val="50000"/>
                  </a:schemeClr>
                </a:solidFill>
              </a:rPr>
              <a:t>ул.Свердлова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</a:rPr>
              <a:t>Председатель МКД – </a:t>
            </a:r>
            <a:r>
              <a:rPr lang="ru-RU" sz="2800" dirty="0" err="1" smtClean="0">
                <a:solidFill>
                  <a:schemeClr val="bg2">
                    <a:lumMod val="50000"/>
                  </a:schemeClr>
                </a:solidFill>
              </a:rPr>
              <a:t>О.Ф.Вельдяева</a:t>
            </a:r>
            <a:endParaRPr lang="ru-RU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35" y="817583"/>
            <a:ext cx="4060013" cy="3045010"/>
          </a:xfrm>
        </p:spPr>
      </p:pic>
    </p:spTree>
    <p:extLst>
      <p:ext uri="{BB962C8B-B14F-4D97-AF65-F5344CB8AC3E}">
        <p14:creationId xmlns:p14="http://schemas.microsoft.com/office/powerpoint/2010/main" val="35332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20050"/>
            <a:ext cx="7246583" cy="5434938"/>
          </a:xfrm>
        </p:spPr>
      </p:pic>
    </p:spTree>
    <p:extLst>
      <p:ext uri="{BB962C8B-B14F-4D97-AF65-F5344CB8AC3E}">
        <p14:creationId xmlns:p14="http://schemas.microsoft.com/office/powerpoint/2010/main" val="225544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94362"/>
            <a:ext cx="7390599" cy="5542950"/>
          </a:xfrm>
        </p:spPr>
      </p:pic>
    </p:spTree>
    <p:extLst>
      <p:ext uri="{BB962C8B-B14F-4D97-AF65-F5344CB8AC3E}">
        <p14:creationId xmlns:p14="http://schemas.microsoft.com/office/powerpoint/2010/main" val="204792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4843666"/>
          </a:xfrm>
        </p:spPr>
        <p:txBody>
          <a:bodyPr>
            <a:normAutofit/>
          </a:bodyPr>
          <a:lstStyle/>
          <a:p>
            <a:r>
              <a:rPr lang="ru-RU" dirty="0" smtClean="0"/>
              <a:t>Муниципальный конкурс социальных проектов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L:\Temp\Совет\Орготдел\День города\День города 2016\Слайды на вечер\3и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891315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06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91005" y="817582"/>
            <a:ext cx="2697419" cy="1873336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</a:rPr>
              <a:t>Проект «</a:t>
            </a:r>
            <a:r>
              <a:rPr lang="ru-RU" sz="1800" b="1" dirty="0" err="1" smtClean="0">
                <a:solidFill>
                  <a:schemeClr val="bg2">
                    <a:lumMod val="50000"/>
                  </a:schemeClr>
                </a:solidFill>
              </a:rPr>
              <a:t>Метлино</a:t>
            </a: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</a:rPr>
              <a:t> – 60! В будущее с оптимизмом!»</a:t>
            </a:r>
            <a:endParaRPr lang="ru-RU" sz="1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122" name="Picture 2" descr="L:\Temp\Совет\Орготдел\День города\День города 2016\Слайды на вечер\IMG_20160625_1638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690918"/>
            <a:ext cx="5400600" cy="405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6"/>
            <a:ext cx="5511493" cy="3096344"/>
          </a:xfrm>
        </p:spPr>
      </p:pic>
    </p:spTree>
    <p:extLst>
      <p:ext uri="{BB962C8B-B14F-4D97-AF65-F5344CB8AC3E}">
        <p14:creationId xmlns:p14="http://schemas.microsoft.com/office/powerpoint/2010/main" val="60369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6176" y="817582"/>
            <a:ext cx="2160240" cy="208335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Проект «Окрыленные надеждой!»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26" name="Picture 2" descr="L:\Temp\Совет\Орготдел\День города\День города 2016\Слайды на вечер\IMG_1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1567"/>
            <a:ext cx="5898731" cy="370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900940"/>
            <a:ext cx="5652628" cy="3768420"/>
          </a:xfrm>
        </p:spPr>
      </p:pic>
    </p:spTree>
    <p:extLst>
      <p:ext uri="{BB962C8B-B14F-4D97-AF65-F5344CB8AC3E}">
        <p14:creationId xmlns:p14="http://schemas.microsoft.com/office/powerpoint/2010/main" val="308761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</a:rPr>
              <a:t>Это был период становления и развития новых органов МСУ</a:t>
            </a:r>
            <a:endParaRPr lang="ru-RU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492896"/>
            <a:ext cx="6613473" cy="3688468"/>
          </a:xfrm>
        </p:spPr>
      </p:pic>
    </p:spTree>
    <p:extLst>
      <p:ext uri="{BB962C8B-B14F-4D97-AF65-F5344CB8AC3E}">
        <p14:creationId xmlns:p14="http://schemas.microsoft.com/office/powerpoint/2010/main" val="8557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293096"/>
            <a:ext cx="6965245" cy="1202485"/>
          </a:xfrm>
        </p:spPr>
        <p:txBody>
          <a:bodyPr/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Проект «Белый сквер»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764703"/>
            <a:ext cx="5193175" cy="3463847"/>
          </a:xfrm>
        </p:spPr>
      </p:pic>
    </p:spTree>
    <p:extLst>
      <p:ext uri="{BB962C8B-B14F-4D97-AF65-F5344CB8AC3E}">
        <p14:creationId xmlns:p14="http://schemas.microsoft.com/office/powerpoint/2010/main" val="357713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817582"/>
            <a:ext cx="3200236" cy="210736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</a:rPr>
              <a:t>Проект «В ответе за тех, кого приручили»</a:t>
            </a:r>
            <a:endParaRPr lang="ru-RU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098" name="Picture 2" descr="L:\Temp\Совет\Орготдел\День города\День города 2016\Слайды на вечер\CIMG41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996952"/>
            <a:ext cx="48965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5025"/>
            <a:ext cx="4321743" cy="5762327"/>
          </a:xfrm>
        </p:spPr>
      </p:pic>
    </p:spTree>
    <p:extLst>
      <p:ext uri="{BB962C8B-B14F-4D97-AF65-F5344CB8AC3E}">
        <p14:creationId xmlns:p14="http://schemas.microsoft.com/office/powerpoint/2010/main" val="334505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817582"/>
            <a:ext cx="4176464" cy="2179370"/>
          </a:xfrm>
        </p:spPr>
        <p:txBody>
          <a:bodyPr/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Проект </a:t>
            </a:r>
            <a:b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«Все во двор!»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L:\Temp\Совет\Орготдел\День города\День города 2016\4xv88xsZK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3444943" cy="493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_DEP_KOZ\Desktop\Слайды на вечер\oRRetj1jYk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212976"/>
            <a:ext cx="4516813" cy="338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66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Общественные инициативы - 2016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E:\1и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79"/>
            <a:ext cx="8496944" cy="583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87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_DEP_KOZ\Desktop\Слайды на вечер\д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620688"/>
            <a:ext cx="8928992" cy="604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19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1988840"/>
            <a:ext cx="2284725" cy="1202485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Именно этот созыв положил начало развитию территориального общественного самоуправления в Озерске</a:t>
            </a:r>
            <a:endParaRPr lang="ru-RU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764704"/>
            <a:ext cx="3504388" cy="5256584"/>
          </a:xfrm>
        </p:spPr>
      </p:pic>
    </p:spTree>
    <p:extLst>
      <p:ext uri="{BB962C8B-B14F-4D97-AF65-F5344CB8AC3E}">
        <p14:creationId xmlns:p14="http://schemas.microsoft.com/office/powerpoint/2010/main" val="14451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</a:rPr>
              <a:t>После выборов 20.03.2005 председателем Собрания депутатов стал </a:t>
            </a:r>
            <a:r>
              <a:rPr lang="ru-RU" sz="3200" dirty="0" err="1" smtClean="0">
                <a:solidFill>
                  <a:schemeClr val="bg2">
                    <a:lumMod val="50000"/>
                  </a:schemeClr>
                </a:solidFill>
              </a:rPr>
              <a:t>В.В.Борцов</a:t>
            </a:r>
            <a:endParaRPr lang="ru-RU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204864"/>
            <a:ext cx="7490087" cy="3968393"/>
          </a:xfrm>
        </p:spPr>
      </p:pic>
    </p:spTree>
    <p:extLst>
      <p:ext uri="{BB962C8B-B14F-4D97-AF65-F5344CB8AC3E}">
        <p14:creationId xmlns:p14="http://schemas.microsoft.com/office/powerpoint/2010/main" val="33799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013176"/>
            <a:ext cx="6965245" cy="1202485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Депутаты этого созыва утвердили новую редакцию Устава Озерска, создали Общественную палату, Контрольное Бюро, Общественную молодежную палату.</a:t>
            </a:r>
            <a:endParaRPr lang="ru-RU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92696"/>
            <a:ext cx="7506886" cy="3988032"/>
          </a:xfrm>
        </p:spPr>
      </p:pic>
    </p:spTree>
    <p:extLst>
      <p:ext uri="{BB962C8B-B14F-4D97-AF65-F5344CB8AC3E}">
        <p14:creationId xmlns:p14="http://schemas.microsoft.com/office/powerpoint/2010/main" val="103039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764704"/>
            <a:ext cx="6840760" cy="5466215"/>
          </a:xfrm>
        </p:spPr>
      </p:pic>
    </p:spTree>
    <p:extLst>
      <p:ext uri="{BB962C8B-B14F-4D97-AF65-F5344CB8AC3E}">
        <p14:creationId xmlns:p14="http://schemas.microsoft.com/office/powerpoint/2010/main" val="58986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482</TotalTime>
  <Words>256</Words>
  <Application>Microsoft Office PowerPoint</Application>
  <PresentationFormat>Экран (4:3)</PresentationFormat>
  <Paragraphs>32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9" baseType="lpstr">
      <vt:lpstr>Arial</vt:lpstr>
      <vt:lpstr>Brush Script MT</vt:lpstr>
      <vt:lpstr>Constantia</vt:lpstr>
      <vt:lpstr>Franklin Gothic Book</vt:lpstr>
      <vt:lpstr>Rage Italic</vt:lpstr>
      <vt:lpstr>Кнопка</vt:lpstr>
      <vt:lpstr>Общественные инициативы - 2016</vt:lpstr>
      <vt:lpstr>  </vt:lpstr>
      <vt:lpstr>Руководителем депутатского корпуса стал А.А.Грибов</vt:lpstr>
      <vt:lpstr>Это был период становления и развития новых органов МСУ</vt:lpstr>
      <vt:lpstr>Презентация PowerPoint</vt:lpstr>
      <vt:lpstr>Именно этот созыв положил начало развитию территориального общественного самоуправления в Озерске</vt:lpstr>
      <vt:lpstr>После выборов 20.03.2005 председателем Собрания депутатов стал В.В.Борцов</vt:lpstr>
      <vt:lpstr>Депутаты этого созыва утвердили новую редакцию Устава Озерска, создали Общественную палату, Контрольное Бюро, Общественную молодежную палату.</vt:lpstr>
      <vt:lpstr>Презентация PowerPoint</vt:lpstr>
      <vt:lpstr>Депутатский корпус под руководством А.А.Калинина с 2010 г. плотно работал с общественными объединениями</vt:lpstr>
      <vt:lpstr>С 2012 года был начат муниципальный конкурс социальных проектов</vt:lpstr>
      <vt:lpstr>По инициативе депутатов была создана Ассоциация председателей МКД</vt:lpstr>
      <vt:lpstr>Созыв,  избранный осенью 2015 года возглавил О.В.Костиков</vt:lpstr>
      <vt:lpstr>Презентация PowerPoint</vt:lpstr>
      <vt:lpstr>При поддержке депутатов этого созыва начал работать  ежегодный Общественный форум Озерска</vt:lpstr>
      <vt:lpstr>Общественные инициативы - 2016</vt:lpstr>
      <vt:lpstr>Вручение Премии «Общественное признание» Законодательного Собрания Челябинской области Б.Ентякову, Н.Меркуловой, В.Усовой</vt:lpstr>
      <vt:lpstr>Презентация PowerPoint</vt:lpstr>
      <vt:lpstr>Неделя рабочей профессии по девизом «Славим человека труда!» 2016</vt:lpstr>
      <vt:lpstr>Первый открытый чемпионат  Озерска по настольному теннису  памяти Л.А.Зозули</vt:lpstr>
      <vt:lpstr>Презентация PowerPoint</vt:lpstr>
      <vt:lpstr>Презентация PowerPoint</vt:lpstr>
      <vt:lpstr>Молодежный проект «Гроза дворов – 2016»</vt:lpstr>
      <vt:lpstr>Второй год Всероссийской студенческой стройки «Мирный атом»</vt:lpstr>
      <vt:lpstr>21 апреля – День местного самоуправления в России</vt:lpstr>
      <vt:lpstr>Презентация PowerPoint</vt:lpstr>
      <vt:lpstr>Презентация PowerPoint</vt:lpstr>
      <vt:lpstr>Общественные инициативы - 2016</vt:lpstr>
      <vt:lpstr>Проект по благоустройству дворовых территорий «Цветущий город»</vt:lpstr>
      <vt:lpstr>Презентация PowerPoint</vt:lpstr>
      <vt:lpstr>Презентация PowerPoint</vt:lpstr>
      <vt:lpstr>Презентация PowerPoint</vt:lpstr>
      <vt:lpstr>Городской конкурс «На лучший двор» 2016</vt:lpstr>
      <vt:lpstr>Самым активным  признан двор дома 31 по ул.Свердлова Председатель МКД – О.Ф.Вельдяева</vt:lpstr>
      <vt:lpstr>Презентация PowerPoint</vt:lpstr>
      <vt:lpstr>Презентация PowerPoint</vt:lpstr>
      <vt:lpstr>Муниципальный конкурс социальных проектов</vt:lpstr>
      <vt:lpstr>Проект «Метлино – 60! В будущее с оптимизмом!»</vt:lpstr>
      <vt:lpstr>Проект «Окрыленные надеждой!»</vt:lpstr>
      <vt:lpstr>Проект «Белый сквер»</vt:lpstr>
      <vt:lpstr>Проект «В ответе за тех, кого приручили»</vt:lpstr>
      <vt:lpstr>Проект  «Все во двор!»</vt:lpstr>
      <vt:lpstr>Общественные инициативы - 2016</vt:lpstr>
    </vt:vector>
  </TitlesOfParts>
  <Company>*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Общественные инициативы - 2016</dc:title>
  <dc:creator>U_DEP_KOZ</dc:creator>
  <cp:lastModifiedBy>$</cp:lastModifiedBy>
  <cp:revision>48</cp:revision>
  <dcterms:created xsi:type="dcterms:W3CDTF">2016-10-18T04:05:49Z</dcterms:created>
  <dcterms:modified xsi:type="dcterms:W3CDTF">2021-08-20T10:00:35Z</dcterms:modified>
</cp:coreProperties>
</file>