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9" r:id="rId3"/>
    <p:sldMasterId id="2147483661" r:id="rId4"/>
    <p:sldMasterId id="2147483663" r:id="rId5"/>
  </p:sldMasterIdLst>
  <p:notesMasterIdLst>
    <p:notesMasterId r:id="rId29"/>
  </p:notesMasterIdLst>
  <p:handoutMasterIdLst>
    <p:handoutMasterId r:id="rId30"/>
  </p:handoutMasterIdLst>
  <p:sldIdLst>
    <p:sldId id="738" r:id="rId6"/>
    <p:sldId id="743" r:id="rId7"/>
    <p:sldId id="717" r:id="rId8"/>
    <p:sldId id="720" r:id="rId9"/>
    <p:sldId id="739" r:id="rId10"/>
    <p:sldId id="749" r:id="rId11"/>
    <p:sldId id="741" r:id="rId12"/>
    <p:sldId id="724" r:id="rId13"/>
    <p:sldId id="725" r:id="rId14"/>
    <p:sldId id="744" r:id="rId15"/>
    <p:sldId id="727" r:id="rId16"/>
    <p:sldId id="747" r:id="rId17"/>
    <p:sldId id="748" r:id="rId18"/>
    <p:sldId id="730" r:id="rId19"/>
    <p:sldId id="731" r:id="rId20"/>
    <p:sldId id="732" r:id="rId21"/>
    <p:sldId id="733" r:id="rId22"/>
    <p:sldId id="734" r:id="rId23"/>
    <p:sldId id="735" r:id="rId24"/>
    <p:sldId id="746" r:id="rId25"/>
    <p:sldId id="736" r:id="rId26"/>
    <p:sldId id="737" r:id="rId27"/>
    <p:sldId id="693" r:id="rId28"/>
  </p:sldIdLst>
  <p:sldSz cx="10287000" cy="7240588"/>
  <p:notesSz cx="6858000" cy="9947275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0063" indent="-428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0125" indent="-85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1775" indent="-13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1838" indent="-173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1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pos="231">
          <p15:clr>
            <a:srgbClr val="A4A3A4"/>
          </p15:clr>
        </p15:guide>
        <p15:guide id="5" pos="6257">
          <p15:clr>
            <a:srgbClr val="A4A3A4"/>
          </p15:clr>
        </p15:guide>
        <p15:guide id="6" pos="3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AFDAE7"/>
    <a:srgbClr val="FFB5A3"/>
    <a:srgbClr val="B6CBE4"/>
    <a:srgbClr val="9900CC"/>
    <a:srgbClr val="602E04"/>
    <a:srgbClr val="4BAAC8"/>
    <a:srgbClr val="C2E2EC"/>
    <a:srgbClr val="0E11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12" autoAdjust="0"/>
    <p:restoredTop sz="96491" autoAdjust="0"/>
  </p:normalViewPr>
  <p:slideViewPr>
    <p:cSldViewPr snapToGrid="0" showGuides="1">
      <p:cViewPr varScale="1">
        <p:scale>
          <a:sx n="103" d="100"/>
          <a:sy n="103" d="100"/>
        </p:scale>
        <p:origin x="-1074" y="-78"/>
      </p:cViewPr>
      <p:guideLst>
        <p:guide orient="horz" pos="2471"/>
        <p:guide orient="horz" pos="4020"/>
        <p:guide orient="horz" pos="4241"/>
        <p:guide pos="231"/>
        <p:guide pos="6257"/>
        <p:guide pos="3204"/>
      </p:guideLst>
    </p:cSldViewPr>
  </p:slideViewPr>
  <p:outlineViewPr>
    <p:cViewPr>
      <p:scale>
        <a:sx n="33" d="100"/>
        <a:sy n="33" d="100"/>
      </p:scale>
      <p:origin x="0" y="811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hPercent val="100"/>
      <c:rotY val="0"/>
      <c:depthPercent val="100"/>
      <c:perspective val="30"/>
    </c:view3D>
    <c:floor>
      <c:spPr>
        <a:solidFill>
          <a:schemeClr val="lt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3586956521739135E-2"/>
          <c:w val="1"/>
          <c:h val="0.8885869565217386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tx2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dPt>
            <c:idx val="0"/>
            <c:spPr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1"/>
                </a:contourClr>
              </a:sp3d>
            </c:spPr>
          </c:dPt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3766</c:v>
                </c:pt>
                <c:pt idx="1">
                  <c:v>3713.1</c:v>
                </c:pt>
                <c:pt idx="2">
                  <c:v>3799.9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BB4-451F-B188-92B32D7CEF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tx2"/>
            </a:solidFill>
            <a:ln>
              <a:solidFill>
                <a:schemeClr val="accent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chemeClr val="accent2"/>
              </a:contourClr>
            </a:sp3d>
          </c:spPr>
          <c:dPt>
            <c:idx val="0"/>
            <c:spPr>
              <a:solidFill>
                <a:srgbClr val="FFFF00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2"/>
                </a:contourClr>
              </a:sp3d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2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accent2"/>
                </a:contourClr>
              </a:sp3d>
            </c:spPr>
          </c:dPt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4075.3</c:v>
                </c:pt>
                <c:pt idx="1">
                  <c:v>3676.5</c:v>
                </c:pt>
                <c:pt idx="2">
                  <c:v>3624.2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BBB4-451F-B188-92B32D7CEF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chemeClr val="accent3"/>
              </a:contourClr>
            </a:sp3d>
          </c:spPr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67.7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BBB4-451F-B188-92B32D7CEF35}"/>
            </c:ext>
          </c:extLst>
        </c:ser>
        <c:gapWidth val="0"/>
        <c:gapDepth val="225"/>
        <c:shape val="box"/>
        <c:axId val="113637248"/>
        <c:axId val="113638784"/>
        <c:axId val="0"/>
      </c:bar3DChart>
      <c:catAx>
        <c:axId val="11363724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638784"/>
        <c:crossesAt val="0"/>
        <c:auto val="1"/>
        <c:lblAlgn val="ctr"/>
        <c:lblOffset val="100"/>
        <c:tickLblSkip val="1"/>
        <c:tickMarkSkip val="1"/>
      </c:catAx>
      <c:valAx>
        <c:axId val="113638784"/>
        <c:scaling>
          <c:orientation val="minMax"/>
          <c:max val="3000"/>
          <c:min val="0"/>
        </c:scaling>
        <c:axPos val="l"/>
        <c:numFmt formatCode="#,##0.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37248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100"/>
      <c:perspective val="50"/>
    </c:view3D>
    <c:floor>
      <c:spPr>
        <a:solidFill>
          <a:schemeClr val="bg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318E-2"/>
          <c:y val="2.8663448235392363E-2"/>
          <c:w val="0.96289595356072089"/>
          <c:h val="0.631466433912080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1805836012375573E-2"/>
                  <c:y val="-7.81730406419791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2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814E-3"/>
                  <c:y val="-2.08461441711944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(первоначальный)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305.7</c:v>
                </c:pt>
                <c:pt idx="1">
                  <c:v>340.9</c:v>
                </c:pt>
              </c:numCache>
            </c:numRef>
          </c:val>
          <c:shape val="cylinder"/>
        </c:ser>
        <c:dLbls>
          <c:showVal val="1"/>
        </c:dLbls>
        <c:gapWidth val="50"/>
        <c:gapDepth val="50"/>
        <c:shape val="box"/>
        <c:axId val="164372480"/>
        <c:axId val="164374016"/>
        <c:axId val="0"/>
      </c:bar3DChart>
      <c:catAx>
        <c:axId val="164372480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374016"/>
        <c:crosses val="autoZero"/>
        <c:auto val="1"/>
        <c:lblAlgn val="ctr"/>
        <c:lblOffset val="100"/>
      </c:catAx>
      <c:valAx>
        <c:axId val="16437401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643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100"/>
      <c:perspective val="50"/>
    </c:view3D>
    <c:floor>
      <c:spPr>
        <a:solidFill>
          <a:schemeClr val="bg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318E-2"/>
          <c:y val="1.1505422213935969E-2"/>
          <c:w val="0.96289595356072089"/>
          <c:h val="0.648624594731432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1805836012375573E-2"/>
                  <c:y val="-7.81730406419791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15109175526929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814E-3"/>
                  <c:y val="-2.08461441711944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2022 год</c:v>
                </c:pt>
                <c:pt idx="2">
                  <c:v>2023-2025 годы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8.6</c:v>
                </c:pt>
                <c:pt idx="1">
                  <c:v>39.5</c:v>
                </c:pt>
                <c:pt idx="2">
                  <c:v>43</c:v>
                </c:pt>
              </c:numCache>
            </c:numRef>
          </c:val>
          <c:shape val="cylinder"/>
        </c:ser>
        <c:dLbls>
          <c:showVal val="1"/>
        </c:dLbls>
        <c:gapWidth val="50"/>
        <c:gapDepth val="50"/>
        <c:shape val="box"/>
        <c:axId val="167256064"/>
        <c:axId val="167257600"/>
        <c:axId val="0"/>
      </c:bar3DChart>
      <c:catAx>
        <c:axId val="167256064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7257600"/>
        <c:crosses val="autoZero"/>
        <c:auto val="1"/>
        <c:lblAlgn val="ctr"/>
        <c:lblOffset val="100"/>
      </c:catAx>
      <c:valAx>
        <c:axId val="16725760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6725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100"/>
      <c:perspective val="50"/>
    </c:view3D>
    <c:floor>
      <c:spPr>
        <a:solidFill>
          <a:schemeClr val="bg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318E-2"/>
          <c:y val="2.8663448235392363E-2"/>
          <c:w val="0.96289595356072089"/>
          <c:h val="0.631466433912080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1805836012375573E-2"/>
                  <c:y val="-7.817304064197916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82403761497952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461902616885814E-3"/>
                  <c:y val="-2.08461441711944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925118350487549E-2"/>
                  <c:y val="-2.34519121925938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97.1</c:v>
                </c:pt>
                <c:pt idx="1">
                  <c:v>133.9</c:v>
                </c:pt>
                <c:pt idx="2">
                  <c:v>118.5</c:v>
                </c:pt>
              </c:numCache>
            </c:numRef>
          </c:val>
          <c:shape val="cylinder"/>
        </c:ser>
        <c:dLbls>
          <c:showVal val="1"/>
        </c:dLbls>
        <c:gapWidth val="50"/>
        <c:gapDepth val="50"/>
        <c:shape val="box"/>
        <c:axId val="181693824"/>
        <c:axId val="181712000"/>
        <c:axId val="0"/>
      </c:bar3DChart>
      <c:catAx>
        <c:axId val="181693824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712000"/>
        <c:crosses val="autoZero"/>
        <c:auto val="1"/>
        <c:lblAlgn val="ctr"/>
        <c:lblOffset val="100"/>
      </c:catAx>
      <c:valAx>
        <c:axId val="18171200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8169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>
        <c:manualLayout>
          <c:layoutTarget val="inner"/>
          <c:xMode val="edge"/>
          <c:yMode val="edge"/>
          <c:x val="0.14626814119377737"/>
          <c:y val="1.3775941928997466E-2"/>
          <c:w val="0.68210715151117363"/>
          <c:h val="0.839961744379821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2772.3</c:v>
                </c:pt>
                <c:pt idx="1">
                  <c:v>2707.1</c:v>
                </c:pt>
                <c:pt idx="2">
                  <c:v>2730.6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993.7</c:v>
                </c:pt>
                <c:pt idx="1">
                  <c:v>1006</c:v>
                </c:pt>
                <c:pt idx="2">
                  <c:v>1069.2</c:v>
                </c:pt>
              </c:numCache>
            </c:numRef>
          </c:val>
        </c:ser>
        <c:gapWidth val="115"/>
        <c:gapDepth val="225"/>
        <c:shape val="cylinder"/>
        <c:axId val="117571968"/>
        <c:axId val="117573504"/>
        <c:axId val="0"/>
      </c:bar3DChart>
      <c:catAx>
        <c:axId val="117571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73504"/>
        <c:crosses val="autoZero"/>
        <c:auto val="1"/>
        <c:lblAlgn val="ctr"/>
        <c:lblOffset val="100"/>
      </c:catAx>
      <c:valAx>
        <c:axId val="117573504"/>
        <c:scaling>
          <c:orientation val="minMax"/>
        </c:scaling>
        <c:delete val="1"/>
        <c:axPos val="l"/>
        <c:numFmt formatCode="#,##0.0" sourceLinked="1"/>
        <c:tickLblPos val="none"/>
        <c:crossAx val="117571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130177023529453E-2"/>
          <c:y val="0.9290055450231206"/>
          <c:w val="0.89999997586525449"/>
          <c:h val="7.0994454976879812E-2"/>
        </c:manualLayout>
      </c:layout>
      <c:overlay val="1"/>
      <c:spPr>
        <a:effectLst/>
      </c:spPr>
      <c:txPr>
        <a:bodyPr/>
        <a:lstStyle/>
        <a:p>
          <a:pPr>
            <a:defRPr b="1" cap="none" spc="0">
              <a:ln w="0"/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>
        <c:manualLayout>
          <c:layoutTarget val="inner"/>
          <c:xMode val="edge"/>
          <c:yMode val="edge"/>
          <c:x val="1.6858119555804841E-2"/>
          <c:y val="2.4827489134986527E-2"/>
          <c:w val="0.68210715151117363"/>
          <c:h val="0.839961744379821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6.1302252930199534E-3"/>
                  <c:y val="-1.0114786134048217E-1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84,1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953379395300228E-3"/>
                  <c:y val="-1.0114786134048217E-1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87,7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953379395300228E-3"/>
                  <c:y val="-1.0114786134048217E-1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85,6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84.1</c:v>
                </c:pt>
                <c:pt idx="1">
                  <c:v>87.7</c:v>
                </c:pt>
                <c:pt idx="2">
                  <c:v>85.6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8390675879059827E-2"/>
                  <c:y val="-8.275829711662272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1 032,8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6903675929971E-2"/>
                  <c:y val="-5.517271179447551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1 103,2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325563232549863E-2"/>
                  <c:y val="-2.758609903887439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1 156,2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1032.8</c:v>
                </c:pt>
                <c:pt idx="1">
                  <c:v>1103.2</c:v>
                </c:pt>
                <c:pt idx="2">
                  <c:v>1156.2</c:v>
                </c:pt>
              </c:numCache>
            </c:numRef>
          </c:val>
        </c:ser>
        <c:gapWidth val="115"/>
        <c:gapDepth val="225"/>
        <c:shape val="cylinder"/>
        <c:axId val="124923904"/>
        <c:axId val="124925440"/>
        <c:axId val="0"/>
      </c:bar3DChart>
      <c:catAx>
        <c:axId val="1249239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925440"/>
        <c:crosses val="autoZero"/>
        <c:auto val="1"/>
        <c:lblAlgn val="ctr"/>
        <c:lblOffset val="100"/>
      </c:catAx>
      <c:valAx>
        <c:axId val="124925440"/>
        <c:scaling>
          <c:orientation val="minMax"/>
        </c:scaling>
        <c:delete val="1"/>
        <c:axPos val="l"/>
        <c:numFmt formatCode="#,##0.0" sourceLinked="1"/>
        <c:tickLblPos val="none"/>
        <c:crossAx val="124923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32508053764477E-2"/>
          <c:y val="0.9290055450231206"/>
          <c:w val="0.89999997586525449"/>
          <c:h val="7.0994454976879812E-2"/>
        </c:manualLayout>
      </c:layout>
      <c:overlay val="1"/>
      <c:spPr>
        <a:effectLst/>
      </c:spPr>
      <c:txPr>
        <a:bodyPr/>
        <a:lstStyle/>
        <a:p>
          <a:pPr>
            <a:defRPr b="1" cap="none" spc="0">
              <a:ln w="0"/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100"/>
      <c:perspective val="50"/>
    </c:view3D>
    <c:floor>
      <c:spPr>
        <a:solidFill>
          <a:schemeClr val="bg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388E-2"/>
          <c:y val="1.3878524550811205E-2"/>
          <c:w val="0.9628959535607251"/>
          <c:h val="0.71130517549964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1805832957954768E-2"/>
                  <c:y val="2.605768021399305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60450493312265E-2"/>
                  <c:y val="-1.82404044671880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701512425199304E-3"/>
                  <c:y val="-3.79351702466159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126244440426147E-3"/>
                  <c:y val="-2.34518845248331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520900986624536E-2"/>
                  <c:y val="-3.702622245964470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Плата за негативное воздействие</c:v>
                </c:pt>
                <c:pt idx="3">
                  <c:v>Налоги на имущество</c:v>
                </c:pt>
                <c:pt idx="4">
                  <c:v>Доходы от использования имущества, находящегося в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782.5</c:v>
                </c:pt>
                <c:pt idx="1">
                  <c:v>159.5</c:v>
                </c:pt>
                <c:pt idx="2">
                  <c:v>32.800000000000004</c:v>
                </c:pt>
                <c:pt idx="3">
                  <c:v>62.5</c:v>
                </c:pt>
                <c:pt idx="4">
                  <c:v>40.9</c:v>
                </c:pt>
              </c:numCache>
            </c:numRef>
          </c:val>
          <c:shape val="cylinder"/>
        </c:ser>
        <c:dLbls>
          <c:showVal val="1"/>
        </c:dLbls>
        <c:gapWidth val="50"/>
        <c:gapDepth val="50"/>
        <c:shape val="box"/>
        <c:axId val="124901248"/>
        <c:axId val="124902784"/>
        <c:axId val="0"/>
      </c:bar3DChart>
      <c:catAx>
        <c:axId val="12490124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 sz="11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902784"/>
        <c:crosses val="autoZero"/>
        <c:auto val="1"/>
        <c:lblAlgn val="ctr"/>
        <c:lblOffset val="100"/>
      </c:catAx>
      <c:valAx>
        <c:axId val="12490278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2490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scene3d>
              <a:camera prst="orthographicFront"/>
              <a:lightRig rig="harsh" dir="t"/>
            </a:scene3d>
            <a:sp3d prstMaterial="flat">
              <a:bevelT w="1270000" h="1270000"/>
              <a:bevelB w="1270000" h="1270000"/>
            </a:sp3d>
          </c:spPr>
          <c:dPt>
            <c:idx val="0"/>
            <c:spPr>
              <a:solidFill>
                <a:schemeClr val="accent2"/>
              </a:solidFill>
              <a:ln w="19050">
                <a:noFill/>
              </a:ln>
              <a:effectLst/>
              <a:scene3d>
                <a:camera prst="orthographicFront"/>
                <a:lightRig rig="harsh" dir="t"/>
              </a:scene3d>
              <a:sp3d prstMaterial="flat">
                <a:bevelT w="1270000" h="1270000"/>
                <a:bevelB w="1270000" h="1270000"/>
              </a:sp3d>
            </c:spPr>
          </c:dPt>
          <c:dPt>
            <c:idx val="1"/>
            <c:spPr>
              <a:solidFill>
                <a:srgbClr val="FFFF00"/>
              </a:solidFill>
              <a:ln w="19050">
                <a:noFill/>
              </a:ln>
              <a:effectLst/>
              <a:scene3d>
                <a:camera prst="orthographicFront"/>
                <a:lightRig rig="harsh" dir="t"/>
              </a:scene3d>
              <a:sp3d prstMaterial="flat">
                <a:bevelT w="1270000" h="1270000"/>
                <a:bevelB w="1270000" h="1270000"/>
              </a:sp3d>
            </c:spPr>
          </c:dPt>
          <c:dLbls>
            <c:dLbl>
              <c:idx val="0"/>
              <c:layout>
                <c:manualLayout>
                  <c:x val="5.661236931235139E-2"/>
                  <c:y val="-3.869891734446201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806,0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12369312351453E-2"/>
                  <c:y val="-3.869891734446198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2 084,7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Субсидии, субвенции, 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823.4</c:v>
                </c:pt>
                <c:pt idx="1">
                  <c:v>1948.9</c:v>
                </c:pt>
              </c:numCache>
            </c:numRef>
          </c:val>
        </c:ser>
        <c:dLbls>
          <c:showVal val="1"/>
        </c:dLbls>
        <c:firstSliceAng val="138"/>
        <c:holeSize val="4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48855583183285E-2"/>
          <c:y val="0.77918661850350734"/>
          <c:w val="0.97007144748467933"/>
          <c:h val="0.14986536636498671"/>
        </c:manualLayout>
      </c:layout>
      <c:txPr>
        <a:bodyPr/>
        <a:lstStyle/>
        <a:p>
          <a:pPr>
            <a:defRPr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100"/>
      <c:perspective val="50"/>
    </c:view3D>
    <c:floor>
      <c:spPr>
        <a:solidFill>
          <a:schemeClr val="bg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318E-2"/>
          <c:y val="2.8663448235392363E-2"/>
          <c:w val="0.96289595356072089"/>
          <c:h val="0.631466433912080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1805832957954768E-2"/>
                  <c:y val="2.605768021399305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2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814E-3"/>
                  <c:y val="-2.08461441711944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790598830413814E-3"/>
                  <c:y val="2.60576802139930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29.2</c:v>
                </c:pt>
                <c:pt idx="1">
                  <c:v>38.5</c:v>
                </c:pt>
                <c:pt idx="2">
                  <c:v>38.6</c:v>
                </c:pt>
                <c:pt idx="3">
                  <c:v>36.4</c:v>
                </c:pt>
                <c:pt idx="4">
                  <c:v>34.700000000000003</c:v>
                </c:pt>
              </c:numCache>
            </c:numRef>
          </c:val>
          <c:shape val="cylinder"/>
        </c:ser>
        <c:dLbls>
          <c:showVal val="1"/>
        </c:dLbls>
        <c:gapWidth val="50"/>
        <c:gapDepth val="50"/>
        <c:shape val="box"/>
        <c:axId val="134054272"/>
        <c:axId val="134055808"/>
        <c:axId val="0"/>
      </c:bar3DChart>
      <c:catAx>
        <c:axId val="134054272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055808"/>
        <c:crosses val="autoZero"/>
        <c:auto val="1"/>
        <c:lblAlgn val="ctr"/>
        <c:lblOffset val="100"/>
      </c:catAx>
      <c:valAx>
        <c:axId val="134055808"/>
        <c:scaling>
          <c:orientation val="minMax"/>
        </c:scaling>
        <c:delete val="1"/>
        <c:axPos val="l"/>
        <c:numFmt formatCode="#\ ##0.0" sourceLinked="1"/>
        <c:majorTickMark val="none"/>
        <c:tickLblPos val="none"/>
        <c:crossAx val="13405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561760437457478"/>
          <c:y val="0.23699421643091395"/>
          <c:w val="0.61207685269903211"/>
          <c:h val="0.512524084778419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548">
              <a:solidFill>
                <a:schemeClr val="tx1"/>
              </a:solidFill>
              <a:prstDash val="solid"/>
            </a:ln>
          </c:spPr>
          <c:explosion val="12"/>
          <c:dPt>
            <c:idx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76-443B-BD12-EED479F9AD93}"/>
              </c:ext>
            </c:extLst>
          </c:dPt>
          <c:dPt>
            <c:idx val="1"/>
            <c:spPr>
              <a:solidFill>
                <a:srgbClr val="00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76-443B-BD12-EED479F9AD93}"/>
              </c:ext>
            </c:extLst>
          </c:dPt>
          <c:dPt>
            <c:idx val="2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76-443B-BD12-EED479F9AD93}"/>
              </c:ext>
            </c:extLst>
          </c:dPt>
          <c:dPt>
            <c:idx val="3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76-443B-BD12-EED479F9AD93}"/>
              </c:ext>
            </c:extLst>
          </c:dPt>
          <c:dPt>
            <c:idx val="4"/>
            <c:spPr>
              <a:solidFill>
                <a:srgbClr val="FF00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76-443B-BD12-EED479F9AD93}"/>
              </c:ext>
            </c:extLst>
          </c:dPt>
          <c:dPt>
            <c:idx val="5"/>
            <c:spPr>
              <a:solidFill>
                <a:srgbClr val="00FF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76-443B-BD12-EED479F9AD93}"/>
              </c:ext>
            </c:extLst>
          </c:dPt>
          <c:dPt>
            <c:idx val="6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76-443B-BD12-EED479F9AD93}"/>
              </c:ext>
            </c:extLst>
          </c:dPt>
          <c:dPt>
            <c:idx val="7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76-443B-BD12-EED479F9AD93}"/>
              </c:ext>
            </c:extLst>
          </c:dPt>
          <c:dPt>
            <c:idx val="8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76-443B-BD12-EED479F9AD93}"/>
              </c:ext>
            </c:extLst>
          </c:dPt>
          <c:dPt>
            <c:idx val="9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охр окр с</c:v>
                </c:pt>
                <c:pt idx="9">
                  <c:v>сми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0.54200000000000004</c:v>
                </c:pt>
                <c:pt idx="1">
                  <c:v>8.0000000000000227E-3</c:v>
                </c:pt>
                <c:pt idx="2">
                  <c:v>3.500000000000001E-2</c:v>
                </c:pt>
                <c:pt idx="3" formatCode="0%">
                  <c:v>0.18300000000000041</c:v>
                </c:pt>
                <c:pt idx="4">
                  <c:v>5.6000000000000001E-2</c:v>
                </c:pt>
                <c:pt idx="5">
                  <c:v>8.1000000000000003E-2</c:v>
                </c:pt>
                <c:pt idx="6">
                  <c:v>4.5999999999999999E-2</c:v>
                </c:pt>
                <c:pt idx="7">
                  <c:v>4.5000000000000012E-2</c:v>
                </c:pt>
                <c:pt idx="8">
                  <c:v>4.0000000000000114E-3</c:v>
                </c:pt>
                <c:pt idx="9">
                  <c:v>1.0000000000000041E-3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76-443B-BD12-EED479F9AD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548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accent1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76-443B-BD12-EED479F9AD93}"/>
              </c:ext>
            </c:extLst>
          </c:dPt>
          <c:dPt>
            <c:idx val="2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876-443B-BD12-EED479F9AD93}"/>
              </c:ext>
            </c:extLst>
          </c:dPt>
          <c:dPt>
            <c:idx val="3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76-443B-BD12-EED479F9AD93}"/>
              </c:ext>
            </c:extLst>
          </c:dPt>
          <c:dPt>
            <c:idx val="4"/>
            <c:spPr>
              <a:solidFill>
                <a:schemeClr val="bg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876-443B-BD12-EED479F9AD93}"/>
              </c:ext>
            </c:extLst>
          </c:dPt>
          <c:dPt>
            <c:idx val="5"/>
            <c:spPr>
              <a:solidFill>
                <a:schemeClr val="tx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876-443B-BD12-EED479F9AD93}"/>
              </c:ext>
            </c:extLst>
          </c:dPt>
          <c:dPt>
            <c:idx val="6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876-443B-BD12-EED479F9AD93}"/>
              </c:ext>
            </c:extLst>
          </c:dPt>
          <c:dPt>
            <c:idx val="7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876-443B-BD12-EED479F9AD93}"/>
              </c:ext>
            </c:extLst>
          </c:dPt>
          <c:dPt>
            <c:idx val="8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876-443B-BD12-EED479F9AD93}"/>
              </c:ext>
            </c:extLst>
          </c:dPt>
          <c:dPt>
            <c:idx val="9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охр окр с</c:v>
                </c:pt>
                <c:pt idx="9">
                  <c:v>сми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876-443B-BD12-EED479F9AD93}"/>
            </c:ext>
          </c:extLst>
        </c:ser>
      </c:pie3DChart>
      <c:spPr>
        <a:noFill/>
        <a:ln w="2309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3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8"/>
      <c:perspective val="30"/>
    </c:view3D>
    <c:plotArea>
      <c:layout>
        <c:manualLayout>
          <c:layoutTarget val="inner"/>
          <c:xMode val="edge"/>
          <c:yMode val="edge"/>
          <c:x val="6.1439093847853794E-2"/>
          <c:y val="0.12465930344446068"/>
          <c:w val="0.88166436123684844"/>
          <c:h val="0.875340605429819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203200" dist="330200" dir="7080000" sx="62000" sy="62000" rotWithShape="0">
                <a:prstClr val="black">
                  <a:alpha val="4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42900" h="444500"/>
            </a:sp3d>
          </c:spPr>
          <c:explosion val="16"/>
          <c:dPt>
            <c:idx val="0"/>
            <c:spPr>
              <a:solidFill>
                <a:srgbClr val="1F497D"/>
              </a:solidFill>
              <a:ln>
                <a:solidFill>
                  <a:schemeClr val="bg1"/>
                </a:solidFill>
              </a:ln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Pt>
            <c:idx val="1"/>
            <c:spPr>
              <a:solidFill>
                <a:srgbClr val="FFFF00"/>
              </a:solidFill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Lbls>
            <c:dLbl>
              <c:idx val="0"/>
              <c:layout>
                <c:manualLayout>
                  <c:x val="0.22731940799066791"/>
                  <c:y val="-0.159988407699039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58902012248587"/>
                  <c:y val="1.36340769903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социального блока</c:v>
                </c:pt>
                <c:pt idx="1">
                  <c:v>Расходы по другим отраслевым направлениям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0.83800000000000063</c:v>
                </c:pt>
                <c:pt idx="1">
                  <c:v>0.16200000000000001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 prstMaterial="flat"/>
      </c:spPr>
    </c:plotArea>
    <c:legend>
      <c:legendPos val="t"/>
      <c:layout>
        <c:manualLayout>
          <c:xMode val="edge"/>
          <c:yMode val="edge"/>
          <c:x val="2.0751104289100951E-2"/>
          <c:y val="2.0532735566659105E-2"/>
          <c:w val="0.96081197390344264"/>
          <c:h val="0.23854511826128177"/>
        </c:manualLayout>
      </c:layout>
      <c:overlay val="1"/>
      <c:txPr>
        <a:bodyPr/>
        <a:lstStyle/>
        <a:p>
          <a:pPr>
            <a:defRPr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8"/>
      <c:perspective val="30"/>
    </c:view3D>
    <c:plotArea>
      <c:layout>
        <c:manualLayout>
          <c:layoutTarget val="inner"/>
          <c:xMode val="edge"/>
          <c:yMode val="edge"/>
          <c:x val="3.8295446696991531E-2"/>
          <c:y val="3.3925899459116012E-2"/>
          <c:w val="0.88166436123684844"/>
          <c:h val="0.875340605429819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effectLst>
              <a:outerShdw blurRad="203200" dist="330200" dir="7080000" sx="62000" sy="62000" rotWithShape="0">
                <a:prstClr val="black">
                  <a:alpha val="4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42900" h="444500"/>
            </a:sp3d>
          </c:spPr>
          <c:explosion val="16"/>
          <c:dPt>
            <c:idx val="0"/>
            <c:spPr>
              <a:solidFill>
                <a:srgbClr val="9BBB59"/>
              </a:solidFill>
              <a:ln>
                <a:solidFill>
                  <a:schemeClr val="bg1"/>
                </a:solidFill>
              </a:ln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Pt>
            <c:idx val="1"/>
            <c:spPr>
              <a:solidFill>
                <a:srgbClr val="F79646"/>
              </a:solidFill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Lbls>
            <c:dLbl>
              <c:idx val="0"/>
              <c:layout>
                <c:manualLayout>
                  <c:x val="0.25277746544990631"/>
                  <c:y val="4.8761205093735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678685265897727"/>
                  <c:y val="-0.140361456983514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и ведомственных целевых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0.94299999999999995</c:v>
                </c:pt>
                <c:pt idx="1">
                  <c:v>5.7000000000000023E-2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 prstMaterial="flat"/>
      </c:spPr>
    </c:plotArea>
    <c:legend>
      <c:legendPos val="b"/>
      <c:layout>
        <c:manualLayout>
          <c:xMode val="edge"/>
          <c:yMode val="edge"/>
          <c:x val="1.1493645428756109E-2"/>
          <c:y val="0.76145488173871867"/>
          <c:w val="0.97006943276378899"/>
          <c:h val="0.23854511826128177"/>
        </c:manualLayout>
      </c:layout>
      <c:txPr>
        <a:bodyPr/>
        <a:lstStyle/>
        <a:p>
          <a:pPr>
            <a:defRPr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CF920-822E-4F0C-9046-693C6159C347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B5DDA3B9-6420-45F5-8D12-84769002EBF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80236-521C-4790-A67F-5171E640C9C1}" type="parTrans" cxnId="{CE826371-A173-4EAE-8991-E6BD948E7525}">
      <dgm:prSet/>
      <dgm:spPr/>
      <dgm:t>
        <a:bodyPr/>
        <a:lstStyle/>
        <a:p>
          <a:pPr algn="ctr"/>
          <a:endParaRPr lang="ru-RU"/>
        </a:p>
      </dgm:t>
    </dgm:pt>
    <dgm:pt modelId="{6F5323FF-4BAC-44DE-B64E-BA16AB0056D3}" type="sibTrans" cxnId="{CE826371-A173-4EAE-8991-E6BD948E7525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25837F1F-380C-4564-BA18-F0E4205F400B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1,5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ABCF9-61C5-4B01-B2FD-677D2193F58D}" type="parTrans" cxnId="{BA6177E6-1FC7-4120-BDA6-81AACF7E82AF}">
      <dgm:prSet/>
      <dgm:spPr/>
      <dgm:t>
        <a:bodyPr/>
        <a:lstStyle/>
        <a:p>
          <a:pPr algn="ctr"/>
          <a:endParaRPr lang="ru-RU"/>
        </a:p>
      </dgm:t>
    </dgm:pt>
    <dgm:pt modelId="{0D06B173-D81B-4ED2-B4D6-69F6BE1C78C6}" type="sibTrans" cxnId="{BA6177E6-1FC7-4120-BDA6-81AACF7E82AF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72861F7F-66F6-484A-B907-91FF169801D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3,2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39E86-F362-45AA-8565-63C612C284AB}" type="par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4A09BD4F-8C31-4BD2-9964-DD64B15BDF32}" type="sib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C7D4FFE6-8F2A-4E24-B32D-F0E3646CCAA0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1,7</a:t>
          </a:r>
        </a:p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EB1FD-F689-4923-A6D6-BC2DF3347F8C}" type="parTrans" cxnId="{5F3147C8-BEAE-41C0-9DFF-710DBC7FCF4B}">
      <dgm:prSet/>
      <dgm:spPr/>
      <dgm:t>
        <a:bodyPr/>
        <a:lstStyle/>
        <a:p>
          <a:pPr algn="ctr"/>
          <a:endParaRPr lang="ru-RU"/>
        </a:p>
      </dgm:t>
    </dgm:pt>
    <dgm:pt modelId="{973BB4B3-9D4B-4D77-8ADF-38E7D3D60799}" type="sibTrans" cxnId="{5F3147C8-BEAE-41C0-9DFF-710DBC7FCF4B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114A2408-B54E-47A3-A503-2ADEC4846AD4}" type="pres">
      <dgm:prSet presAssocID="{48BCF920-822E-4F0C-9046-693C6159C347}" presName="linearFlow" presStyleCnt="0">
        <dgm:presLayoutVars>
          <dgm:dir/>
          <dgm:resizeHandles val="exact"/>
        </dgm:presLayoutVars>
      </dgm:prSet>
      <dgm:spPr/>
    </dgm:pt>
    <dgm:pt modelId="{9907337E-E8AD-4D42-8F17-73296F771C2F}" type="pres">
      <dgm:prSet presAssocID="{B5DDA3B9-6420-45F5-8D12-84769002EBF5}" presName="node" presStyleLbl="node1" presStyleIdx="0" presStyleCnt="4" custScaleX="171705" custScaleY="15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8B77-907D-45CB-9C3C-8F9CE80D3FCD}" type="pres">
      <dgm:prSet presAssocID="{6F5323FF-4BAC-44DE-B64E-BA16AB0056D3}" presName="spacerL" presStyleCnt="0"/>
      <dgm:spPr/>
    </dgm:pt>
    <dgm:pt modelId="{E276F615-2815-459D-8756-04110BB4DD55}" type="pres">
      <dgm:prSet presAssocID="{6F5323FF-4BAC-44DE-B64E-BA16AB0056D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553FE6-6BEA-405B-AB02-E9BDECBE1809}" type="pres">
      <dgm:prSet presAssocID="{6F5323FF-4BAC-44DE-B64E-BA16AB0056D3}" presName="spacerR" presStyleCnt="0"/>
      <dgm:spPr/>
    </dgm:pt>
    <dgm:pt modelId="{0B2F4861-9A0F-471D-8FDA-43515EDC458D}" type="pres">
      <dgm:prSet presAssocID="{25837F1F-380C-4564-BA18-F0E4205F400B}" presName="node" presStyleLbl="node1" presStyleIdx="1" presStyleCnt="4" custScaleX="173800" custScaleY="16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64D86-8CEA-4907-9E42-3BC32B5C00DD}" type="pres">
      <dgm:prSet presAssocID="{0D06B173-D81B-4ED2-B4D6-69F6BE1C78C6}" presName="spacerL" presStyleCnt="0"/>
      <dgm:spPr/>
    </dgm:pt>
    <dgm:pt modelId="{B981A544-AB5F-42F5-87A0-544D2A6E9C12}" type="pres">
      <dgm:prSet presAssocID="{0D06B173-D81B-4ED2-B4D6-69F6BE1C78C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7DC8ED5-E157-4A7F-9992-949D7F273D79}" type="pres">
      <dgm:prSet presAssocID="{0D06B173-D81B-4ED2-B4D6-69F6BE1C78C6}" presName="spacerR" presStyleCnt="0"/>
      <dgm:spPr/>
    </dgm:pt>
    <dgm:pt modelId="{4E90A3E0-7DEA-47CE-B1C4-875BF682DCD2}" type="pres">
      <dgm:prSet presAssocID="{C7D4FFE6-8F2A-4E24-B32D-F0E3646CCAA0}" presName="node" presStyleLbl="node1" presStyleIdx="2" presStyleCnt="4" custScaleX="169670" custScaleY="16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C0AE9-AC1F-4D7D-AA0C-B78A1081FF45}" type="pres">
      <dgm:prSet presAssocID="{973BB4B3-9D4B-4D77-8ADF-38E7D3D60799}" presName="spacerL" presStyleCnt="0"/>
      <dgm:spPr/>
    </dgm:pt>
    <dgm:pt modelId="{E7A988D9-B7EC-4DDB-9239-7CE97253AA4A}" type="pres">
      <dgm:prSet presAssocID="{973BB4B3-9D4B-4D77-8ADF-38E7D3D6079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46BF6F-CFFD-4EBC-9F88-7DE7F2AF85F5}" type="pres">
      <dgm:prSet presAssocID="{973BB4B3-9D4B-4D77-8ADF-38E7D3D60799}" presName="spacerR" presStyleCnt="0"/>
      <dgm:spPr/>
    </dgm:pt>
    <dgm:pt modelId="{4661C1F6-D3FF-4D62-8D00-D3BB07BCED9A}" type="pres">
      <dgm:prSet presAssocID="{72861F7F-66F6-484A-B907-91FF169801D5}" presName="node" presStyleLbl="node1" presStyleIdx="3" presStyleCnt="4" custScaleX="159628" custScaleY="16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37374-2A55-46BF-AB6E-986604485473}" type="presOf" srcId="{72861F7F-66F6-484A-B907-91FF169801D5}" destId="{4661C1F6-D3FF-4D62-8D00-D3BB07BCED9A}" srcOrd="0" destOrd="0" presId="urn:microsoft.com/office/officeart/2005/8/layout/equation1"/>
    <dgm:cxn modelId="{5E3D5BE6-03C5-4F8A-837C-8842D2C4789E}" type="presOf" srcId="{0D06B173-D81B-4ED2-B4D6-69F6BE1C78C6}" destId="{B981A544-AB5F-42F5-87A0-544D2A6E9C12}" srcOrd="0" destOrd="0" presId="urn:microsoft.com/office/officeart/2005/8/layout/equation1"/>
    <dgm:cxn modelId="{787F14B6-CF86-45F8-AFF3-9270B0BEB8C8}" type="presOf" srcId="{B5DDA3B9-6420-45F5-8D12-84769002EBF5}" destId="{9907337E-E8AD-4D42-8F17-73296F771C2F}" srcOrd="0" destOrd="0" presId="urn:microsoft.com/office/officeart/2005/8/layout/equation1"/>
    <dgm:cxn modelId="{6C7FD080-A070-4C46-882F-E86C2791DB0A}" type="presOf" srcId="{6F5323FF-4BAC-44DE-B64E-BA16AB0056D3}" destId="{E276F615-2815-459D-8756-04110BB4DD55}" srcOrd="0" destOrd="0" presId="urn:microsoft.com/office/officeart/2005/8/layout/equation1"/>
    <dgm:cxn modelId="{F141EFE4-DAB4-443B-B8B3-C99783E79ACC}" type="presOf" srcId="{25837F1F-380C-4564-BA18-F0E4205F400B}" destId="{0B2F4861-9A0F-471D-8FDA-43515EDC458D}" srcOrd="0" destOrd="0" presId="urn:microsoft.com/office/officeart/2005/8/layout/equation1"/>
    <dgm:cxn modelId="{C3D10FCB-45ED-42CC-87D4-361A3980823E}" type="presOf" srcId="{973BB4B3-9D4B-4D77-8ADF-38E7D3D60799}" destId="{E7A988D9-B7EC-4DDB-9239-7CE97253AA4A}" srcOrd="0" destOrd="0" presId="urn:microsoft.com/office/officeart/2005/8/layout/equation1"/>
    <dgm:cxn modelId="{CE826371-A173-4EAE-8991-E6BD948E7525}" srcId="{48BCF920-822E-4F0C-9046-693C6159C347}" destId="{B5DDA3B9-6420-45F5-8D12-84769002EBF5}" srcOrd="0" destOrd="0" parTransId="{F2E80236-521C-4790-A67F-5171E640C9C1}" sibTransId="{6F5323FF-4BAC-44DE-B64E-BA16AB0056D3}"/>
    <dgm:cxn modelId="{7CBC0626-439E-45D1-9451-1DF2632EE9FC}" type="presOf" srcId="{C7D4FFE6-8F2A-4E24-B32D-F0E3646CCAA0}" destId="{4E90A3E0-7DEA-47CE-B1C4-875BF682DCD2}" srcOrd="0" destOrd="0" presId="urn:microsoft.com/office/officeart/2005/8/layout/equation1"/>
    <dgm:cxn modelId="{57F92647-7141-40DD-8126-BF2811DE2CDE}" type="presOf" srcId="{48BCF920-822E-4F0C-9046-693C6159C347}" destId="{114A2408-B54E-47A3-A503-2ADEC4846AD4}" srcOrd="0" destOrd="0" presId="urn:microsoft.com/office/officeart/2005/8/layout/equation1"/>
    <dgm:cxn modelId="{5F3147C8-BEAE-41C0-9DFF-710DBC7FCF4B}" srcId="{48BCF920-822E-4F0C-9046-693C6159C347}" destId="{C7D4FFE6-8F2A-4E24-B32D-F0E3646CCAA0}" srcOrd="2" destOrd="0" parTransId="{E73EB1FD-F689-4923-A6D6-BC2DF3347F8C}" sibTransId="{973BB4B3-9D4B-4D77-8ADF-38E7D3D60799}"/>
    <dgm:cxn modelId="{BA6177E6-1FC7-4120-BDA6-81AACF7E82AF}" srcId="{48BCF920-822E-4F0C-9046-693C6159C347}" destId="{25837F1F-380C-4564-BA18-F0E4205F400B}" srcOrd="1" destOrd="0" parTransId="{182ABCF9-61C5-4B01-B2FD-677D2193F58D}" sibTransId="{0D06B173-D81B-4ED2-B4D6-69F6BE1C78C6}"/>
    <dgm:cxn modelId="{A99E29EC-5B10-4D2F-B2A4-F7DAB24BB3F1}" srcId="{48BCF920-822E-4F0C-9046-693C6159C347}" destId="{72861F7F-66F6-484A-B907-91FF169801D5}" srcOrd="3" destOrd="0" parTransId="{54C39E86-F362-45AA-8565-63C612C284AB}" sibTransId="{4A09BD4F-8C31-4BD2-9964-DD64B15BDF32}"/>
    <dgm:cxn modelId="{4F3D8478-7153-477C-AC37-0A1FB4F76DA8}" type="presParOf" srcId="{114A2408-B54E-47A3-A503-2ADEC4846AD4}" destId="{9907337E-E8AD-4D42-8F17-73296F771C2F}" srcOrd="0" destOrd="0" presId="urn:microsoft.com/office/officeart/2005/8/layout/equation1"/>
    <dgm:cxn modelId="{CF348685-3AE4-4DA3-8E78-3B7C95933ACA}" type="presParOf" srcId="{114A2408-B54E-47A3-A503-2ADEC4846AD4}" destId="{8D6A8B77-907D-45CB-9C3C-8F9CE80D3FCD}" srcOrd="1" destOrd="0" presId="urn:microsoft.com/office/officeart/2005/8/layout/equation1"/>
    <dgm:cxn modelId="{480D84D0-1AA4-43DE-BCB4-2035DFF98D43}" type="presParOf" srcId="{114A2408-B54E-47A3-A503-2ADEC4846AD4}" destId="{E276F615-2815-459D-8756-04110BB4DD55}" srcOrd="2" destOrd="0" presId="urn:microsoft.com/office/officeart/2005/8/layout/equation1"/>
    <dgm:cxn modelId="{090D89C3-2C29-42DE-8A9C-9898A9BFFD7F}" type="presParOf" srcId="{114A2408-B54E-47A3-A503-2ADEC4846AD4}" destId="{AF553FE6-6BEA-405B-AB02-E9BDECBE1809}" srcOrd="3" destOrd="0" presId="urn:microsoft.com/office/officeart/2005/8/layout/equation1"/>
    <dgm:cxn modelId="{37B773E4-DC2C-437A-BF3E-318F9720041E}" type="presParOf" srcId="{114A2408-B54E-47A3-A503-2ADEC4846AD4}" destId="{0B2F4861-9A0F-471D-8FDA-43515EDC458D}" srcOrd="4" destOrd="0" presId="urn:microsoft.com/office/officeart/2005/8/layout/equation1"/>
    <dgm:cxn modelId="{7AFFD2AC-7881-483E-9D7C-1AEE08D535A4}" type="presParOf" srcId="{114A2408-B54E-47A3-A503-2ADEC4846AD4}" destId="{65164D86-8CEA-4907-9E42-3BC32B5C00DD}" srcOrd="5" destOrd="0" presId="urn:microsoft.com/office/officeart/2005/8/layout/equation1"/>
    <dgm:cxn modelId="{C284C32D-8D91-4268-AC96-D524832809D5}" type="presParOf" srcId="{114A2408-B54E-47A3-A503-2ADEC4846AD4}" destId="{B981A544-AB5F-42F5-87A0-544D2A6E9C12}" srcOrd="6" destOrd="0" presId="urn:microsoft.com/office/officeart/2005/8/layout/equation1"/>
    <dgm:cxn modelId="{6BA34D51-8F4F-491C-A3A6-64748A96ABFE}" type="presParOf" srcId="{114A2408-B54E-47A3-A503-2ADEC4846AD4}" destId="{47DC8ED5-E157-4A7F-9992-949D7F273D79}" srcOrd="7" destOrd="0" presId="urn:microsoft.com/office/officeart/2005/8/layout/equation1"/>
    <dgm:cxn modelId="{B8AE606C-D069-43CC-B01D-779F79C578D0}" type="presParOf" srcId="{114A2408-B54E-47A3-A503-2ADEC4846AD4}" destId="{4E90A3E0-7DEA-47CE-B1C4-875BF682DCD2}" srcOrd="8" destOrd="0" presId="urn:microsoft.com/office/officeart/2005/8/layout/equation1"/>
    <dgm:cxn modelId="{92BDD897-E6E8-48FC-A3BC-501EC62D996F}" type="presParOf" srcId="{114A2408-B54E-47A3-A503-2ADEC4846AD4}" destId="{B9AC0AE9-AC1F-4D7D-AA0C-B78A1081FF45}" srcOrd="9" destOrd="0" presId="urn:microsoft.com/office/officeart/2005/8/layout/equation1"/>
    <dgm:cxn modelId="{FC6CB33B-FD68-4D6B-8C90-23BBFF08C216}" type="presParOf" srcId="{114A2408-B54E-47A3-A503-2ADEC4846AD4}" destId="{E7A988D9-B7EC-4DDB-9239-7CE97253AA4A}" srcOrd="10" destOrd="0" presId="urn:microsoft.com/office/officeart/2005/8/layout/equation1"/>
    <dgm:cxn modelId="{4A9AF3AA-239D-491C-9038-B43E50E82B39}" type="presParOf" srcId="{114A2408-B54E-47A3-A503-2ADEC4846AD4}" destId="{4446BF6F-CFFD-4EBC-9F88-7DE7F2AF85F5}" srcOrd="11" destOrd="0" presId="urn:microsoft.com/office/officeart/2005/8/layout/equation1"/>
    <dgm:cxn modelId="{27375177-E405-4D70-A228-89003498B802}" type="presParOf" srcId="{114A2408-B54E-47A3-A503-2ADEC4846AD4}" destId="{4661C1F6-D3FF-4D62-8D00-D3BB07BCED9A}" srcOrd="12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0.22298</cdr:x>
      <cdr:y>0.02815</cdr:y>
    </cdr:from>
    <cdr:to>
      <cdr:x>0.34979</cdr:x>
      <cdr:y>0.08773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4815" y="143195"/>
          <a:ext cx="1134461" cy="303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4 007,6</a:t>
          </a:r>
        </a:p>
        <a:p xmlns:a="http://schemas.openxmlformats.org/drawingml/2006/main"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0.43212</cdr:x>
      <cdr:y>0.02815</cdr:y>
    </cdr:from>
    <cdr:to>
      <cdr:x>0.54179</cdr:x>
      <cdr:y>0.08773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65845" y="143195"/>
          <a:ext cx="981123" cy="303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3 651,5</a:t>
          </a:r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0.62497</cdr:x>
      <cdr:y>0.02241</cdr:y>
    </cdr:from>
    <cdr:to>
      <cdr:x>0.73774</cdr:x>
      <cdr:y>0.08199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91048" y="114012"/>
          <a:ext cx="1008857" cy="303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3 599,2</a:t>
          </a:r>
        </a:p>
        <a:p xmlns:a="http://schemas.openxmlformats.org/drawingml/2006/main">
          <a:endParaRPr lang="ru-RU" sz="18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0.24739</cdr:x>
      <cdr:y>0.18326</cdr:y>
    </cdr:from>
    <cdr:to>
      <cdr:x>0.35304</cdr:x>
      <cdr:y>0.24533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3152" y="932338"/>
          <a:ext cx="945161" cy="315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1 116,9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0.43962</cdr:x>
      <cdr:y>0.18529</cdr:y>
    </cdr:from>
    <cdr:to>
      <cdr:x>0.53664</cdr:x>
      <cdr:y>0.25292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32931" y="942655"/>
          <a:ext cx="867955" cy="34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1 190,9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0.6294</cdr:x>
      <cdr:y>0.18332</cdr:y>
    </cdr:from>
    <cdr:to>
      <cdr:x>0.7259</cdr:x>
      <cdr:y>0.25096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630665" y="932634"/>
          <a:ext cx="863302" cy="344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1 241,8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0.12069</cdr:x>
      <cdr:y>0.51896</cdr:y>
    </cdr:from>
    <cdr:to>
      <cdr:x>0.21828</cdr:x>
      <cdr:y>0.61207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00134" y="2389171"/>
          <a:ext cx="808739" cy="428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2 890,7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0.2931</cdr:x>
      <cdr:y>0.41034</cdr:y>
    </cdr:from>
    <cdr:to>
      <cdr:x>0.40517</cdr:x>
      <cdr:y>0.51896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28892" y="1889124"/>
          <a:ext cx="9286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0.24825</cdr:x>
      <cdr:y>0.50755</cdr:y>
    </cdr:from>
    <cdr:to>
      <cdr:x>0.34585</cdr:x>
      <cdr:y>0.58514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20909" y="2582171"/>
          <a:ext cx="873144" cy="39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2 890,7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0.44237</cdr:x>
      <cdr:y>0.51345</cdr:y>
    </cdr:from>
    <cdr:to>
      <cdr:x>0.53996</cdr:x>
      <cdr:y>0.57552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57507" y="2612188"/>
          <a:ext cx="873054" cy="315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2 460,6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0.63067</cdr:x>
      <cdr:y>0.51625</cdr:y>
    </cdr:from>
    <cdr:to>
      <cdr:x>0.72201</cdr:x>
      <cdr:y>0.60229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642042" y="2626466"/>
          <a:ext cx="817123" cy="437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2 357,4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0.12033</cdr:x>
      <cdr:y>0.1461</cdr:y>
    </cdr:from>
    <cdr:to>
      <cdr:x>0.21825</cdr:x>
      <cdr:y>0.20568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7163" y="672609"/>
          <a:ext cx="811433" cy="274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1 116,9</a:t>
          </a:r>
        </a:p>
        <a:p xmlns:a="http://schemas.openxmlformats.org/drawingml/2006/main"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0.31273</cdr:x>
      <cdr:y>0.11542</cdr:y>
    </cdr:from>
    <cdr:to>
      <cdr:x>0.40965</cdr:x>
      <cdr:y>0.175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91533" y="531376"/>
          <a:ext cx="803158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1 190,9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0.08141</cdr:y>
    </cdr:from>
    <cdr:to>
      <cdr:x>0.59966</cdr:x>
      <cdr:y>0.14099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43404" y="374774"/>
          <a:ext cx="825864" cy="27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1 241,8</a:t>
          </a:r>
        </a:p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0.2931</cdr:x>
      <cdr:y>0.41034</cdr:y>
    </cdr:from>
    <cdr:to>
      <cdr:x>0.40517</cdr:x>
      <cdr:y>0.51896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28892" y="1889124"/>
          <a:ext cx="9286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0.31335</cdr:x>
      <cdr:y>0.2766</cdr:y>
    </cdr:from>
    <cdr:to>
      <cdr:x>0.68665</cdr:x>
      <cdr:y>0.56014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extLst>
            <a:ext uri="{BEBA8EAE-BF5A-486C-A8C5-ECC9F3942E4B}">
              <a14:imgProps xmlns="" xmlns:a14="http://schemas.microsoft.com/office/drawing/2010/main">
                <a14:imgLayer r:embed="rId2">
                  <a14:imgEffect>
                    <a14:backgroundRemoval t="10339" b="87019" l="19854" r="79199">
                      <a14:foregroundMark x1="36434" y1="15451" x2="25151" y2="28374"/>
                      <a14:foregroundMark x1="42463" y1="10396" x2="54048" y2="10396"/>
                      <a14:foregroundMark x1="77778" y1="37852" x2="79242" y2="51867"/>
                      <a14:foregroundMark x1="42248" y1="85640" x2="55340" y2="87019"/>
                      <a14:foregroundMark x1="26744" y1="31361" x2="20370" y2="46812"/>
                      <a14:foregroundMark x1="21232" y1="42964" x2="19854" y2="44113"/>
                    </a14:backgroundRemoval>
                  </a14:imgEffect>
                </a14:imgLayer>
              </a14:imgProps>
            </a:ex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 l="17353" t="5502" r="17564" b="7722"/>
        <a:stretch xmlns:a="http://schemas.openxmlformats.org/drawingml/2006/main"/>
      </cdr:blipFill>
      <cdr:spPr>
        <a:xfrm xmlns:a="http://schemas.openxmlformats.org/drawingml/2006/main">
          <a:off x="1405880" y="1633905"/>
          <a:ext cx="1674892" cy="167489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35" cy="49895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064" y="0"/>
            <a:ext cx="2972335" cy="49895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AC3D81C9-2DB9-4FA7-ABE9-F3CE4917955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318"/>
            <a:ext cx="2972335" cy="49895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064" y="9448318"/>
            <a:ext cx="2972335" cy="49895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5B36DA74-2C03-400E-A334-20F702667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673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64" y="0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46125"/>
            <a:ext cx="52990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318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64" y="9448318"/>
            <a:ext cx="2972335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DBEDB1-9CC7-4543-8318-2FBD4C4A3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97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00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01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017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018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03856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4627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5398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6169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74280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834109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62026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589229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25465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4974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633335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88014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829289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15642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31289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797312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66257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983418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3A54A-47F6-400A-B615-8159B776278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24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09983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23858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24068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30144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44812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7118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88405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09563"/>
            <a:ext cx="18827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9372" y="2302910"/>
            <a:ext cx="9315450" cy="1089440"/>
          </a:xfrm>
          <a:ln/>
        </p:spPr>
        <p:txBody>
          <a:bodyPr/>
          <a:lstStyle>
            <a:lvl1pPr>
              <a:lnSpc>
                <a:spcPct val="130000"/>
              </a:lnSpc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9372" y="3467773"/>
            <a:ext cx="4211241" cy="685509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364471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9253-6602-4FD7-B680-B7C14A4F8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34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25F3-0547-4482-B52F-C9755C71A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9770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89471"/>
            <a:ext cx="9258300" cy="230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4158311"/>
            <a:ext cx="9258300" cy="230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593628"/>
            <a:ext cx="2400300" cy="50281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593628"/>
            <a:ext cx="3257550" cy="50281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2CFE-D23C-4B2B-8F62-4F3FDA9EC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0216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618606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9454-32DB-4D8F-9D8E-556AB739A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9058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4C7-1480-47F8-ACCD-ABC076DA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3755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AE5E-1034-4A5F-B4C6-0EB7081D3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0135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C96-8864-4290-9053-6F6F9394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5818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1088-7AEE-4A0E-9116-DDE9B92CC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8090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C508-76F4-4FAB-BC9F-A8D7C6614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344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DCC2-3C26-4DA9-BA1A-E630A4ACB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9237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74A6-4AFE-4A0C-92B9-DCC97F78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6222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9984-08C4-4F4B-A204-B8CE6D09D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0160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8CAB-4470-4995-8D0E-9CF2BE39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3191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07AF-4ECB-4A0C-8A70-4C8CD41C9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3467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911975" y="1136650"/>
            <a:ext cx="404813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7404100" y="1136650"/>
            <a:ext cx="406400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897813" y="1136650"/>
            <a:ext cx="404812" cy="3794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820848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4CB09-3E15-4B4A-B6FD-E40F65886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0198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D5CF-70F9-4E20-A6A2-7FD46C357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3424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437E-FCE6-433F-9B49-B8DB13213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5372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84D7-6002-4D0E-9026-736F75172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204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A8E-7885-43F5-9640-0C94A0D9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01889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7890-34B0-49AC-844F-B951380A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0066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5BD7-C95C-448D-AE98-EE33171B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6568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6E02-82BC-41F9-869D-66F0C3FB1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7911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1CA4-0D6C-4D35-93A8-A7ED366C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9288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FE490-9295-43BB-BC6E-6F11FA6B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9138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214C-EC6A-4EAD-A916-EBBCB4F8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7593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911975" y="1136650"/>
            <a:ext cx="404813" cy="3794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7404100" y="1136650"/>
            <a:ext cx="406400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897813" y="1136650"/>
            <a:ext cx="404812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9548182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6653-FA53-4D7C-89C2-86983CA9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4059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75DC-BE40-416D-AA59-B1E9F003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76990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C076-0046-4073-A151-187CC6EC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4548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CB9F-320A-4A75-8CFD-35A5D26BC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4565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F75F-ECB8-4C65-A2BE-1C37351D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78313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BBDE-E20A-4CAB-98B6-8DB4585A0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9328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AD89-15CC-4394-9B99-9F4C9048D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5705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C246-DDAE-4547-9F23-C5A75E976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3536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B208-8493-49FD-91F3-077B61C59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74128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769C-1923-4D0A-AA09-D25B31103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1265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BF8B-D711-4375-8E67-89D921C0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4718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39750"/>
            <a:ext cx="15668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88975" y="5864225"/>
            <a:ext cx="149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500" b="1" smtClean="0">
                <a:solidFill>
                  <a:schemeClr val="hlink"/>
                </a:solidFill>
              </a:rPr>
              <a:t>www.rosatom.ru</a:t>
            </a:r>
            <a:endParaRPr lang="ru-RU" altLang="ru-RU" sz="1500" b="1" smtClean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911975" y="1136650"/>
            <a:ext cx="404813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7404100" y="1136650"/>
            <a:ext cx="406400" cy="3794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897813" y="1136650"/>
            <a:ext cx="404812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481871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72AA-D73A-4214-9684-916B87FF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5557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4390-5D7E-40DF-A6CA-7B09648C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70961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765E2-675D-4E24-A74C-A0A8BD0C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0397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D9C3-A585-4F0C-AE5C-EC3DE35B5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4870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9201-B9E7-4355-BBAF-451658757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9153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F4AD-B371-44B5-AA30-1ABBD473D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2180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7217-9518-4661-AD84-691787BD4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57611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F501-9047-4FDD-B29C-229624C7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9645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6C0E-E68F-4B09-B518-DAB5F128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86096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2DCE-BAC7-43E7-A9C7-27A5D5896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4180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D981-3690-439D-BD31-42C0F7786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6439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A8FC-AC5E-4076-BBB0-86DD4F7CE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5257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77E-497B-4212-9E49-C6CE0DF24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6303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63D4-009E-4CD7-A286-826A1F753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213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962EF-D9EB-48A1-BE5B-F30A7D764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4824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46C55531-2996-4B88-AA7D-CA77E133C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94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  <a:cs typeface="+mn-cs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BFDC9EDA-F563-45A0-A403-A58DFC41D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89A72F53-522E-4139-93C7-61FC0769C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navigation1"/>
          <p:cNvSpPr>
            <a:spLocks noChangeArrowheads="1"/>
          </p:cNvSpPr>
          <p:nvPr/>
        </p:nvSpPr>
        <p:spPr bwMode="auto">
          <a:xfrm>
            <a:off x="5270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1</a:t>
            </a:r>
          </a:p>
        </p:txBody>
      </p:sp>
      <p:sp>
        <p:nvSpPr>
          <p:cNvPr id="3079" name="navigation2"/>
          <p:cNvSpPr>
            <a:spLocks noChangeArrowheads="1"/>
          </p:cNvSpPr>
          <p:nvPr/>
        </p:nvSpPr>
        <p:spPr bwMode="auto">
          <a:xfrm>
            <a:off x="8445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2</a:t>
            </a:r>
          </a:p>
        </p:txBody>
      </p:sp>
      <p:sp>
        <p:nvSpPr>
          <p:cNvPr id="3080" name="navigation3"/>
          <p:cNvSpPr>
            <a:spLocks noChangeArrowheads="1"/>
          </p:cNvSpPr>
          <p:nvPr/>
        </p:nvSpPr>
        <p:spPr bwMode="auto">
          <a:xfrm>
            <a:off x="1162050" y="6829425"/>
            <a:ext cx="2032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81" name="navigation7"/>
          <p:cNvSpPr>
            <a:spLocks noChangeShapeType="1"/>
          </p:cNvSpPr>
          <p:nvPr/>
        </p:nvSpPr>
        <p:spPr bwMode="auto">
          <a:xfrm>
            <a:off x="7858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3082" name="navigation6"/>
          <p:cNvSpPr>
            <a:spLocks noChangeShapeType="1"/>
          </p:cNvSpPr>
          <p:nvPr/>
        </p:nvSpPr>
        <p:spPr bwMode="auto">
          <a:xfrm>
            <a:off x="11033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vigation1"/>
          <p:cNvSpPr>
            <a:spLocks noChangeArrowheads="1"/>
          </p:cNvSpPr>
          <p:nvPr/>
        </p:nvSpPr>
        <p:spPr bwMode="auto">
          <a:xfrm>
            <a:off x="527050" y="6829425"/>
            <a:ext cx="201613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59FD77BC-EA18-4D1D-8618-B26E229D9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102" name="navigation2"/>
          <p:cNvSpPr>
            <a:spLocks noChangeArrowheads="1"/>
          </p:cNvSpPr>
          <p:nvPr/>
        </p:nvSpPr>
        <p:spPr bwMode="auto">
          <a:xfrm>
            <a:off x="8445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2</a:t>
            </a:r>
          </a:p>
        </p:txBody>
      </p:sp>
      <p:sp>
        <p:nvSpPr>
          <p:cNvPr id="4103" name="navigation3"/>
          <p:cNvSpPr>
            <a:spLocks noChangeArrowheads="1"/>
          </p:cNvSpPr>
          <p:nvPr/>
        </p:nvSpPr>
        <p:spPr bwMode="auto">
          <a:xfrm>
            <a:off x="1162050" y="6829425"/>
            <a:ext cx="203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3</a:t>
            </a:r>
          </a:p>
        </p:txBody>
      </p:sp>
      <p:sp>
        <p:nvSpPr>
          <p:cNvPr id="4104" name="navigation8"/>
          <p:cNvSpPr>
            <a:spLocks noChangeShapeType="1"/>
          </p:cNvSpPr>
          <p:nvPr/>
        </p:nvSpPr>
        <p:spPr bwMode="auto">
          <a:xfrm>
            <a:off x="7858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4105" name="navigation7"/>
          <p:cNvSpPr>
            <a:spLocks noChangeShapeType="1"/>
          </p:cNvSpPr>
          <p:nvPr/>
        </p:nvSpPr>
        <p:spPr bwMode="auto">
          <a:xfrm>
            <a:off x="11033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pic>
        <p:nvPicPr>
          <p:cNvPr id="4106" name="navigation6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  <a:cs typeface="+mn-cs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1638" y="6808788"/>
            <a:ext cx="706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2634C501-B0FD-40A4-A687-05064B7F6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189038"/>
            <a:ext cx="947737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858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5125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12713"/>
            <a:ext cx="998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navigation1"/>
          <p:cNvSpPr>
            <a:spLocks noChangeArrowheads="1"/>
          </p:cNvSpPr>
          <p:nvPr/>
        </p:nvSpPr>
        <p:spPr bwMode="auto">
          <a:xfrm>
            <a:off x="527050" y="6829425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1</a:t>
            </a:r>
          </a:p>
        </p:txBody>
      </p:sp>
      <p:sp>
        <p:nvSpPr>
          <p:cNvPr id="5127" name="navigation2"/>
          <p:cNvSpPr>
            <a:spLocks noChangeArrowheads="1"/>
          </p:cNvSpPr>
          <p:nvPr/>
        </p:nvSpPr>
        <p:spPr bwMode="auto">
          <a:xfrm>
            <a:off x="844550" y="6829425"/>
            <a:ext cx="201613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28" name="navigation3"/>
          <p:cNvSpPr>
            <a:spLocks noChangeArrowheads="1"/>
          </p:cNvSpPr>
          <p:nvPr/>
        </p:nvSpPr>
        <p:spPr bwMode="auto">
          <a:xfrm>
            <a:off x="1162050" y="6829425"/>
            <a:ext cx="203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smtClean="0"/>
              <a:t>3</a:t>
            </a:r>
          </a:p>
        </p:txBody>
      </p:sp>
      <p:sp>
        <p:nvSpPr>
          <p:cNvPr id="5129" name="navigation7"/>
          <p:cNvSpPr>
            <a:spLocks noChangeShapeType="1"/>
          </p:cNvSpPr>
          <p:nvPr/>
        </p:nvSpPr>
        <p:spPr bwMode="auto">
          <a:xfrm>
            <a:off x="7858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5130" name="navigation6"/>
          <p:cNvSpPr>
            <a:spLocks noChangeShapeType="1"/>
          </p:cNvSpPr>
          <p:nvPr/>
        </p:nvSpPr>
        <p:spPr bwMode="auto">
          <a:xfrm>
            <a:off x="1103313" y="6829425"/>
            <a:ext cx="1587" cy="190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00154" tIns="50077" rIns="100154" bIns="50077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6850" indent="-19685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3700" indent="-1936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500">
          <a:solidFill>
            <a:schemeClr val="tx1"/>
          </a:solidFill>
          <a:latin typeface="+mn-lt"/>
        </a:defRPr>
      </a:lvl2pPr>
      <a:lvl3pPr marL="1271588" indent="-2936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822450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12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gorodov.ru/coa/2663_bi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chart" Target="../charts/chart6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chart" Target="../charts/chart8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4.jpe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11" Type="http://schemas.openxmlformats.org/officeDocument/2006/relationships/image" Target="../media/image52.jpeg"/><Relationship Id="rId5" Type="http://schemas.microsoft.com/office/2007/relationships/hdphoto" Target="../media/hdphoto3.wdp"/><Relationship Id="rId10" Type="http://schemas.openxmlformats.org/officeDocument/2006/relationships/image" Target="../media/image51.jpeg"/><Relationship Id="rId4" Type="http://schemas.openxmlformats.org/officeDocument/2006/relationships/image" Target="../media/image48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4.wdp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46544" y="233795"/>
            <a:ext cx="10533544" cy="8340945"/>
            <a:chOff x="-246544" y="233795"/>
            <a:chExt cx="10533544" cy="83409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" y="1454874"/>
              <a:ext cx="10285714" cy="5785714"/>
            </a:xfrm>
            <a:prstGeom prst="rect">
              <a:avLst/>
            </a:prstGeom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0" y="433964"/>
              <a:ext cx="10287000" cy="839175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5pPr>
              <a:lvl6pPr marL="500771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6pPr>
              <a:lvl7pPr marL="1001542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7pPr>
              <a:lvl8pPr marL="1502313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8pPr>
              <a:lvl9pPr marL="2003085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400" kern="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ПУБЛИЧНЫЕ СЛУШАНИЯ</a:t>
              </a:r>
              <a:endParaRPr lang="ru-RU" altLang="ru-RU" sz="24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 descr="http://www.bankgorodov.ru/coa/2663_bi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62" y="233795"/>
              <a:ext cx="782072" cy="1038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28" r="18749"/>
            <a:stretch/>
          </p:blipFill>
          <p:spPr>
            <a:xfrm rot="15036809">
              <a:off x="3160260" y="2740906"/>
              <a:ext cx="4518458" cy="7149210"/>
            </a:xfrm>
            <a:prstGeom prst="rect">
              <a:avLst/>
            </a:prstGeom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 rot="20910162">
              <a:off x="946346" y="4836853"/>
              <a:ext cx="9144000" cy="181588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 eaLnBrk="1" hangingPunct="1"/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проекте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</a:p>
            <a:p>
              <a:pPr algn="ctr" eaLnBrk="1" hangingPunct="1"/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Озерского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городского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en-US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на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</a:t>
              </a:r>
            </a:p>
            <a:p>
              <a:pPr algn="ctr" eaLnBrk="1" hangingPunct="1"/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плановый период 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20</a:t>
              </a:r>
              <a:r>
                <a:rPr lang="en-US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ru-RU" altLang="ru-RU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годов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 rot="20938813">
              <a:off x="6284076" y="6466270"/>
              <a:ext cx="2573448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декабря 2022 </a:t>
              </a:r>
              <a:r>
                <a:rPr lang="ru-RU" altLang="ru-RU" sz="2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года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0908" y="1573309"/>
              <a:ext cx="1200727" cy="1252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2188">
              <a:off x="-246544" y="2023964"/>
              <a:ext cx="2155628" cy="1465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722883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реализации инициативных проектов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1862672132"/>
              </p:ext>
            </p:extLst>
          </p:nvPr>
        </p:nvGraphicFramePr>
        <p:xfrm>
          <a:off x="212220" y="1338509"/>
          <a:ext cx="7600945" cy="386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26887" y="1036047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89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en-US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3994006">
            <a:off x="2266780" y="1148115"/>
            <a:ext cx="977404" cy="3193508"/>
            <a:chOff x="1394234" y="1412205"/>
            <a:chExt cx="1077358" cy="1077497"/>
          </a:xfrm>
        </p:grpSpPr>
        <p:sp>
          <p:nvSpPr>
            <p:cNvPr id="23" name="Стрелка вниз 22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6081131">
              <a:off x="1517374" y="1853055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132,2%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9268" y="4409445"/>
            <a:ext cx="7213196" cy="27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altLang="ru-RU" sz="16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16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инициативных проектов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-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территории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улицы, 2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дворовые территории);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3– детские сады, 2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ТДиМ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en-US" sz="14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6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6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r>
              <a:rPr lang="en-US" altLang="ru-RU" sz="16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altLang="ru-RU" sz="16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инициативных проектов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- 11 проектов (6 – общественные территории и улицы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дворовые территории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- 9 проектов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школы, 1– детские сады, 1 – Детский эколого-биологический центр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массового спорта - 4 проекта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4" y="1314754"/>
            <a:ext cx="2280992" cy="1516860"/>
          </a:xfrm>
          <a:prstGeom prst="round2Diag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1" y="3320783"/>
            <a:ext cx="2216727" cy="1474124"/>
          </a:xfrm>
          <a:prstGeom prst="round2Diag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39" y="5323441"/>
            <a:ext cx="2216727" cy="1474124"/>
          </a:xfrm>
          <a:prstGeom prst="round2Diag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37" r="16392"/>
          <a:stretch/>
        </p:blipFill>
        <p:spPr>
          <a:xfrm>
            <a:off x="9580754" y="978775"/>
            <a:ext cx="578755" cy="5822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37" r="16392"/>
          <a:stretch/>
        </p:blipFill>
        <p:spPr>
          <a:xfrm>
            <a:off x="9587045" y="2951166"/>
            <a:ext cx="562449" cy="5658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37" r="16392"/>
          <a:stretch/>
        </p:blipFill>
        <p:spPr>
          <a:xfrm>
            <a:off x="9654983" y="4966830"/>
            <a:ext cx="562449" cy="565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расходов бюджета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89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9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927546622"/>
              </p:ext>
            </p:extLst>
          </p:nvPr>
        </p:nvGraphicFramePr>
        <p:xfrm>
          <a:off x="1857356" y="2357430"/>
          <a:ext cx="692948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ine 101"/>
          <p:cNvSpPr>
            <a:spLocks noChangeShapeType="1"/>
          </p:cNvSpPr>
          <p:nvPr/>
        </p:nvSpPr>
        <p:spPr bwMode="auto">
          <a:xfrm flipV="1">
            <a:off x="5429256" y="2357430"/>
            <a:ext cx="0" cy="9350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02"/>
          <p:cNvSpPr>
            <a:spLocks noChangeShapeType="1"/>
          </p:cNvSpPr>
          <p:nvPr/>
        </p:nvSpPr>
        <p:spPr bwMode="auto">
          <a:xfrm flipH="1">
            <a:off x="5429255" y="2357430"/>
            <a:ext cx="130073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04"/>
          <p:cNvSpPr>
            <a:spLocks noChangeShapeType="1"/>
          </p:cNvSpPr>
          <p:nvPr/>
        </p:nvSpPr>
        <p:spPr bwMode="auto">
          <a:xfrm flipV="1">
            <a:off x="5072066" y="1857364"/>
            <a:ext cx="0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05"/>
          <p:cNvSpPr>
            <a:spLocks noChangeShapeType="1"/>
          </p:cNvSpPr>
          <p:nvPr/>
        </p:nvSpPr>
        <p:spPr bwMode="auto">
          <a:xfrm flipH="1">
            <a:off x="3500430" y="1857364"/>
            <a:ext cx="15843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06"/>
          <p:cNvSpPr>
            <a:spLocks noChangeShapeType="1"/>
          </p:cNvSpPr>
          <p:nvPr/>
        </p:nvSpPr>
        <p:spPr bwMode="auto">
          <a:xfrm flipH="1" flipV="1">
            <a:off x="4642633" y="2453068"/>
            <a:ext cx="805" cy="9108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07"/>
          <p:cNvSpPr>
            <a:spLocks noChangeShapeType="1"/>
          </p:cNvSpPr>
          <p:nvPr/>
        </p:nvSpPr>
        <p:spPr bwMode="auto">
          <a:xfrm flipH="1">
            <a:off x="2714612" y="2453069"/>
            <a:ext cx="1944687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8"/>
          <p:cNvSpPr>
            <a:spLocks noChangeShapeType="1"/>
          </p:cNvSpPr>
          <p:nvPr/>
        </p:nvSpPr>
        <p:spPr bwMode="auto">
          <a:xfrm flipV="1">
            <a:off x="3857620" y="3000372"/>
            <a:ext cx="0" cy="5032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09"/>
          <p:cNvSpPr>
            <a:spLocks noChangeShapeType="1"/>
          </p:cNvSpPr>
          <p:nvPr/>
        </p:nvSpPr>
        <p:spPr bwMode="auto">
          <a:xfrm flipH="1">
            <a:off x="4643438" y="6500834"/>
            <a:ext cx="11525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111"/>
          <p:cNvSpPr>
            <a:spLocks noChangeShapeType="1"/>
          </p:cNvSpPr>
          <p:nvPr/>
        </p:nvSpPr>
        <p:spPr bwMode="auto">
          <a:xfrm flipH="1">
            <a:off x="5786446" y="3000372"/>
            <a:ext cx="1214446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113"/>
          <p:cNvSpPr>
            <a:spLocks noChangeShapeType="1"/>
          </p:cNvSpPr>
          <p:nvPr/>
        </p:nvSpPr>
        <p:spPr bwMode="auto">
          <a:xfrm>
            <a:off x="4643438" y="4714884"/>
            <a:ext cx="0" cy="18002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14"/>
          <p:cNvSpPr>
            <a:spLocks noChangeShapeType="1"/>
          </p:cNvSpPr>
          <p:nvPr/>
        </p:nvSpPr>
        <p:spPr bwMode="auto">
          <a:xfrm>
            <a:off x="1928388" y="2990483"/>
            <a:ext cx="1946679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15"/>
          <p:cNvSpPr>
            <a:spLocks noChangeShapeType="1"/>
          </p:cNvSpPr>
          <p:nvPr/>
        </p:nvSpPr>
        <p:spPr bwMode="auto">
          <a:xfrm>
            <a:off x="5072066" y="4500570"/>
            <a:ext cx="0" cy="9350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16"/>
          <p:cNvSpPr>
            <a:spLocks noChangeShapeType="1"/>
          </p:cNvSpPr>
          <p:nvPr/>
        </p:nvSpPr>
        <p:spPr bwMode="auto">
          <a:xfrm>
            <a:off x="5072066" y="5429264"/>
            <a:ext cx="10080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17"/>
          <p:cNvSpPr>
            <a:spLocks noChangeShapeType="1"/>
          </p:cNvSpPr>
          <p:nvPr/>
        </p:nvSpPr>
        <p:spPr bwMode="auto">
          <a:xfrm>
            <a:off x="7429520" y="4214818"/>
            <a:ext cx="15113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18"/>
          <p:cNvSpPr txBox="1">
            <a:spLocks noChangeArrowheads="1"/>
          </p:cNvSpPr>
          <p:nvPr/>
        </p:nvSpPr>
        <p:spPr bwMode="auto">
          <a:xfrm>
            <a:off x="8964613" y="4026542"/>
            <a:ext cx="135729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 Box 120"/>
          <p:cNvSpPr txBox="1">
            <a:spLocks noChangeArrowheads="1"/>
          </p:cNvSpPr>
          <p:nvPr/>
        </p:nvSpPr>
        <p:spPr bwMode="auto">
          <a:xfrm>
            <a:off x="8107802" y="3884787"/>
            <a:ext cx="80386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2257,5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21"/>
          <p:cNvSpPr txBox="1">
            <a:spLocks noChangeArrowheads="1"/>
          </p:cNvSpPr>
          <p:nvPr/>
        </p:nvSpPr>
        <p:spPr bwMode="auto">
          <a:xfrm>
            <a:off x="8164105" y="4180431"/>
            <a:ext cx="74756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6715941" y="2004291"/>
            <a:ext cx="2852931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Охрана окружающей среды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Text Box 123"/>
          <p:cNvSpPr txBox="1">
            <a:spLocks noChangeArrowheads="1"/>
          </p:cNvSpPr>
          <p:nvPr/>
        </p:nvSpPr>
        <p:spPr bwMode="auto">
          <a:xfrm>
            <a:off x="5685581" y="2015613"/>
            <a:ext cx="58590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 rot="10800000" flipV="1">
            <a:off x="5627710" y="2321437"/>
            <a:ext cx="658799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25"/>
          <p:cNvSpPr txBox="1">
            <a:spLocks noChangeArrowheads="1"/>
          </p:cNvSpPr>
          <p:nvPr/>
        </p:nvSpPr>
        <p:spPr bwMode="auto">
          <a:xfrm>
            <a:off x="2786050" y="1643050"/>
            <a:ext cx="71438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</a:p>
        </p:txBody>
      </p:sp>
      <p:sp>
        <p:nvSpPr>
          <p:cNvPr id="38" name="Text Box 126"/>
          <p:cNvSpPr txBox="1">
            <a:spLocks noChangeArrowheads="1"/>
          </p:cNvSpPr>
          <p:nvPr/>
        </p:nvSpPr>
        <p:spPr bwMode="auto">
          <a:xfrm>
            <a:off x="4000496" y="1500174"/>
            <a:ext cx="78581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27"/>
          <p:cNvSpPr txBox="1">
            <a:spLocks noChangeArrowheads="1"/>
          </p:cNvSpPr>
          <p:nvPr/>
        </p:nvSpPr>
        <p:spPr bwMode="auto">
          <a:xfrm>
            <a:off x="4020062" y="1844149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8"/>
          <p:cNvSpPr txBox="1">
            <a:spLocks noChangeArrowheads="1"/>
          </p:cNvSpPr>
          <p:nvPr/>
        </p:nvSpPr>
        <p:spPr bwMode="auto">
          <a:xfrm>
            <a:off x="1421394" y="2097851"/>
            <a:ext cx="1507532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3174182" y="2132744"/>
            <a:ext cx="65404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163,4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30"/>
          <p:cNvSpPr txBox="1">
            <a:spLocks noChangeArrowheads="1"/>
          </p:cNvSpPr>
          <p:nvPr/>
        </p:nvSpPr>
        <p:spPr bwMode="auto">
          <a:xfrm>
            <a:off x="3197231" y="2398250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31"/>
          <p:cNvSpPr txBox="1">
            <a:spLocks noChangeArrowheads="1"/>
          </p:cNvSpPr>
          <p:nvPr/>
        </p:nvSpPr>
        <p:spPr bwMode="auto">
          <a:xfrm>
            <a:off x="285720" y="2643182"/>
            <a:ext cx="178595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Культура, </a:t>
            </a:r>
            <a:endParaRPr lang="ru-RU" alt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32"/>
          <p:cNvSpPr txBox="1">
            <a:spLocks noChangeArrowheads="1"/>
          </p:cNvSpPr>
          <p:nvPr/>
        </p:nvSpPr>
        <p:spPr bwMode="auto">
          <a:xfrm>
            <a:off x="2063740" y="2669489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340,9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33"/>
          <p:cNvSpPr txBox="1">
            <a:spLocks noChangeArrowheads="1"/>
          </p:cNvSpPr>
          <p:nvPr/>
        </p:nvSpPr>
        <p:spPr bwMode="auto">
          <a:xfrm>
            <a:off x="2102956" y="2946440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34"/>
          <p:cNvSpPr>
            <a:spLocks noChangeShapeType="1"/>
          </p:cNvSpPr>
          <p:nvPr/>
        </p:nvSpPr>
        <p:spPr bwMode="auto">
          <a:xfrm>
            <a:off x="3857620" y="4500570"/>
            <a:ext cx="0" cy="5048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35"/>
          <p:cNvSpPr>
            <a:spLocks noChangeShapeType="1"/>
          </p:cNvSpPr>
          <p:nvPr/>
        </p:nvSpPr>
        <p:spPr bwMode="auto">
          <a:xfrm>
            <a:off x="2214544" y="3634566"/>
            <a:ext cx="1296987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36"/>
          <p:cNvSpPr txBox="1">
            <a:spLocks noChangeArrowheads="1"/>
          </p:cNvSpPr>
          <p:nvPr/>
        </p:nvSpPr>
        <p:spPr bwMode="auto">
          <a:xfrm>
            <a:off x="0" y="3357562"/>
            <a:ext cx="2220826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49" name="Text Box 137"/>
          <p:cNvSpPr txBox="1">
            <a:spLocks noChangeArrowheads="1"/>
          </p:cNvSpPr>
          <p:nvPr/>
        </p:nvSpPr>
        <p:spPr bwMode="auto">
          <a:xfrm>
            <a:off x="2547747" y="3605967"/>
            <a:ext cx="71438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38"/>
          <p:cNvSpPr txBox="1">
            <a:spLocks noChangeArrowheads="1"/>
          </p:cNvSpPr>
          <p:nvPr/>
        </p:nvSpPr>
        <p:spPr bwMode="auto">
          <a:xfrm>
            <a:off x="2558739" y="3319167"/>
            <a:ext cx="660388" cy="7848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242,4</a:t>
            </a:r>
          </a:p>
          <a:p>
            <a:pPr eaLnBrk="1" hangingPunct="1">
              <a:spcBef>
                <a:spcPct val="50000"/>
              </a:spcBef>
            </a:pP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139"/>
          <p:cNvSpPr>
            <a:spLocks noChangeShapeType="1"/>
          </p:cNvSpPr>
          <p:nvPr/>
        </p:nvSpPr>
        <p:spPr bwMode="auto">
          <a:xfrm flipH="1">
            <a:off x="2428860" y="5000636"/>
            <a:ext cx="14398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0"/>
          <p:cNvSpPr txBox="1">
            <a:spLocks noChangeArrowheads="1"/>
          </p:cNvSpPr>
          <p:nvPr/>
        </p:nvSpPr>
        <p:spPr bwMode="auto">
          <a:xfrm rot="10800000" flipV="1">
            <a:off x="285720" y="4791121"/>
            <a:ext cx="226202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2714612" y="4643446"/>
            <a:ext cx="656741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142"/>
          <p:cNvSpPr txBox="1">
            <a:spLocks noChangeArrowheads="1"/>
          </p:cNvSpPr>
          <p:nvPr/>
        </p:nvSpPr>
        <p:spPr bwMode="auto">
          <a:xfrm>
            <a:off x="2700814" y="4975430"/>
            <a:ext cx="928694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43"/>
          <p:cNvSpPr txBox="1">
            <a:spLocks noChangeArrowheads="1"/>
          </p:cNvSpPr>
          <p:nvPr/>
        </p:nvSpPr>
        <p:spPr bwMode="auto">
          <a:xfrm>
            <a:off x="6047712" y="5056626"/>
            <a:ext cx="2728325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56" name="Text Box 144"/>
          <p:cNvSpPr txBox="1">
            <a:spLocks noChangeArrowheads="1"/>
          </p:cNvSpPr>
          <p:nvPr/>
        </p:nvSpPr>
        <p:spPr bwMode="auto">
          <a:xfrm>
            <a:off x="5286672" y="5102793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34,9 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145"/>
          <p:cNvSpPr txBox="1">
            <a:spLocks noChangeArrowheads="1"/>
          </p:cNvSpPr>
          <p:nvPr/>
        </p:nvSpPr>
        <p:spPr bwMode="auto">
          <a:xfrm>
            <a:off x="5277327" y="5375332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46"/>
          <p:cNvSpPr txBox="1">
            <a:spLocks noChangeArrowheads="1"/>
          </p:cNvSpPr>
          <p:nvPr/>
        </p:nvSpPr>
        <p:spPr bwMode="auto">
          <a:xfrm>
            <a:off x="5746840" y="6221576"/>
            <a:ext cx="196629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59" name="Text Box 147"/>
          <p:cNvSpPr txBox="1">
            <a:spLocks noChangeArrowheads="1"/>
          </p:cNvSpPr>
          <p:nvPr/>
        </p:nvSpPr>
        <p:spPr bwMode="auto">
          <a:xfrm>
            <a:off x="4848236" y="6184395"/>
            <a:ext cx="642941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48"/>
          <p:cNvSpPr txBox="1">
            <a:spLocks noChangeArrowheads="1"/>
          </p:cNvSpPr>
          <p:nvPr/>
        </p:nvSpPr>
        <p:spPr bwMode="auto">
          <a:xfrm>
            <a:off x="4933155" y="6435512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1"/>
          <p:cNvSpPr>
            <a:spLocks noChangeArrowheads="1"/>
          </p:cNvSpPr>
          <p:nvPr/>
        </p:nvSpPr>
        <p:spPr bwMode="auto">
          <a:xfrm>
            <a:off x="6965643" y="2714620"/>
            <a:ext cx="2089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Средства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2" name="Прямоугольник 2"/>
          <p:cNvSpPr>
            <a:spLocks noChangeArrowheads="1"/>
          </p:cNvSpPr>
          <p:nvPr/>
        </p:nvSpPr>
        <p:spPr bwMode="auto">
          <a:xfrm flipH="1">
            <a:off x="6204357" y="2672772"/>
            <a:ext cx="495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3"/>
          <p:cNvSpPr>
            <a:spLocks noChangeArrowheads="1"/>
          </p:cNvSpPr>
          <p:nvPr/>
        </p:nvSpPr>
        <p:spPr bwMode="auto">
          <a:xfrm>
            <a:off x="6156634" y="2954539"/>
            <a:ext cx="698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64" name="Прямоугольник 4"/>
          <p:cNvSpPr>
            <a:spLocks noChangeArrowheads="1"/>
          </p:cNvSpPr>
          <p:nvPr/>
        </p:nvSpPr>
        <p:spPr bwMode="auto">
          <a:xfrm>
            <a:off x="250826" y="5929329"/>
            <a:ext cx="2834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 – 0,0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Line 111"/>
          <p:cNvSpPr>
            <a:spLocks noChangeShapeType="1"/>
          </p:cNvSpPr>
          <p:nvPr/>
        </p:nvSpPr>
        <p:spPr bwMode="auto">
          <a:xfrm flipH="1">
            <a:off x="5500694" y="3000372"/>
            <a:ext cx="306371" cy="50683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расходов бюджета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48740763"/>
              </p:ext>
            </p:extLst>
          </p:nvPr>
        </p:nvGraphicFramePr>
        <p:xfrm>
          <a:off x="549231" y="1158307"/>
          <a:ext cx="5487467" cy="37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452" b="93161" l="10000" r="90111">
                        <a14:foregroundMark x1="33444" y1="17806" x2="54667" y2="6452"/>
                        <a14:foregroundMark x1="74222" y1="15871" x2="77889" y2="16516"/>
                        <a14:foregroundMark x1="81778" y1="23355" x2="82000" y2="40903"/>
                        <a14:foregroundMark x1="78333" y1="16903" x2="79111" y2="16903"/>
                        <a14:foregroundMark x1="70444" y1="33161" x2="53111" y2="45032"/>
                        <a14:foregroundMark x1="15778" y1="82968" x2="51222" y2="93290"/>
                        <a14:foregroundMark x1="87889" y1="63226" x2="90111" y2="62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" y="2235406"/>
            <a:ext cx="1075407" cy="926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7" y="3684314"/>
            <a:ext cx="975724" cy="97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46" y="4301034"/>
            <a:ext cx="977136" cy="977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60" r="26106"/>
          <a:stretch/>
        </p:blipFill>
        <p:spPr>
          <a:xfrm>
            <a:off x="3590490" y="4161635"/>
            <a:ext cx="1158221" cy="94909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47119452"/>
              </p:ext>
            </p:extLst>
          </p:nvPr>
        </p:nvGraphicFramePr>
        <p:xfrm>
          <a:off x="5143501" y="3196207"/>
          <a:ext cx="5487467" cy="37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1817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«Образование»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53981" y="876191"/>
            <a:ext cx="2484502" cy="2401169"/>
            <a:chOff x="475982" y="1799446"/>
            <a:chExt cx="2484502" cy="2401169"/>
          </a:xfrm>
        </p:grpSpPr>
        <p:grpSp>
          <p:nvGrpSpPr>
            <p:cNvPr id="46" name="Group 41"/>
            <p:cNvGrpSpPr/>
            <p:nvPr/>
          </p:nvGrpSpPr>
          <p:grpSpPr>
            <a:xfrm>
              <a:off x="710041" y="1799446"/>
              <a:ext cx="526470" cy="549034"/>
              <a:chOff x="5668963" y="4083050"/>
              <a:chExt cx="444500" cy="463550"/>
            </a:xfrm>
            <a:solidFill>
              <a:schemeClr val="tx2"/>
            </a:solidFill>
          </p:grpSpPr>
          <p:sp>
            <p:nvSpPr>
              <p:cNvPr id="47" name="Freeform 57"/>
              <p:cNvSpPr>
                <a:spLocks/>
              </p:cNvSpPr>
              <p:nvPr/>
            </p:nvSpPr>
            <p:spPr bwMode="auto">
              <a:xfrm>
                <a:off x="5668963" y="4083050"/>
                <a:ext cx="444500" cy="450850"/>
              </a:xfrm>
              <a:custGeom>
                <a:avLst/>
                <a:gdLst>
                  <a:gd name="T0" fmla="*/ 1997 w 3366"/>
                  <a:gd name="T1" fmla="*/ 28 h 3114"/>
                  <a:gd name="T2" fmla="*/ 2383 w 3366"/>
                  <a:gd name="T3" fmla="*/ 144 h 3114"/>
                  <a:gd name="T4" fmla="*/ 2724 w 3366"/>
                  <a:gd name="T5" fmla="*/ 339 h 3114"/>
                  <a:gd name="T6" fmla="*/ 3005 w 3366"/>
                  <a:gd name="T7" fmla="*/ 602 h 3114"/>
                  <a:gd name="T8" fmla="*/ 3214 w 3366"/>
                  <a:gd name="T9" fmla="*/ 920 h 3114"/>
                  <a:gd name="T10" fmla="*/ 3336 w 3366"/>
                  <a:gd name="T11" fmla="*/ 1283 h 3114"/>
                  <a:gd name="T12" fmla="*/ 3363 w 3366"/>
                  <a:gd name="T13" fmla="*/ 1678 h 3114"/>
                  <a:gd name="T14" fmla="*/ 3283 w 3366"/>
                  <a:gd name="T15" fmla="*/ 2065 h 3114"/>
                  <a:gd name="T16" fmla="*/ 3109 w 3366"/>
                  <a:gd name="T17" fmla="*/ 2413 h 3114"/>
                  <a:gd name="T18" fmla="*/ 2853 w 3366"/>
                  <a:gd name="T19" fmla="*/ 2708 h 3114"/>
                  <a:gd name="T20" fmla="*/ 2531 w 3366"/>
                  <a:gd name="T21" fmla="*/ 2937 h 3114"/>
                  <a:gd name="T22" fmla="*/ 2153 w 3366"/>
                  <a:gd name="T23" fmla="*/ 3090 h 3114"/>
                  <a:gd name="T24" fmla="*/ 2276 w 3366"/>
                  <a:gd name="T25" fmla="*/ 2897 h 3114"/>
                  <a:gd name="T26" fmla="*/ 2466 w 3366"/>
                  <a:gd name="T27" fmla="*/ 2697 h 3114"/>
                  <a:gd name="T28" fmla="*/ 2747 w 3366"/>
                  <a:gd name="T29" fmla="*/ 2471 h 3114"/>
                  <a:gd name="T30" fmla="*/ 2958 w 3366"/>
                  <a:gd name="T31" fmla="*/ 2184 h 3114"/>
                  <a:gd name="T32" fmla="*/ 3084 w 3366"/>
                  <a:gd name="T33" fmla="*/ 1850 h 3114"/>
                  <a:gd name="T34" fmla="*/ 3111 w 3366"/>
                  <a:gd name="T35" fmla="*/ 1484 h 3114"/>
                  <a:gd name="T36" fmla="*/ 3033 w 3366"/>
                  <a:gd name="T37" fmla="*/ 1132 h 3114"/>
                  <a:gd name="T38" fmla="*/ 2863 w 3366"/>
                  <a:gd name="T39" fmla="*/ 820 h 3114"/>
                  <a:gd name="T40" fmla="*/ 2616 w 3366"/>
                  <a:gd name="T41" fmla="*/ 561 h 3114"/>
                  <a:gd name="T42" fmla="*/ 2382 w 3366"/>
                  <a:gd name="T43" fmla="*/ 429 h 3114"/>
                  <a:gd name="T44" fmla="*/ 2347 w 3366"/>
                  <a:gd name="T45" fmla="*/ 519 h 3114"/>
                  <a:gd name="T46" fmla="*/ 2283 w 3366"/>
                  <a:gd name="T47" fmla="*/ 627 h 3114"/>
                  <a:gd name="T48" fmla="*/ 2184 w 3366"/>
                  <a:gd name="T49" fmla="*/ 740 h 3114"/>
                  <a:gd name="T50" fmla="*/ 2040 w 3366"/>
                  <a:gd name="T51" fmla="*/ 849 h 3114"/>
                  <a:gd name="T52" fmla="*/ 1846 w 3366"/>
                  <a:gd name="T53" fmla="*/ 940 h 3114"/>
                  <a:gd name="T54" fmla="*/ 1594 w 3366"/>
                  <a:gd name="T55" fmla="*/ 1002 h 3114"/>
                  <a:gd name="T56" fmla="*/ 1275 w 3366"/>
                  <a:gd name="T57" fmla="*/ 1021 h 3114"/>
                  <a:gd name="T58" fmla="*/ 1222 w 3366"/>
                  <a:gd name="T59" fmla="*/ 994 h 3114"/>
                  <a:gd name="T60" fmla="*/ 1217 w 3366"/>
                  <a:gd name="T61" fmla="*/ 938 h 3114"/>
                  <a:gd name="T62" fmla="*/ 1268 w 3366"/>
                  <a:gd name="T63" fmla="*/ 883 h 3114"/>
                  <a:gd name="T64" fmla="*/ 1302 w 3366"/>
                  <a:gd name="T65" fmla="*/ 809 h 3114"/>
                  <a:gd name="T66" fmla="*/ 1273 w 3366"/>
                  <a:gd name="T67" fmla="*/ 716 h 3114"/>
                  <a:gd name="T68" fmla="*/ 1172 w 3366"/>
                  <a:gd name="T69" fmla="*/ 590 h 3114"/>
                  <a:gd name="T70" fmla="*/ 1101 w 3366"/>
                  <a:gd name="T71" fmla="*/ 455 h 3114"/>
                  <a:gd name="T72" fmla="*/ 1012 w 3366"/>
                  <a:gd name="T73" fmla="*/ 395 h 3114"/>
                  <a:gd name="T74" fmla="*/ 720 w 3366"/>
                  <a:gd name="T75" fmla="*/ 588 h 3114"/>
                  <a:gd name="T76" fmla="*/ 487 w 3366"/>
                  <a:gd name="T77" fmla="*/ 843 h 3114"/>
                  <a:gd name="T78" fmla="*/ 329 w 3366"/>
                  <a:gd name="T79" fmla="*/ 1146 h 3114"/>
                  <a:gd name="T80" fmla="*/ 256 w 3366"/>
                  <a:gd name="T81" fmla="*/ 1487 h 3114"/>
                  <a:gd name="T82" fmla="*/ 282 w 3366"/>
                  <a:gd name="T83" fmla="*/ 1850 h 3114"/>
                  <a:gd name="T84" fmla="*/ 408 w 3366"/>
                  <a:gd name="T85" fmla="*/ 2182 h 3114"/>
                  <a:gd name="T86" fmla="*/ 618 w 3366"/>
                  <a:gd name="T87" fmla="*/ 2469 h 3114"/>
                  <a:gd name="T88" fmla="*/ 898 w 3366"/>
                  <a:gd name="T89" fmla="*/ 2695 h 3114"/>
                  <a:gd name="T90" fmla="*/ 1156 w 3366"/>
                  <a:gd name="T91" fmla="*/ 2866 h 3114"/>
                  <a:gd name="T92" fmla="*/ 1246 w 3366"/>
                  <a:gd name="T93" fmla="*/ 3041 h 3114"/>
                  <a:gd name="T94" fmla="*/ 1115 w 3366"/>
                  <a:gd name="T95" fmla="*/ 3059 h 3114"/>
                  <a:gd name="T96" fmla="*/ 749 w 3366"/>
                  <a:gd name="T97" fmla="*/ 2887 h 3114"/>
                  <a:gd name="T98" fmla="*/ 442 w 3366"/>
                  <a:gd name="T99" fmla="*/ 2640 h 3114"/>
                  <a:gd name="T100" fmla="*/ 206 w 3366"/>
                  <a:gd name="T101" fmla="*/ 2330 h 3114"/>
                  <a:gd name="T102" fmla="*/ 54 w 3366"/>
                  <a:gd name="T103" fmla="*/ 1972 h 3114"/>
                  <a:gd name="T104" fmla="*/ 0 w 3366"/>
                  <a:gd name="T105" fmla="*/ 1576 h 3114"/>
                  <a:gd name="T106" fmla="*/ 52 w 3366"/>
                  <a:gd name="T107" fmla="*/ 1189 h 3114"/>
                  <a:gd name="T108" fmla="*/ 197 w 3366"/>
                  <a:gd name="T109" fmla="*/ 836 h 3114"/>
                  <a:gd name="T110" fmla="*/ 425 w 3366"/>
                  <a:gd name="T111" fmla="*/ 530 h 3114"/>
                  <a:gd name="T112" fmla="*/ 723 w 3366"/>
                  <a:gd name="T113" fmla="*/ 283 h 3114"/>
                  <a:gd name="T114" fmla="*/ 1076 w 3366"/>
                  <a:gd name="T115" fmla="*/ 107 h 3114"/>
                  <a:gd name="T116" fmla="*/ 1473 w 3366"/>
                  <a:gd name="T117" fmla="*/ 12 h 3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6" h="3114">
                    <a:moveTo>
                      <a:pt x="1683" y="0"/>
                    </a:moveTo>
                    <a:lnTo>
                      <a:pt x="1790" y="3"/>
                    </a:lnTo>
                    <a:lnTo>
                      <a:pt x="1894" y="12"/>
                    </a:lnTo>
                    <a:lnTo>
                      <a:pt x="1997" y="28"/>
                    </a:lnTo>
                    <a:lnTo>
                      <a:pt x="2097" y="48"/>
                    </a:lnTo>
                    <a:lnTo>
                      <a:pt x="2196" y="74"/>
                    </a:lnTo>
                    <a:lnTo>
                      <a:pt x="2291" y="107"/>
                    </a:lnTo>
                    <a:lnTo>
                      <a:pt x="2383" y="144"/>
                    </a:lnTo>
                    <a:lnTo>
                      <a:pt x="2474" y="185"/>
                    </a:lnTo>
                    <a:lnTo>
                      <a:pt x="2560" y="232"/>
                    </a:lnTo>
                    <a:lnTo>
                      <a:pt x="2644" y="283"/>
                    </a:lnTo>
                    <a:lnTo>
                      <a:pt x="2724" y="339"/>
                    </a:lnTo>
                    <a:lnTo>
                      <a:pt x="2800" y="399"/>
                    </a:lnTo>
                    <a:lnTo>
                      <a:pt x="2873" y="463"/>
                    </a:lnTo>
                    <a:lnTo>
                      <a:pt x="2941" y="530"/>
                    </a:lnTo>
                    <a:lnTo>
                      <a:pt x="3005" y="602"/>
                    </a:lnTo>
                    <a:lnTo>
                      <a:pt x="3064" y="676"/>
                    </a:lnTo>
                    <a:lnTo>
                      <a:pt x="3119" y="755"/>
                    </a:lnTo>
                    <a:lnTo>
                      <a:pt x="3169" y="836"/>
                    </a:lnTo>
                    <a:lnTo>
                      <a:pt x="3214" y="920"/>
                    </a:lnTo>
                    <a:lnTo>
                      <a:pt x="3253" y="1008"/>
                    </a:lnTo>
                    <a:lnTo>
                      <a:pt x="3287" y="1097"/>
                    </a:lnTo>
                    <a:lnTo>
                      <a:pt x="3315" y="1189"/>
                    </a:lnTo>
                    <a:lnTo>
                      <a:pt x="3336" y="1283"/>
                    </a:lnTo>
                    <a:lnTo>
                      <a:pt x="3353" y="1379"/>
                    </a:lnTo>
                    <a:lnTo>
                      <a:pt x="3363" y="1476"/>
                    </a:lnTo>
                    <a:lnTo>
                      <a:pt x="3366" y="1576"/>
                    </a:lnTo>
                    <a:lnTo>
                      <a:pt x="3363" y="1678"/>
                    </a:lnTo>
                    <a:lnTo>
                      <a:pt x="3353" y="1777"/>
                    </a:lnTo>
                    <a:lnTo>
                      <a:pt x="3335" y="1876"/>
                    </a:lnTo>
                    <a:lnTo>
                      <a:pt x="3313" y="1972"/>
                    </a:lnTo>
                    <a:lnTo>
                      <a:pt x="3283" y="2065"/>
                    </a:lnTo>
                    <a:lnTo>
                      <a:pt x="3247" y="2157"/>
                    </a:lnTo>
                    <a:lnTo>
                      <a:pt x="3207" y="2245"/>
                    </a:lnTo>
                    <a:lnTo>
                      <a:pt x="3161" y="2330"/>
                    </a:lnTo>
                    <a:lnTo>
                      <a:pt x="3109" y="2413"/>
                    </a:lnTo>
                    <a:lnTo>
                      <a:pt x="3052" y="2492"/>
                    </a:lnTo>
                    <a:lnTo>
                      <a:pt x="2990" y="2567"/>
                    </a:lnTo>
                    <a:lnTo>
                      <a:pt x="2924" y="2640"/>
                    </a:lnTo>
                    <a:lnTo>
                      <a:pt x="2853" y="2708"/>
                    </a:lnTo>
                    <a:lnTo>
                      <a:pt x="2779" y="2772"/>
                    </a:lnTo>
                    <a:lnTo>
                      <a:pt x="2699" y="2832"/>
                    </a:lnTo>
                    <a:lnTo>
                      <a:pt x="2617" y="2887"/>
                    </a:lnTo>
                    <a:lnTo>
                      <a:pt x="2531" y="2937"/>
                    </a:lnTo>
                    <a:lnTo>
                      <a:pt x="2441" y="2983"/>
                    </a:lnTo>
                    <a:lnTo>
                      <a:pt x="2348" y="3024"/>
                    </a:lnTo>
                    <a:lnTo>
                      <a:pt x="2252" y="3059"/>
                    </a:lnTo>
                    <a:lnTo>
                      <a:pt x="2153" y="3090"/>
                    </a:lnTo>
                    <a:lnTo>
                      <a:pt x="2191" y="3046"/>
                    </a:lnTo>
                    <a:lnTo>
                      <a:pt x="2225" y="2999"/>
                    </a:lnTo>
                    <a:lnTo>
                      <a:pt x="2253" y="2950"/>
                    </a:lnTo>
                    <a:lnTo>
                      <a:pt x="2276" y="2897"/>
                    </a:lnTo>
                    <a:lnTo>
                      <a:pt x="2293" y="2842"/>
                    </a:lnTo>
                    <a:lnTo>
                      <a:pt x="2303" y="2784"/>
                    </a:lnTo>
                    <a:lnTo>
                      <a:pt x="2387" y="2743"/>
                    </a:lnTo>
                    <a:lnTo>
                      <a:pt x="2466" y="2697"/>
                    </a:lnTo>
                    <a:lnTo>
                      <a:pt x="2542" y="2647"/>
                    </a:lnTo>
                    <a:lnTo>
                      <a:pt x="2615" y="2593"/>
                    </a:lnTo>
                    <a:lnTo>
                      <a:pt x="2683" y="2534"/>
                    </a:lnTo>
                    <a:lnTo>
                      <a:pt x="2747" y="2471"/>
                    </a:lnTo>
                    <a:lnTo>
                      <a:pt x="2807" y="2405"/>
                    </a:lnTo>
                    <a:lnTo>
                      <a:pt x="2862" y="2335"/>
                    </a:lnTo>
                    <a:lnTo>
                      <a:pt x="2913" y="2260"/>
                    </a:lnTo>
                    <a:lnTo>
                      <a:pt x="2958" y="2184"/>
                    </a:lnTo>
                    <a:lnTo>
                      <a:pt x="2998" y="2105"/>
                    </a:lnTo>
                    <a:lnTo>
                      <a:pt x="3033" y="2022"/>
                    </a:lnTo>
                    <a:lnTo>
                      <a:pt x="3061" y="1937"/>
                    </a:lnTo>
                    <a:lnTo>
                      <a:pt x="3084" y="1850"/>
                    </a:lnTo>
                    <a:lnTo>
                      <a:pt x="3100" y="1760"/>
                    </a:lnTo>
                    <a:lnTo>
                      <a:pt x="3111" y="1670"/>
                    </a:lnTo>
                    <a:lnTo>
                      <a:pt x="3114" y="1576"/>
                    </a:lnTo>
                    <a:lnTo>
                      <a:pt x="3111" y="1484"/>
                    </a:lnTo>
                    <a:lnTo>
                      <a:pt x="3100" y="1393"/>
                    </a:lnTo>
                    <a:lnTo>
                      <a:pt x="3084" y="1304"/>
                    </a:lnTo>
                    <a:lnTo>
                      <a:pt x="3061" y="1216"/>
                    </a:lnTo>
                    <a:lnTo>
                      <a:pt x="3033" y="1132"/>
                    </a:lnTo>
                    <a:lnTo>
                      <a:pt x="2998" y="1049"/>
                    </a:lnTo>
                    <a:lnTo>
                      <a:pt x="2959" y="970"/>
                    </a:lnTo>
                    <a:lnTo>
                      <a:pt x="2913" y="894"/>
                    </a:lnTo>
                    <a:lnTo>
                      <a:pt x="2863" y="820"/>
                    </a:lnTo>
                    <a:lnTo>
                      <a:pt x="2808" y="750"/>
                    </a:lnTo>
                    <a:lnTo>
                      <a:pt x="2748" y="683"/>
                    </a:lnTo>
                    <a:lnTo>
                      <a:pt x="2684" y="620"/>
                    </a:lnTo>
                    <a:lnTo>
                      <a:pt x="2616" y="561"/>
                    </a:lnTo>
                    <a:lnTo>
                      <a:pt x="2543" y="508"/>
                    </a:lnTo>
                    <a:lnTo>
                      <a:pt x="2467" y="457"/>
                    </a:lnTo>
                    <a:lnTo>
                      <a:pt x="2388" y="412"/>
                    </a:lnTo>
                    <a:lnTo>
                      <a:pt x="2382" y="429"/>
                    </a:lnTo>
                    <a:lnTo>
                      <a:pt x="2376" y="450"/>
                    </a:lnTo>
                    <a:lnTo>
                      <a:pt x="2367" y="471"/>
                    </a:lnTo>
                    <a:lnTo>
                      <a:pt x="2359" y="494"/>
                    </a:lnTo>
                    <a:lnTo>
                      <a:pt x="2347" y="519"/>
                    </a:lnTo>
                    <a:lnTo>
                      <a:pt x="2334" y="544"/>
                    </a:lnTo>
                    <a:lnTo>
                      <a:pt x="2318" y="572"/>
                    </a:lnTo>
                    <a:lnTo>
                      <a:pt x="2302" y="599"/>
                    </a:lnTo>
                    <a:lnTo>
                      <a:pt x="2283" y="627"/>
                    </a:lnTo>
                    <a:lnTo>
                      <a:pt x="2262" y="655"/>
                    </a:lnTo>
                    <a:lnTo>
                      <a:pt x="2238" y="683"/>
                    </a:lnTo>
                    <a:lnTo>
                      <a:pt x="2212" y="712"/>
                    </a:lnTo>
                    <a:lnTo>
                      <a:pt x="2184" y="740"/>
                    </a:lnTo>
                    <a:lnTo>
                      <a:pt x="2152" y="769"/>
                    </a:lnTo>
                    <a:lnTo>
                      <a:pt x="2118" y="796"/>
                    </a:lnTo>
                    <a:lnTo>
                      <a:pt x="2081" y="823"/>
                    </a:lnTo>
                    <a:lnTo>
                      <a:pt x="2040" y="849"/>
                    </a:lnTo>
                    <a:lnTo>
                      <a:pt x="1997" y="874"/>
                    </a:lnTo>
                    <a:lnTo>
                      <a:pt x="1950" y="898"/>
                    </a:lnTo>
                    <a:lnTo>
                      <a:pt x="1900" y="919"/>
                    </a:lnTo>
                    <a:lnTo>
                      <a:pt x="1846" y="940"/>
                    </a:lnTo>
                    <a:lnTo>
                      <a:pt x="1790" y="959"/>
                    </a:lnTo>
                    <a:lnTo>
                      <a:pt x="1728" y="975"/>
                    </a:lnTo>
                    <a:lnTo>
                      <a:pt x="1663" y="989"/>
                    </a:lnTo>
                    <a:lnTo>
                      <a:pt x="1594" y="1002"/>
                    </a:lnTo>
                    <a:lnTo>
                      <a:pt x="1521" y="1011"/>
                    </a:lnTo>
                    <a:lnTo>
                      <a:pt x="1444" y="1017"/>
                    </a:lnTo>
                    <a:lnTo>
                      <a:pt x="1362" y="1021"/>
                    </a:lnTo>
                    <a:lnTo>
                      <a:pt x="1275" y="1021"/>
                    </a:lnTo>
                    <a:lnTo>
                      <a:pt x="1259" y="1019"/>
                    </a:lnTo>
                    <a:lnTo>
                      <a:pt x="1245" y="1014"/>
                    </a:lnTo>
                    <a:lnTo>
                      <a:pt x="1232" y="1005"/>
                    </a:lnTo>
                    <a:lnTo>
                      <a:pt x="1222" y="994"/>
                    </a:lnTo>
                    <a:lnTo>
                      <a:pt x="1214" y="980"/>
                    </a:lnTo>
                    <a:lnTo>
                      <a:pt x="1211" y="966"/>
                    </a:lnTo>
                    <a:lnTo>
                      <a:pt x="1212" y="951"/>
                    </a:lnTo>
                    <a:lnTo>
                      <a:pt x="1217" y="938"/>
                    </a:lnTo>
                    <a:lnTo>
                      <a:pt x="1224" y="924"/>
                    </a:lnTo>
                    <a:lnTo>
                      <a:pt x="1235" y="913"/>
                    </a:lnTo>
                    <a:lnTo>
                      <a:pt x="1252" y="899"/>
                    </a:lnTo>
                    <a:lnTo>
                      <a:pt x="1268" y="883"/>
                    </a:lnTo>
                    <a:lnTo>
                      <a:pt x="1281" y="866"/>
                    </a:lnTo>
                    <a:lnTo>
                      <a:pt x="1292" y="848"/>
                    </a:lnTo>
                    <a:lnTo>
                      <a:pt x="1298" y="829"/>
                    </a:lnTo>
                    <a:lnTo>
                      <a:pt x="1302" y="809"/>
                    </a:lnTo>
                    <a:lnTo>
                      <a:pt x="1301" y="787"/>
                    </a:lnTo>
                    <a:lnTo>
                      <a:pt x="1297" y="765"/>
                    </a:lnTo>
                    <a:lnTo>
                      <a:pt x="1287" y="741"/>
                    </a:lnTo>
                    <a:lnTo>
                      <a:pt x="1273" y="716"/>
                    </a:lnTo>
                    <a:lnTo>
                      <a:pt x="1252" y="691"/>
                    </a:lnTo>
                    <a:lnTo>
                      <a:pt x="1224" y="657"/>
                    </a:lnTo>
                    <a:lnTo>
                      <a:pt x="1197" y="625"/>
                    </a:lnTo>
                    <a:lnTo>
                      <a:pt x="1172" y="590"/>
                    </a:lnTo>
                    <a:lnTo>
                      <a:pt x="1149" y="556"/>
                    </a:lnTo>
                    <a:lnTo>
                      <a:pt x="1129" y="522"/>
                    </a:lnTo>
                    <a:lnTo>
                      <a:pt x="1112" y="488"/>
                    </a:lnTo>
                    <a:lnTo>
                      <a:pt x="1101" y="455"/>
                    </a:lnTo>
                    <a:lnTo>
                      <a:pt x="1092" y="421"/>
                    </a:lnTo>
                    <a:lnTo>
                      <a:pt x="1090" y="389"/>
                    </a:lnTo>
                    <a:lnTo>
                      <a:pt x="1092" y="357"/>
                    </a:lnTo>
                    <a:lnTo>
                      <a:pt x="1012" y="395"/>
                    </a:lnTo>
                    <a:lnTo>
                      <a:pt x="933" y="436"/>
                    </a:lnTo>
                    <a:lnTo>
                      <a:pt x="858" y="483"/>
                    </a:lnTo>
                    <a:lnTo>
                      <a:pt x="787" y="534"/>
                    </a:lnTo>
                    <a:lnTo>
                      <a:pt x="720" y="588"/>
                    </a:lnTo>
                    <a:lnTo>
                      <a:pt x="654" y="647"/>
                    </a:lnTo>
                    <a:lnTo>
                      <a:pt x="595" y="709"/>
                    </a:lnTo>
                    <a:lnTo>
                      <a:pt x="538" y="774"/>
                    </a:lnTo>
                    <a:lnTo>
                      <a:pt x="487" y="843"/>
                    </a:lnTo>
                    <a:lnTo>
                      <a:pt x="441" y="914"/>
                    </a:lnTo>
                    <a:lnTo>
                      <a:pt x="398" y="989"/>
                    </a:lnTo>
                    <a:lnTo>
                      <a:pt x="360" y="1067"/>
                    </a:lnTo>
                    <a:lnTo>
                      <a:pt x="329" y="1146"/>
                    </a:lnTo>
                    <a:lnTo>
                      <a:pt x="302" y="1228"/>
                    </a:lnTo>
                    <a:lnTo>
                      <a:pt x="281" y="1313"/>
                    </a:lnTo>
                    <a:lnTo>
                      <a:pt x="266" y="1399"/>
                    </a:lnTo>
                    <a:lnTo>
                      <a:pt x="256" y="1487"/>
                    </a:lnTo>
                    <a:lnTo>
                      <a:pt x="253" y="1576"/>
                    </a:lnTo>
                    <a:lnTo>
                      <a:pt x="256" y="1669"/>
                    </a:lnTo>
                    <a:lnTo>
                      <a:pt x="266" y="1760"/>
                    </a:lnTo>
                    <a:lnTo>
                      <a:pt x="282" y="1850"/>
                    </a:lnTo>
                    <a:lnTo>
                      <a:pt x="305" y="1936"/>
                    </a:lnTo>
                    <a:lnTo>
                      <a:pt x="333" y="2020"/>
                    </a:lnTo>
                    <a:lnTo>
                      <a:pt x="368" y="2103"/>
                    </a:lnTo>
                    <a:lnTo>
                      <a:pt x="408" y="2182"/>
                    </a:lnTo>
                    <a:lnTo>
                      <a:pt x="453" y="2258"/>
                    </a:lnTo>
                    <a:lnTo>
                      <a:pt x="502" y="2333"/>
                    </a:lnTo>
                    <a:lnTo>
                      <a:pt x="558" y="2403"/>
                    </a:lnTo>
                    <a:lnTo>
                      <a:pt x="618" y="2469"/>
                    </a:lnTo>
                    <a:lnTo>
                      <a:pt x="682" y="2532"/>
                    </a:lnTo>
                    <a:lnTo>
                      <a:pt x="749" y="2590"/>
                    </a:lnTo>
                    <a:lnTo>
                      <a:pt x="822" y="2645"/>
                    </a:lnTo>
                    <a:lnTo>
                      <a:pt x="898" y="2695"/>
                    </a:lnTo>
                    <a:lnTo>
                      <a:pt x="977" y="2740"/>
                    </a:lnTo>
                    <a:lnTo>
                      <a:pt x="1059" y="2782"/>
                    </a:lnTo>
                    <a:lnTo>
                      <a:pt x="1145" y="2817"/>
                    </a:lnTo>
                    <a:lnTo>
                      <a:pt x="1156" y="2866"/>
                    </a:lnTo>
                    <a:lnTo>
                      <a:pt x="1172" y="2913"/>
                    </a:lnTo>
                    <a:lnTo>
                      <a:pt x="1193" y="2958"/>
                    </a:lnTo>
                    <a:lnTo>
                      <a:pt x="1218" y="3000"/>
                    </a:lnTo>
                    <a:lnTo>
                      <a:pt x="1246" y="3041"/>
                    </a:lnTo>
                    <a:lnTo>
                      <a:pt x="1279" y="3079"/>
                    </a:lnTo>
                    <a:lnTo>
                      <a:pt x="1314" y="3114"/>
                    </a:lnTo>
                    <a:lnTo>
                      <a:pt x="1212" y="3090"/>
                    </a:lnTo>
                    <a:lnTo>
                      <a:pt x="1115" y="3059"/>
                    </a:lnTo>
                    <a:lnTo>
                      <a:pt x="1018" y="3024"/>
                    </a:lnTo>
                    <a:lnTo>
                      <a:pt x="926" y="2983"/>
                    </a:lnTo>
                    <a:lnTo>
                      <a:pt x="836" y="2937"/>
                    </a:lnTo>
                    <a:lnTo>
                      <a:pt x="749" y="2887"/>
                    </a:lnTo>
                    <a:lnTo>
                      <a:pt x="666" y="2832"/>
                    </a:lnTo>
                    <a:lnTo>
                      <a:pt x="587" y="2772"/>
                    </a:lnTo>
                    <a:lnTo>
                      <a:pt x="512" y="2708"/>
                    </a:lnTo>
                    <a:lnTo>
                      <a:pt x="442" y="2640"/>
                    </a:lnTo>
                    <a:lnTo>
                      <a:pt x="375" y="2567"/>
                    </a:lnTo>
                    <a:lnTo>
                      <a:pt x="314" y="2492"/>
                    </a:lnTo>
                    <a:lnTo>
                      <a:pt x="257" y="2413"/>
                    </a:lnTo>
                    <a:lnTo>
                      <a:pt x="206" y="2330"/>
                    </a:lnTo>
                    <a:lnTo>
                      <a:pt x="159" y="2245"/>
                    </a:lnTo>
                    <a:lnTo>
                      <a:pt x="118" y="2157"/>
                    </a:lnTo>
                    <a:lnTo>
                      <a:pt x="83" y="2065"/>
                    </a:lnTo>
                    <a:lnTo>
                      <a:pt x="54" y="1972"/>
                    </a:lnTo>
                    <a:lnTo>
                      <a:pt x="31" y="1876"/>
                    </a:lnTo>
                    <a:lnTo>
                      <a:pt x="14" y="1777"/>
                    </a:lnTo>
                    <a:lnTo>
                      <a:pt x="4" y="1678"/>
                    </a:lnTo>
                    <a:lnTo>
                      <a:pt x="0" y="1576"/>
                    </a:lnTo>
                    <a:lnTo>
                      <a:pt x="4" y="1476"/>
                    </a:lnTo>
                    <a:lnTo>
                      <a:pt x="14" y="1379"/>
                    </a:lnTo>
                    <a:lnTo>
                      <a:pt x="29" y="1283"/>
                    </a:lnTo>
                    <a:lnTo>
                      <a:pt x="52" y="1189"/>
                    </a:lnTo>
                    <a:lnTo>
                      <a:pt x="80" y="1097"/>
                    </a:lnTo>
                    <a:lnTo>
                      <a:pt x="114" y="1008"/>
                    </a:lnTo>
                    <a:lnTo>
                      <a:pt x="153" y="920"/>
                    </a:lnTo>
                    <a:lnTo>
                      <a:pt x="197" y="836"/>
                    </a:lnTo>
                    <a:lnTo>
                      <a:pt x="247" y="755"/>
                    </a:lnTo>
                    <a:lnTo>
                      <a:pt x="303" y="676"/>
                    </a:lnTo>
                    <a:lnTo>
                      <a:pt x="361" y="602"/>
                    </a:lnTo>
                    <a:lnTo>
                      <a:pt x="425" y="530"/>
                    </a:lnTo>
                    <a:lnTo>
                      <a:pt x="494" y="463"/>
                    </a:lnTo>
                    <a:lnTo>
                      <a:pt x="566" y="399"/>
                    </a:lnTo>
                    <a:lnTo>
                      <a:pt x="642" y="339"/>
                    </a:lnTo>
                    <a:lnTo>
                      <a:pt x="723" y="283"/>
                    </a:lnTo>
                    <a:lnTo>
                      <a:pt x="806" y="232"/>
                    </a:lnTo>
                    <a:lnTo>
                      <a:pt x="893" y="185"/>
                    </a:lnTo>
                    <a:lnTo>
                      <a:pt x="982" y="144"/>
                    </a:lnTo>
                    <a:lnTo>
                      <a:pt x="1076" y="107"/>
                    </a:lnTo>
                    <a:lnTo>
                      <a:pt x="1171" y="74"/>
                    </a:lnTo>
                    <a:lnTo>
                      <a:pt x="1270" y="48"/>
                    </a:lnTo>
                    <a:lnTo>
                      <a:pt x="1370" y="28"/>
                    </a:lnTo>
                    <a:lnTo>
                      <a:pt x="1473" y="12"/>
                    </a:lnTo>
                    <a:lnTo>
                      <a:pt x="1577" y="3"/>
                    </a:lnTo>
                    <a:lnTo>
                      <a:pt x="16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8"/>
              <p:cNvSpPr>
                <a:spLocks/>
              </p:cNvSpPr>
              <p:nvPr/>
            </p:nvSpPr>
            <p:spPr bwMode="auto">
              <a:xfrm>
                <a:off x="5807075" y="4279900"/>
                <a:ext cx="50800" cy="50800"/>
              </a:xfrm>
              <a:custGeom>
                <a:avLst/>
                <a:gdLst>
                  <a:gd name="T0" fmla="*/ 190 w 379"/>
                  <a:gd name="T1" fmla="*/ 0 h 354"/>
                  <a:gd name="T2" fmla="*/ 224 w 379"/>
                  <a:gd name="T3" fmla="*/ 2 h 354"/>
                  <a:gd name="T4" fmla="*/ 256 w 379"/>
                  <a:gd name="T5" fmla="*/ 11 h 354"/>
                  <a:gd name="T6" fmla="*/ 286 w 379"/>
                  <a:gd name="T7" fmla="*/ 23 h 354"/>
                  <a:gd name="T8" fmla="*/ 312 w 379"/>
                  <a:gd name="T9" fmla="*/ 41 h 354"/>
                  <a:gd name="T10" fmla="*/ 334 w 379"/>
                  <a:gd name="T11" fmla="*/ 63 h 354"/>
                  <a:gd name="T12" fmla="*/ 353 w 379"/>
                  <a:gd name="T13" fmla="*/ 87 h 354"/>
                  <a:gd name="T14" fmla="*/ 367 w 379"/>
                  <a:gd name="T15" fmla="*/ 114 h 354"/>
                  <a:gd name="T16" fmla="*/ 377 w 379"/>
                  <a:gd name="T17" fmla="*/ 145 h 354"/>
                  <a:gd name="T18" fmla="*/ 379 w 379"/>
                  <a:gd name="T19" fmla="*/ 176 h 354"/>
                  <a:gd name="T20" fmla="*/ 377 w 379"/>
                  <a:gd name="T21" fmla="*/ 208 h 354"/>
                  <a:gd name="T22" fmla="*/ 367 w 379"/>
                  <a:gd name="T23" fmla="*/ 239 h 354"/>
                  <a:gd name="T24" fmla="*/ 353 w 379"/>
                  <a:gd name="T25" fmla="*/ 266 h 354"/>
                  <a:gd name="T26" fmla="*/ 334 w 379"/>
                  <a:gd name="T27" fmla="*/ 291 h 354"/>
                  <a:gd name="T28" fmla="*/ 312 w 379"/>
                  <a:gd name="T29" fmla="*/ 313 h 354"/>
                  <a:gd name="T30" fmla="*/ 286 w 379"/>
                  <a:gd name="T31" fmla="*/ 330 h 354"/>
                  <a:gd name="T32" fmla="*/ 256 w 379"/>
                  <a:gd name="T33" fmla="*/ 343 h 354"/>
                  <a:gd name="T34" fmla="*/ 224 w 379"/>
                  <a:gd name="T35" fmla="*/ 351 h 354"/>
                  <a:gd name="T36" fmla="*/ 190 w 379"/>
                  <a:gd name="T37" fmla="*/ 354 h 354"/>
                  <a:gd name="T38" fmla="*/ 155 w 379"/>
                  <a:gd name="T39" fmla="*/ 351 h 354"/>
                  <a:gd name="T40" fmla="*/ 124 w 379"/>
                  <a:gd name="T41" fmla="*/ 343 h 354"/>
                  <a:gd name="T42" fmla="*/ 95 w 379"/>
                  <a:gd name="T43" fmla="*/ 330 h 354"/>
                  <a:gd name="T44" fmla="*/ 67 w 379"/>
                  <a:gd name="T45" fmla="*/ 313 h 354"/>
                  <a:gd name="T46" fmla="*/ 45 w 379"/>
                  <a:gd name="T47" fmla="*/ 291 h 354"/>
                  <a:gd name="T48" fmla="*/ 26 w 379"/>
                  <a:gd name="T49" fmla="*/ 266 h 354"/>
                  <a:gd name="T50" fmla="*/ 12 w 379"/>
                  <a:gd name="T51" fmla="*/ 239 h 354"/>
                  <a:gd name="T52" fmla="*/ 3 w 379"/>
                  <a:gd name="T53" fmla="*/ 208 h 354"/>
                  <a:gd name="T54" fmla="*/ 0 w 379"/>
                  <a:gd name="T55" fmla="*/ 176 h 354"/>
                  <a:gd name="T56" fmla="*/ 3 w 379"/>
                  <a:gd name="T57" fmla="*/ 145 h 354"/>
                  <a:gd name="T58" fmla="*/ 12 w 379"/>
                  <a:gd name="T59" fmla="*/ 114 h 354"/>
                  <a:gd name="T60" fmla="*/ 26 w 379"/>
                  <a:gd name="T61" fmla="*/ 87 h 354"/>
                  <a:gd name="T62" fmla="*/ 45 w 379"/>
                  <a:gd name="T63" fmla="*/ 63 h 354"/>
                  <a:gd name="T64" fmla="*/ 67 w 379"/>
                  <a:gd name="T65" fmla="*/ 41 h 354"/>
                  <a:gd name="T66" fmla="*/ 95 w 379"/>
                  <a:gd name="T67" fmla="*/ 23 h 354"/>
                  <a:gd name="T68" fmla="*/ 124 w 379"/>
                  <a:gd name="T69" fmla="*/ 11 h 354"/>
                  <a:gd name="T70" fmla="*/ 155 w 379"/>
                  <a:gd name="T71" fmla="*/ 2 h 354"/>
                  <a:gd name="T72" fmla="*/ 190 w 379"/>
                  <a:gd name="T7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9" h="354">
                    <a:moveTo>
                      <a:pt x="190" y="0"/>
                    </a:moveTo>
                    <a:lnTo>
                      <a:pt x="224" y="2"/>
                    </a:lnTo>
                    <a:lnTo>
                      <a:pt x="256" y="11"/>
                    </a:lnTo>
                    <a:lnTo>
                      <a:pt x="286" y="23"/>
                    </a:lnTo>
                    <a:lnTo>
                      <a:pt x="312" y="41"/>
                    </a:lnTo>
                    <a:lnTo>
                      <a:pt x="334" y="63"/>
                    </a:lnTo>
                    <a:lnTo>
                      <a:pt x="353" y="87"/>
                    </a:lnTo>
                    <a:lnTo>
                      <a:pt x="367" y="114"/>
                    </a:lnTo>
                    <a:lnTo>
                      <a:pt x="377" y="145"/>
                    </a:lnTo>
                    <a:lnTo>
                      <a:pt x="379" y="176"/>
                    </a:lnTo>
                    <a:lnTo>
                      <a:pt x="377" y="208"/>
                    </a:lnTo>
                    <a:lnTo>
                      <a:pt x="367" y="239"/>
                    </a:lnTo>
                    <a:lnTo>
                      <a:pt x="353" y="266"/>
                    </a:lnTo>
                    <a:lnTo>
                      <a:pt x="334" y="291"/>
                    </a:lnTo>
                    <a:lnTo>
                      <a:pt x="312" y="313"/>
                    </a:lnTo>
                    <a:lnTo>
                      <a:pt x="286" y="330"/>
                    </a:lnTo>
                    <a:lnTo>
                      <a:pt x="256" y="343"/>
                    </a:lnTo>
                    <a:lnTo>
                      <a:pt x="224" y="351"/>
                    </a:lnTo>
                    <a:lnTo>
                      <a:pt x="190" y="354"/>
                    </a:lnTo>
                    <a:lnTo>
                      <a:pt x="155" y="351"/>
                    </a:lnTo>
                    <a:lnTo>
                      <a:pt x="124" y="343"/>
                    </a:lnTo>
                    <a:lnTo>
                      <a:pt x="95" y="330"/>
                    </a:lnTo>
                    <a:lnTo>
                      <a:pt x="67" y="313"/>
                    </a:lnTo>
                    <a:lnTo>
                      <a:pt x="45" y="291"/>
                    </a:lnTo>
                    <a:lnTo>
                      <a:pt x="26" y="266"/>
                    </a:lnTo>
                    <a:lnTo>
                      <a:pt x="12" y="239"/>
                    </a:lnTo>
                    <a:lnTo>
                      <a:pt x="3" y="208"/>
                    </a:lnTo>
                    <a:lnTo>
                      <a:pt x="0" y="176"/>
                    </a:lnTo>
                    <a:lnTo>
                      <a:pt x="3" y="145"/>
                    </a:lnTo>
                    <a:lnTo>
                      <a:pt x="12" y="114"/>
                    </a:lnTo>
                    <a:lnTo>
                      <a:pt x="26" y="87"/>
                    </a:lnTo>
                    <a:lnTo>
                      <a:pt x="45" y="63"/>
                    </a:lnTo>
                    <a:lnTo>
                      <a:pt x="67" y="41"/>
                    </a:lnTo>
                    <a:lnTo>
                      <a:pt x="95" y="23"/>
                    </a:lnTo>
                    <a:lnTo>
                      <a:pt x="124" y="11"/>
                    </a:lnTo>
                    <a:lnTo>
                      <a:pt x="155" y="2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59"/>
              <p:cNvSpPr>
                <a:spLocks/>
              </p:cNvSpPr>
              <p:nvPr/>
            </p:nvSpPr>
            <p:spPr bwMode="auto">
              <a:xfrm>
                <a:off x="5924550" y="4279900"/>
                <a:ext cx="49212" cy="50800"/>
              </a:xfrm>
              <a:custGeom>
                <a:avLst/>
                <a:gdLst>
                  <a:gd name="T0" fmla="*/ 190 w 380"/>
                  <a:gd name="T1" fmla="*/ 0 h 354"/>
                  <a:gd name="T2" fmla="*/ 223 w 380"/>
                  <a:gd name="T3" fmla="*/ 2 h 354"/>
                  <a:gd name="T4" fmla="*/ 256 w 380"/>
                  <a:gd name="T5" fmla="*/ 11 h 354"/>
                  <a:gd name="T6" fmla="*/ 285 w 380"/>
                  <a:gd name="T7" fmla="*/ 23 h 354"/>
                  <a:gd name="T8" fmla="*/ 312 w 380"/>
                  <a:gd name="T9" fmla="*/ 41 h 354"/>
                  <a:gd name="T10" fmla="*/ 335 w 380"/>
                  <a:gd name="T11" fmla="*/ 63 h 354"/>
                  <a:gd name="T12" fmla="*/ 354 w 380"/>
                  <a:gd name="T13" fmla="*/ 87 h 354"/>
                  <a:gd name="T14" fmla="*/ 368 w 380"/>
                  <a:gd name="T15" fmla="*/ 114 h 354"/>
                  <a:gd name="T16" fmla="*/ 376 w 380"/>
                  <a:gd name="T17" fmla="*/ 145 h 354"/>
                  <a:gd name="T18" fmla="*/ 380 w 380"/>
                  <a:gd name="T19" fmla="*/ 176 h 354"/>
                  <a:gd name="T20" fmla="*/ 376 w 380"/>
                  <a:gd name="T21" fmla="*/ 208 h 354"/>
                  <a:gd name="T22" fmla="*/ 368 w 380"/>
                  <a:gd name="T23" fmla="*/ 239 h 354"/>
                  <a:gd name="T24" fmla="*/ 354 w 380"/>
                  <a:gd name="T25" fmla="*/ 266 h 354"/>
                  <a:gd name="T26" fmla="*/ 335 w 380"/>
                  <a:gd name="T27" fmla="*/ 291 h 354"/>
                  <a:gd name="T28" fmla="*/ 312 w 380"/>
                  <a:gd name="T29" fmla="*/ 313 h 354"/>
                  <a:gd name="T30" fmla="*/ 285 w 380"/>
                  <a:gd name="T31" fmla="*/ 330 h 354"/>
                  <a:gd name="T32" fmla="*/ 256 w 380"/>
                  <a:gd name="T33" fmla="*/ 343 h 354"/>
                  <a:gd name="T34" fmla="*/ 223 w 380"/>
                  <a:gd name="T35" fmla="*/ 351 h 354"/>
                  <a:gd name="T36" fmla="*/ 190 w 380"/>
                  <a:gd name="T37" fmla="*/ 354 h 354"/>
                  <a:gd name="T38" fmla="*/ 156 w 380"/>
                  <a:gd name="T39" fmla="*/ 351 h 354"/>
                  <a:gd name="T40" fmla="*/ 123 w 380"/>
                  <a:gd name="T41" fmla="*/ 343 h 354"/>
                  <a:gd name="T42" fmla="*/ 94 w 380"/>
                  <a:gd name="T43" fmla="*/ 330 h 354"/>
                  <a:gd name="T44" fmla="*/ 68 w 380"/>
                  <a:gd name="T45" fmla="*/ 313 h 354"/>
                  <a:gd name="T46" fmla="*/ 44 w 380"/>
                  <a:gd name="T47" fmla="*/ 291 h 354"/>
                  <a:gd name="T48" fmla="*/ 26 w 380"/>
                  <a:gd name="T49" fmla="*/ 266 h 354"/>
                  <a:gd name="T50" fmla="*/ 12 w 380"/>
                  <a:gd name="T51" fmla="*/ 239 h 354"/>
                  <a:gd name="T52" fmla="*/ 3 w 380"/>
                  <a:gd name="T53" fmla="*/ 208 h 354"/>
                  <a:gd name="T54" fmla="*/ 0 w 380"/>
                  <a:gd name="T55" fmla="*/ 176 h 354"/>
                  <a:gd name="T56" fmla="*/ 3 w 380"/>
                  <a:gd name="T57" fmla="*/ 145 h 354"/>
                  <a:gd name="T58" fmla="*/ 12 w 380"/>
                  <a:gd name="T59" fmla="*/ 114 h 354"/>
                  <a:gd name="T60" fmla="*/ 26 w 380"/>
                  <a:gd name="T61" fmla="*/ 87 h 354"/>
                  <a:gd name="T62" fmla="*/ 44 w 380"/>
                  <a:gd name="T63" fmla="*/ 63 h 354"/>
                  <a:gd name="T64" fmla="*/ 68 w 380"/>
                  <a:gd name="T65" fmla="*/ 41 h 354"/>
                  <a:gd name="T66" fmla="*/ 94 w 380"/>
                  <a:gd name="T67" fmla="*/ 23 h 354"/>
                  <a:gd name="T68" fmla="*/ 123 w 380"/>
                  <a:gd name="T69" fmla="*/ 11 h 354"/>
                  <a:gd name="T70" fmla="*/ 156 w 380"/>
                  <a:gd name="T71" fmla="*/ 2 h 354"/>
                  <a:gd name="T72" fmla="*/ 190 w 380"/>
                  <a:gd name="T7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0" h="354">
                    <a:moveTo>
                      <a:pt x="190" y="0"/>
                    </a:moveTo>
                    <a:lnTo>
                      <a:pt x="223" y="2"/>
                    </a:lnTo>
                    <a:lnTo>
                      <a:pt x="256" y="11"/>
                    </a:lnTo>
                    <a:lnTo>
                      <a:pt x="285" y="23"/>
                    </a:lnTo>
                    <a:lnTo>
                      <a:pt x="312" y="41"/>
                    </a:lnTo>
                    <a:lnTo>
                      <a:pt x="335" y="63"/>
                    </a:lnTo>
                    <a:lnTo>
                      <a:pt x="354" y="87"/>
                    </a:lnTo>
                    <a:lnTo>
                      <a:pt x="368" y="114"/>
                    </a:lnTo>
                    <a:lnTo>
                      <a:pt x="376" y="145"/>
                    </a:lnTo>
                    <a:lnTo>
                      <a:pt x="380" y="176"/>
                    </a:lnTo>
                    <a:lnTo>
                      <a:pt x="376" y="208"/>
                    </a:lnTo>
                    <a:lnTo>
                      <a:pt x="368" y="239"/>
                    </a:lnTo>
                    <a:lnTo>
                      <a:pt x="354" y="266"/>
                    </a:lnTo>
                    <a:lnTo>
                      <a:pt x="335" y="291"/>
                    </a:lnTo>
                    <a:lnTo>
                      <a:pt x="312" y="313"/>
                    </a:lnTo>
                    <a:lnTo>
                      <a:pt x="285" y="330"/>
                    </a:lnTo>
                    <a:lnTo>
                      <a:pt x="256" y="343"/>
                    </a:lnTo>
                    <a:lnTo>
                      <a:pt x="223" y="351"/>
                    </a:lnTo>
                    <a:lnTo>
                      <a:pt x="190" y="354"/>
                    </a:lnTo>
                    <a:lnTo>
                      <a:pt x="156" y="351"/>
                    </a:lnTo>
                    <a:lnTo>
                      <a:pt x="123" y="343"/>
                    </a:lnTo>
                    <a:lnTo>
                      <a:pt x="94" y="330"/>
                    </a:lnTo>
                    <a:lnTo>
                      <a:pt x="68" y="313"/>
                    </a:lnTo>
                    <a:lnTo>
                      <a:pt x="44" y="291"/>
                    </a:lnTo>
                    <a:lnTo>
                      <a:pt x="26" y="266"/>
                    </a:lnTo>
                    <a:lnTo>
                      <a:pt x="12" y="239"/>
                    </a:lnTo>
                    <a:lnTo>
                      <a:pt x="3" y="208"/>
                    </a:lnTo>
                    <a:lnTo>
                      <a:pt x="0" y="176"/>
                    </a:lnTo>
                    <a:lnTo>
                      <a:pt x="3" y="145"/>
                    </a:lnTo>
                    <a:lnTo>
                      <a:pt x="12" y="114"/>
                    </a:lnTo>
                    <a:lnTo>
                      <a:pt x="26" y="87"/>
                    </a:lnTo>
                    <a:lnTo>
                      <a:pt x="44" y="63"/>
                    </a:lnTo>
                    <a:lnTo>
                      <a:pt x="68" y="41"/>
                    </a:lnTo>
                    <a:lnTo>
                      <a:pt x="94" y="23"/>
                    </a:lnTo>
                    <a:lnTo>
                      <a:pt x="123" y="11"/>
                    </a:lnTo>
                    <a:lnTo>
                      <a:pt x="156" y="2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0"/>
              <p:cNvSpPr>
                <a:spLocks/>
              </p:cNvSpPr>
              <p:nvPr/>
            </p:nvSpPr>
            <p:spPr bwMode="auto">
              <a:xfrm>
                <a:off x="5807075" y="4348163"/>
                <a:ext cx="179387" cy="104775"/>
              </a:xfrm>
              <a:custGeom>
                <a:avLst/>
                <a:gdLst>
                  <a:gd name="T0" fmla="*/ 747 w 1356"/>
                  <a:gd name="T1" fmla="*/ 2 h 719"/>
                  <a:gd name="T2" fmla="*/ 879 w 1356"/>
                  <a:gd name="T3" fmla="*/ 21 h 719"/>
                  <a:gd name="T4" fmla="*/ 1001 w 1356"/>
                  <a:gd name="T5" fmla="*/ 55 h 719"/>
                  <a:gd name="T6" fmla="*/ 1109 w 1356"/>
                  <a:gd name="T7" fmla="*/ 105 h 719"/>
                  <a:gd name="T8" fmla="*/ 1202 w 1356"/>
                  <a:gd name="T9" fmla="*/ 167 h 719"/>
                  <a:gd name="T10" fmla="*/ 1274 w 1356"/>
                  <a:gd name="T11" fmla="*/ 240 h 719"/>
                  <a:gd name="T12" fmla="*/ 1325 w 1356"/>
                  <a:gd name="T13" fmla="*/ 323 h 719"/>
                  <a:gd name="T14" fmla="*/ 1353 w 1356"/>
                  <a:gd name="T15" fmla="*/ 412 h 719"/>
                  <a:gd name="T16" fmla="*/ 1353 w 1356"/>
                  <a:gd name="T17" fmla="*/ 507 h 719"/>
                  <a:gd name="T18" fmla="*/ 1324 w 1356"/>
                  <a:gd name="T19" fmla="*/ 597 h 719"/>
                  <a:gd name="T20" fmla="*/ 1271 w 1356"/>
                  <a:gd name="T21" fmla="*/ 682 h 719"/>
                  <a:gd name="T22" fmla="*/ 1216 w 1356"/>
                  <a:gd name="T23" fmla="*/ 669 h 719"/>
                  <a:gd name="T24" fmla="*/ 1162 w 1356"/>
                  <a:gd name="T25" fmla="*/ 577 h 719"/>
                  <a:gd name="T26" fmla="*/ 1090 w 1356"/>
                  <a:gd name="T27" fmla="*/ 496 h 719"/>
                  <a:gd name="T28" fmla="*/ 1004 w 1356"/>
                  <a:gd name="T29" fmla="*/ 429 h 719"/>
                  <a:gd name="T30" fmla="*/ 948 w 1356"/>
                  <a:gd name="T31" fmla="*/ 361 h 719"/>
                  <a:gd name="T32" fmla="*/ 914 w 1356"/>
                  <a:gd name="T33" fmla="*/ 288 h 719"/>
                  <a:gd name="T34" fmla="*/ 861 w 1356"/>
                  <a:gd name="T35" fmla="*/ 227 h 719"/>
                  <a:gd name="T36" fmla="*/ 791 w 1356"/>
                  <a:gd name="T37" fmla="*/ 182 h 719"/>
                  <a:gd name="T38" fmla="*/ 709 w 1356"/>
                  <a:gd name="T39" fmla="*/ 159 h 719"/>
                  <a:gd name="T40" fmla="*/ 623 w 1356"/>
                  <a:gd name="T41" fmla="*/ 159 h 719"/>
                  <a:gd name="T42" fmla="*/ 545 w 1356"/>
                  <a:gd name="T43" fmla="*/ 179 h 719"/>
                  <a:gd name="T44" fmla="*/ 479 w 1356"/>
                  <a:gd name="T45" fmla="*/ 219 h 719"/>
                  <a:gd name="T46" fmla="*/ 426 w 1356"/>
                  <a:gd name="T47" fmla="*/ 274 h 719"/>
                  <a:gd name="T48" fmla="*/ 389 w 1356"/>
                  <a:gd name="T49" fmla="*/ 340 h 719"/>
                  <a:gd name="T50" fmla="*/ 372 w 1356"/>
                  <a:gd name="T51" fmla="*/ 416 h 719"/>
                  <a:gd name="T52" fmla="*/ 278 w 1356"/>
                  <a:gd name="T53" fmla="*/ 483 h 719"/>
                  <a:gd name="T54" fmla="*/ 199 w 1356"/>
                  <a:gd name="T55" fmla="*/ 567 h 719"/>
                  <a:gd name="T56" fmla="*/ 139 w 1356"/>
                  <a:gd name="T57" fmla="*/ 664 h 719"/>
                  <a:gd name="T58" fmla="*/ 84 w 1356"/>
                  <a:gd name="T59" fmla="*/ 679 h 719"/>
                  <a:gd name="T60" fmla="*/ 31 w 1356"/>
                  <a:gd name="T61" fmla="*/ 596 h 719"/>
                  <a:gd name="T62" fmla="*/ 3 w 1356"/>
                  <a:gd name="T63" fmla="*/ 506 h 719"/>
                  <a:gd name="T64" fmla="*/ 3 w 1356"/>
                  <a:gd name="T65" fmla="*/ 412 h 719"/>
                  <a:gd name="T66" fmla="*/ 31 w 1356"/>
                  <a:gd name="T67" fmla="*/ 323 h 719"/>
                  <a:gd name="T68" fmla="*/ 82 w 1356"/>
                  <a:gd name="T69" fmla="*/ 240 h 719"/>
                  <a:gd name="T70" fmla="*/ 155 w 1356"/>
                  <a:gd name="T71" fmla="*/ 167 h 719"/>
                  <a:gd name="T72" fmla="*/ 247 w 1356"/>
                  <a:gd name="T73" fmla="*/ 105 h 719"/>
                  <a:gd name="T74" fmla="*/ 355 w 1356"/>
                  <a:gd name="T75" fmla="*/ 55 h 719"/>
                  <a:gd name="T76" fmla="*/ 477 w 1356"/>
                  <a:gd name="T77" fmla="*/ 21 h 719"/>
                  <a:gd name="T78" fmla="*/ 609 w 1356"/>
                  <a:gd name="T79" fmla="*/ 2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56" h="719">
                    <a:moveTo>
                      <a:pt x="679" y="0"/>
                    </a:moveTo>
                    <a:lnTo>
                      <a:pt x="747" y="2"/>
                    </a:lnTo>
                    <a:lnTo>
                      <a:pt x="814" y="9"/>
                    </a:lnTo>
                    <a:lnTo>
                      <a:pt x="879" y="21"/>
                    </a:lnTo>
                    <a:lnTo>
                      <a:pt x="942" y="36"/>
                    </a:lnTo>
                    <a:lnTo>
                      <a:pt x="1001" y="55"/>
                    </a:lnTo>
                    <a:lnTo>
                      <a:pt x="1057" y="79"/>
                    </a:lnTo>
                    <a:lnTo>
                      <a:pt x="1109" y="105"/>
                    </a:lnTo>
                    <a:lnTo>
                      <a:pt x="1157" y="135"/>
                    </a:lnTo>
                    <a:lnTo>
                      <a:pt x="1202" y="167"/>
                    </a:lnTo>
                    <a:lnTo>
                      <a:pt x="1241" y="203"/>
                    </a:lnTo>
                    <a:lnTo>
                      <a:pt x="1274" y="240"/>
                    </a:lnTo>
                    <a:lnTo>
                      <a:pt x="1303" y="280"/>
                    </a:lnTo>
                    <a:lnTo>
                      <a:pt x="1325" y="323"/>
                    </a:lnTo>
                    <a:lnTo>
                      <a:pt x="1343" y="366"/>
                    </a:lnTo>
                    <a:lnTo>
                      <a:pt x="1353" y="412"/>
                    </a:lnTo>
                    <a:lnTo>
                      <a:pt x="1356" y="459"/>
                    </a:lnTo>
                    <a:lnTo>
                      <a:pt x="1353" y="507"/>
                    </a:lnTo>
                    <a:lnTo>
                      <a:pt x="1342" y="552"/>
                    </a:lnTo>
                    <a:lnTo>
                      <a:pt x="1324" y="597"/>
                    </a:lnTo>
                    <a:lnTo>
                      <a:pt x="1300" y="641"/>
                    </a:lnTo>
                    <a:lnTo>
                      <a:pt x="1271" y="682"/>
                    </a:lnTo>
                    <a:lnTo>
                      <a:pt x="1236" y="719"/>
                    </a:lnTo>
                    <a:lnTo>
                      <a:pt x="1216" y="669"/>
                    </a:lnTo>
                    <a:lnTo>
                      <a:pt x="1191" y="622"/>
                    </a:lnTo>
                    <a:lnTo>
                      <a:pt x="1162" y="577"/>
                    </a:lnTo>
                    <a:lnTo>
                      <a:pt x="1128" y="535"/>
                    </a:lnTo>
                    <a:lnTo>
                      <a:pt x="1090" y="496"/>
                    </a:lnTo>
                    <a:lnTo>
                      <a:pt x="1049" y="461"/>
                    </a:lnTo>
                    <a:lnTo>
                      <a:pt x="1004" y="429"/>
                    </a:lnTo>
                    <a:lnTo>
                      <a:pt x="955" y="402"/>
                    </a:lnTo>
                    <a:lnTo>
                      <a:pt x="948" y="361"/>
                    </a:lnTo>
                    <a:lnTo>
                      <a:pt x="934" y="324"/>
                    </a:lnTo>
                    <a:lnTo>
                      <a:pt x="914" y="288"/>
                    </a:lnTo>
                    <a:lnTo>
                      <a:pt x="890" y="256"/>
                    </a:lnTo>
                    <a:lnTo>
                      <a:pt x="861" y="227"/>
                    </a:lnTo>
                    <a:lnTo>
                      <a:pt x="827" y="203"/>
                    </a:lnTo>
                    <a:lnTo>
                      <a:pt x="791" y="182"/>
                    </a:lnTo>
                    <a:lnTo>
                      <a:pt x="751" y="168"/>
                    </a:lnTo>
                    <a:lnTo>
                      <a:pt x="709" y="159"/>
                    </a:lnTo>
                    <a:lnTo>
                      <a:pt x="664" y="156"/>
                    </a:lnTo>
                    <a:lnTo>
                      <a:pt x="623" y="159"/>
                    </a:lnTo>
                    <a:lnTo>
                      <a:pt x="583" y="167"/>
                    </a:lnTo>
                    <a:lnTo>
                      <a:pt x="545" y="179"/>
                    </a:lnTo>
                    <a:lnTo>
                      <a:pt x="510" y="198"/>
                    </a:lnTo>
                    <a:lnTo>
                      <a:pt x="479" y="219"/>
                    </a:lnTo>
                    <a:lnTo>
                      <a:pt x="450" y="244"/>
                    </a:lnTo>
                    <a:lnTo>
                      <a:pt x="426" y="274"/>
                    </a:lnTo>
                    <a:lnTo>
                      <a:pt x="405" y="305"/>
                    </a:lnTo>
                    <a:lnTo>
                      <a:pt x="389" y="340"/>
                    </a:lnTo>
                    <a:lnTo>
                      <a:pt x="378" y="378"/>
                    </a:lnTo>
                    <a:lnTo>
                      <a:pt x="372" y="416"/>
                    </a:lnTo>
                    <a:lnTo>
                      <a:pt x="324" y="448"/>
                    </a:lnTo>
                    <a:lnTo>
                      <a:pt x="278" y="483"/>
                    </a:lnTo>
                    <a:lnTo>
                      <a:pt x="236" y="523"/>
                    </a:lnTo>
                    <a:lnTo>
                      <a:pt x="199" y="567"/>
                    </a:lnTo>
                    <a:lnTo>
                      <a:pt x="166" y="614"/>
                    </a:lnTo>
                    <a:lnTo>
                      <a:pt x="139" y="664"/>
                    </a:lnTo>
                    <a:lnTo>
                      <a:pt x="117" y="717"/>
                    </a:lnTo>
                    <a:lnTo>
                      <a:pt x="84" y="679"/>
                    </a:lnTo>
                    <a:lnTo>
                      <a:pt x="54" y="639"/>
                    </a:lnTo>
                    <a:lnTo>
                      <a:pt x="31" y="596"/>
                    </a:lnTo>
                    <a:lnTo>
                      <a:pt x="14" y="552"/>
                    </a:lnTo>
                    <a:lnTo>
                      <a:pt x="3" y="506"/>
                    </a:lnTo>
                    <a:lnTo>
                      <a:pt x="0" y="459"/>
                    </a:lnTo>
                    <a:lnTo>
                      <a:pt x="3" y="412"/>
                    </a:lnTo>
                    <a:lnTo>
                      <a:pt x="14" y="366"/>
                    </a:lnTo>
                    <a:lnTo>
                      <a:pt x="31" y="323"/>
                    </a:lnTo>
                    <a:lnTo>
                      <a:pt x="53" y="280"/>
                    </a:lnTo>
                    <a:lnTo>
                      <a:pt x="82" y="240"/>
                    </a:lnTo>
                    <a:lnTo>
                      <a:pt x="116" y="203"/>
                    </a:lnTo>
                    <a:lnTo>
                      <a:pt x="155" y="167"/>
                    </a:lnTo>
                    <a:lnTo>
                      <a:pt x="199" y="135"/>
                    </a:lnTo>
                    <a:lnTo>
                      <a:pt x="247" y="105"/>
                    </a:lnTo>
                    <a:lnTo>
                      <a:pt x="299" y="79"/>
                    </a:lnTo>
                    <a:lnTo>
                      <a:pt x="355" y="55"/>
                    </a:lnTo>
                    <a:lnTo>
                      <a:pt x="415" y="36"/>
                    </a:lnTo>
                    <a:lnTo>
                      <a:pt x="477" y="21"/>
                    </a:lnTo>
                    <a:lnTo>
                      <a:pt x="542" y="9"/>
                    </a:lnTo>
                    <a:lnTo>
                      <a:pt x="609" y="2"/>
                    </a:lnTo>
                    <a:lnTo>
                      <a:pt x="6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1"/>
              <p:cNvSpPr>
                <a:spLocks/>
              </p:cNvSpPr>
              <p:nvPr/>
            </p:nvSpPr>
            <p:spPr bwMode="auto">
              <a:xfrm>
                <a:off x="5868988" y="4448175"/>
                <a:ext cx="55562" cy="33337"/>
              </a:xfrm>
              <a:custGeom>
                <a:avLst/>
                <a:gdLst>
                  <a:gd name="T0" fmla="*/ 207 w 415"/>
                  <a:gd name="T1" fmla="*/ 0 h 226"/>
                  <a:gd name="T2" fmla="*/ 241 w 415"/>
                  <a:gd name="T3" fmla="*/ 3 h 226"/>
                  <a:gd name="T4" fmla="*/ 272 w 415"/>
                  <a:gd name="T5" fmla="*/ 10 h 226"/>
                  <a:gd name="T6" fmla="*/ 303 w 415"/>
                  <a:gd name="T7" fmla="*/ 21 h 226"/>
                  <a:gd name="T8" fmla="*/ 330 w 415"/>
                  <a:gd name="T9" fmla="*/ 37 h 226"/>
                  <a:gd name="T10" fmla="*/ 354 w 415"/>
                  <a:gd name="T11" fmla="*/ 57 h 226"/>
                  <a:gd name="T12" fmla="*/ 375 w 415"/>
                  <a:gd name="T13" fmla="*/ 80 h 226"/>
                  <a:gd name="T14" fmla="*/ 392 w 415"/>
                  <a:gd name="T15" fmla="*/ 105 h 226"/>
                  <a:gd name="T16" fmla="*/ 405 w 415"/>
                  <a:gd name="T17" fmla="*/ 133 h 226"/>
                  <a:gd name="T18" fmla="*/ 413 w 415"/>
                  <a:gd name="T19" fmla="*/ 162 h 226"/>
                  <a:gd name="T20" fmla="*/ 415 w 415"/>
                  <a:gd name="T21" fmla="*/ 194 h 226"/>
                  <a:gd name="T22" fmla="*/ 415 w 415"/>
                  <a:gd name="T23" fmla="*/ 198 h 226"/>
                  <a:gd name="T24" fmla="*/ 415 w 415"/>
                  <a:gd name="T25" fmla="*/ 201 h 226"/>
                  <a:gd name="T26" fmla="*/ 415 w 415"/>
                  <a:gd name="T27" fmla="*/ 205 h 226"/>
                  <a:gd name="T28" fmla="*/ 348 w 415"/>
                  <a:gd name="T29" fmla="*/ 216 h 226"/>
                  <a:gd name="T30" fmla="*/ 280 w 415"/>
                  <a:gd name="T31" fmla="*/ 224 h 226"/>
                  <a:gd name="T32" fmla="*/ 210 w 415"/>
                  <a:gd name="T33" fmla="*/ 226 h 226"/>
                  <a:gd name="T34" fmla="*/ 137 w 415"/>
                  <a:gd name="T35" fmla="*/ 224 h 226"/>
                  <a:gd name="T36" fmla="*/ 67 w 415"/>
                  <a:gd name="T37" fmla="*/ 216 h 226"/>
                  <a:gd name="T38" fmla="*/ 0 w 415"/>
                  <a:gd name="T39" fmla="*/ 204 h 226"/>
                  <a:gd name="T40" fmla="*/ 0 w 415"/>
                  <a:gd name="T41" fmla="*/ 199 h 226"/>
                  <a:gd name="T42" fmla="*/ 0 w 415"/>
                  <a:gd name="T43" fmla="*/ 194 h 226"/>
                  <a:gd name="T44" fmla="*/ 3 w 415"/>
                  <a:gd name="T45" fmla="*/ 159 h 226"/>
                  <a:gd name="T46" fmla="*/ 12 w 415"/>
                  <a:gd name="T47" fmla="*/ 127 h 226"/>
                  <a:gd name="T48" fmla="*/ 27 w 415"/>
                  <a:gd name="T49" fmla="*/ 97 h 226"/>
                  <a:gd name="T50" fmla="*/ 48 w 415"/>
                  <a:gd name="T51" fmla="*/ 70 h 226"/>
                  <a:gd name="T52" fmla="*/ 73 w 415"/>
                  <a:gd name="T53" fmla="*/ 46 h 226"/>
                  <a:gd name="T54" fmla="*/ 101 w 415"/>
                  <a:gd name="T55" fmla="*/ 27 h 226"/>
                  <a:gd name="T56" fmla="*/ 134 w 415"/>
                  <a:gd name="T57" fmla="*/ 13 h 226"/>
                  <a:gd name="T58" fmla="*/ 139 w 415"/>
                  <a:gd name="T59" fmla="*/ 14 h 226"/>
                  <a:gd name="T60" fmla="*/ 144 w 415"/>
                  <a:gd name="T61" fmla="*/ 15 h 226"/>
                  <a:gd name="T62" fmla="*/ 148 w 415"/>
                  <a:gd name="T63" fmla="*/ 15 h 226"/>
                  <a:gd name="T64" fmla="*/ 150 w 415"/>
                  <a:gd name="T65" fmla="*/ 16 h 226"/>
                  <a:gd name="T66" fmla="*/ 150 w 415"/>
                  <a:gd name="T67" fmla="*/ 15 h 226"/>
                  <a:gd name="T68" fmla="*/ 149 w 415"/>
                  <a:gd name="T69" fmla="*/ 15 h 226"/>
                  <a:gd name="T70" fmla="*/ 147 w 415"/>
                  <a:gd name="T71" fmla="*/ 14 h 226"/>
                  <a:gd name="T72" fmla="*/ 142 w 415"/>
                  <a:gd name="T73" fmla="*/ 13 h 226"/>
                  <a:gd name="T74" fmla="*/ 137 w 415"/>
                  <a:gd name="T75" fmla="*/ 11 h 226"/>
                  <a:gd name="T76" fmla="*/ 160 w 415"/>
                  <a:gd name="T77" fmla="*/ 5 h 226"/>
                  <a:gd name="T78" fmla="*/ 183 w 415"/>
                  <a:gd name="T79" fmla="*/ 1 h 226"/>
                  <a:gd name="T80" fmla="*/ 207 w 415"/>
                  <a:gd name="T8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226">
                    <a:moveTo>
                      <a:pt x="207" y="0"/>
                    </a:moveTo>
                    <a:lnTo>
                      <a:pt x="241" y="3"/>
                    </a:lnTo>
                    <a:lnTo>
                      <a:pt x="272" y="10"/>
                    </a:lnTo>
                    <a:lnTo>
                      <a:pt x="303" y="21"/>
                    </a:lnTo>
                    <a:lnTo>
                      <a:pt x="330" y="37"/>
                    </a:lnTo>
                    <a:lnTo>
                      <a:pt x="354" y="57"/>
                    </a:lnTo>
                    <a:lnTo>
                      <a:pt x="375" y="80"/>
                    </a:lnTo>
                    <a:lnTo>
                      <a:pt x="392" y="105"/>
                    </a:lnTo>
                    <a:lnTo>
                      <a:pt x="405" y="133"/>
                    </a:lnTo>
                    <a:lnTo>
                      <a:pt x="413" y="162"/>
                    </a:lnTo>
                    <a:lnTo>
                      <a:pt x="415" y="194"/>
                    </a:lnTo>
                    <a:lnTo>
                      <a:pt x="415" y="198"/>
                    </a:lnTo>
                    <a:lnTo>
                      <a:pt x="415" y="201"/>
                    </a:lnTo>
                    <a:lnTo>
                      <a:pt x="415" y="205"/>
                    </a:lnTo>
                    <a:lnTo>
                      <a:pt x="348" y="216"/>
                    </a:lnTo>
                    <a:lnTo>
                      <a:pt x="280" y="224"/>
                    </a:lnTo>
                    <a:lnTo>
                      <a:pt x="210" y="226"/>
                    </a:lnTo>
                    <a:lnTo>
                      <a:pt x="137" y="224"/>
                    </a:lnTo>
                    <a:lnTo>
                      <a:pt x="67" y="216"/>
                    </a:lnTo>
                    <a:lnTo>
                      <a:pt x="0" y="204"/>
                    </a:lnTo>
                    <a:lnTo>
                      <a:pt x="0" y="199"/>
                    </a:lnTo>
                    <a:lnTo>
                      <a:pt x="0" y="194"/>
                    </a:lnTo>
                    <a:lnTo>
                      <a:pt x="3" y="159"/>
                    </a:lnTo>
                    <a:lnTo>
                      <a:pt x="12" y="127"/>
                    </a:lnTo>
                    <a:lnTo>
                      <a:pt x="27" y="97"/>
                    </a:lnTo>
                    <a:lnTo>
                      <a:pt x="48" y="70"/>
                    </a:lnTo>
                    <a:lnTo>
                      <a:pt x="73" y="46"/>
                    </a:lnTo>
                    <a:lnTo>
                      <a:pt x="101" y="27"/>
                    </a:lnTo>
                    <a:lnTo>
                      <a:pt x="134" y="13"/>
                    </a:lnTo>
                    <a:lnTo>
                      <a:pt x="139" y="14"/>
                    </a:lnTo>
                    <a:lnTo>
                      <a:pt x="144" y="15"/>
                    </a:lnTo>
                    <a:lnTo>
                      <a:pt x="148" y="15"/>
                    </a:lnTo>
                    <a:lnTo>
                      <a:pt x="150" y="16"/>
                    </a:lnTo>
                    <a:lnTo>
                      <a:pt x="150" y="15"/>
                    </a:lnTo>
                    <a:lnTo>
                      <a:pt x="149" y="15"/>
                    </a:lnTo>
                    <a:lnTo>
                      <a:pt x="147" y="14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60" y="5"/>
                    </a:lnTo>
                    <a:lnTo>
                      <a:pt x="183" y="1"/>
                    </a:lnTo>
                    <a:lnTo>
                      <a:pt x="2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5864225" y="4383088"/>
                <a:ext cx="61912" cy="20637"/>
              </a:xfrm>
              <a:custGeom>
                <a:avLst/>
                <a:gdLst>
                  <a:gd name="T0" fmla="*/ 235 w 465"/>
                  <a:gd name="T1" fmla="*/ 0 h 148"/>
                  <a:gd name="T2" fmla="*/ 272 w 465"/>
                  <a:gd name="T3" fmla="*/ 2 h 148"/>
                  <a:gd name="T4" fmla="*/ 309 w 465"/>
                  <a:gd name="T5" fmla="*/ 10 h 148"/>
                  <a:gd name="T6" fmla="*/ 342 w 465"/>
                  <a:gd name="T7" fmla="*/ 23 h 148"/>
                  <a:gd name="T8" fmla="*/ 374 w 465"/>
                  <a:gd name="T9" fmla="*/ 39 h 148"/>
                  <a:gd name="T10" fmla="*/ 402 w 465"/>
                  <a:gd name="T11" fmla="*/ 60 h 148"/>
                  <a:gd name="T12" fmla="*/ 427 w 465"/>
                  <a:gd name="T13" fmla="*/ 84 h 148"/>
                  <a:gd name="T14" fmla="*/ 448 w 465"/>
                  <a:gd name="T15" fmla="*/ 111 h 148"/>
                  <a:gd name="T16" fmla="*/ 465 w 465"/>
                  <a:gd name="T17" fmla="*/ 141 h 148"/>
                  <a:gd name="T18" fmla="*/ 412 w 465"/>
                  <a:gd name="T19" fmla="*/ 122 h 148"/>
                  <a:gd name="T20" fmla="*/ 357 w 465"/>
                  <a:gd name="T21" fmla="*/ 109 h 148"/>
                  <a:gd name="T22" fmla="*/ 299 w 465"/>
                  <a:gd name="T23" fmla="*/ 101 h 148"/>
                  <a:gd name="T24" fmla="*/ 240 w 465"/>
                  <a:gd name="T25" fmla="*/ 98 h 148"/>
                  <a:gd name="T26" fmla="*/ 177 w 465"/>
                  <a:gd name="T27" fmla="*/ 102 h 148"/>
                  <a:gd name="T28" fmla="*/ 116 w 465"/>
                  <a:gd name="T29" fmla="*/ 111 h 148"/>
                  <a:gd name="T30" fmla="*/ 57 w 465"/>
                  <a:gd name="T31" fmla="*/ 126 h 148"/>
                  <a:gd name="T32" fmla="*/ 0 w 465"/>
                  <a:gd name="T33" fmla="*/ 148 h 148"/>
                  <a:gd name="T34" fmla="*/ 17 w 465"/>
                  <a:gd name="T35" fmla="*/ 116 h 148"/>
                  <a:gd name="T36" fmla="*/ 37 w 465"/>
                  <a:gd name="T37" fmla="*/ 88 h 148"/>
                  <a:gd name="T38" fmla="*/ 63 w 465"/>
                  <a:gd name="T39" fmla="*/ 62 h 148"/>
                  <a:gd name="T40" fmla="*/ 92 w 465"/>
                  <a:gd name="T41" fmla="*/ 41 h 148"/>
                  <a:gd name="T42" fmla="*/ 124 w 465"/>
                  <a:gd name="T43" fmla="*/ 24 h 148"/>
                  <a:gd name="T44" fmla="*/ 159 w 465"/>
                  <a:gd name="T45" fmla="*/ 10 h 148"/>
                  <a:gd name="T46" fmla="*/ 196 w 465"/>
                  <a:gd name="T47" fmla="*/ 2 h 148"/>
                  <a:gd name="T48" fmla="*/ 235 w 465"/>
                  <a:gd name="T4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5" h="148">
                    <a:moveTo>
                      <a:pt x="235" y="0"/>
                    </a:moveTo>
                    <a:lnTo>
                      <a:pt x="272" y="2"/>
                    </a:lnTo>
                    <a:lnTo>
                      <a:pt x="309" y="10"/>
                    </a:lnTo>
                    <a:lnTo>
                      <a:pt x="342" y="23"/>
                    </a:lnTo>
                    <a:lnTo>
                      <a:pt x="374" y="39"/>
                    </a:lnTo>
                    <a:lnTo>
                      <a:pt x="402" y="60"/>
                    </a:lnTo>
                    <a:lnTo>
                      <a:pt x="427" y="84"/>
                    </a:lnTo>
                    <a:lnTo>
                      <a:pt x="448" y="111"/>
                    </a:lnTo>
                    <a:lnTo>
                      <a:pt x="465" y="141"/>
                    </a:lnTo>
                    <a:lnTo>
                      <a:pt x="412" y="122"/>
                    </a:lnTo>
                    <a:lnTo>
                      <a:pt x="357" y="109"/>
                    </a:lnTo>
                    <a:lnTo>
                      <a:pt x="299" y="101"/>
                    </a:lnTo>
                    <a:lnTo>
                      <a:pt x="240" y="98"/>
                    </a:lnTo>
                    <a:lnTo>
                      <a:pt x="177" y="102"/>
                    </a:lnTo>
                    <a:lnTo>
                      <a:pt x="116" y="111"/>
                    </a:lnTo>
                    <a:lnTo>
                      <a:pt x="57" y="126"/>
                    </a:lnTo>
                    <a:lnTo>
                      <a:pt x="0" y="148"/>
                    </a:lnTo>
                    <a:lnTo>
                      <a:pt x="17" y="116"/>
                    </a:lnTo>
                    <a:lnTo>
                      <a:pt x="37" y="88"/>
                    </a:lnTo>
                    <a:lnTo>
                      <a:pt x="63" y="62"/>
                    </a:lnTo>
                    <a:lnTo>
                      <a:pt x="92" y="41"/>
                    </a:lnTo>
                    <a:lnTo>
                      <a:pt x="124" y="24"/>
                    </a:lnTo>
                    <a:lnTo>
                      <a:pt x="159" y="10"/>
                    </a:lnTo>
                    <a:lnTo>
                      <a:pt x="196" y="2"/>
                    </a:lnTo>
                    <a:lnTo>
                      <a:pt x="2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3"/>
              <p:cNvSpPr>
                <a:spLocks noEditPoints="1"/>
              </p:cNvSpPr>
              <p:nvPr/>
            </p:nvSpPr>
            <p:spPr bwMode="auto">
              <a:xfrm>
                <a:off x="5827713" y="4405313"/>
                <a:ext cx="138112" cy="141287"/>
              </a:xfrm>
              <a:custGeom>
                <a:avLst/>
                <a:gdLst>
                  <a:gd name="T0" fmla="*/ 483 w 1047"/>
                  <a:gd name="T1" fmla="*/ 240 h 981"/>
                  <a:gd name="T2" fmla="*/ 409 w 1047"/>
                  <a:gd name="T3" fmla="*/ 260 h 981"/>
                  <a:gd name="T4" fmla="*/ 346 w 1047"/>
                  <a:gd name="T5" fmla="*/ 299 h 981"/>
                  <a:gd name="T6" fmla="*/ 297 w 1047"/>
                  <a:gd name="T7" fmla="*/ 353 h 981"/>
                  <a:gd name="T8" fmla="*/ 264 w 1047"/>
                  <a:gd name="T9" fmla="*/ 418 h 981"/>
                  <a:gd name="T10" fmla="*/ 253 w 1047"/>
                  <a:gd name="T11" fmla="*/ 490 h 981"/>
                  <a:gd name="T12" fmla="*/ 264 w 1047"/>
                  <a:gd name="T13" fmla="*/ 563 h 981"/>
                  <a:gd name="T14" fmla="*/ 297 w 1047"/>
                  <a:gd name="T15" fmla="*/ 628 h 981"/>
                  <a:gd name="T16" fmla="*/ 345 w 1047"/>
                  <a:gd name="T17" fmla="*/ 682 h 981"/>
                  <a:gd name="T18" fmla="*/ 409 w 1047"/>
                  <a:gd name="T19" fmla="*/ 721 h 981"/>
                  <a:gd name="T20" fmla="*/ 483 w 1047"/>
                  <a:gd name="T21" fmla="*/ 741 h 981"/>
                  <a:gd name="T22" fmla="*/ 564 w 1047"/>
                  <a:gd name="T23" fmla="*/ 741 h 981"/>
                  <a:gd name="T24" fmla="*/ 637 w 1047"/>
                  <a:gd name="T25" fmla="*/ 721 h 981"/>
                  <a:gd name="T26" fmla="*/ 701 w 1047"/>
                  <a:gd name="T27" fmla="*/ 682 h 981"/>
                  <a:gd name="T28" fmla="*/ 751 w 1047"/>
                  <a:gd name="T29" fmla="*/ 628 h 981"/>
                  <a:gd name="T30" fmla="*/ 783 w 1047"/>
                  <a:gd name="T31" fmla="*/ 563 h 981"/>
                  <a:gd name="T32" fmla="*/ 795 w 1047"/>
                  <a:gd name="T33" fmla="*/ 490 h 981"/>
                  <a:gd name="T34" fmla="*/ 783 w 1047"/>
                  <a:gd name="T35" fmla="*/ 418 h 981"/>
                  <a:gd name="T36" fmla="*/ 751 w 1047"/>
                  <a:gd name="T37" fmla="*/ 353 h 981"/>
                  <a:gd name="T38" fmla="*/ 701 w 1047"/>
                  <a:gd name="T39" fmla="*/ 299 h 981"/>
                  <a:gd name="T40" fmla="*/ 637 w 1047"/>
                  <a:gd name="T41" fmla="*/ 260 h 981"/>
                  <a:gd name="T42" fmla="*/ 564 w 1047"/>
                  <a:gd name="T43" fmla="*/ 240 h 981"/>
                  <a:gd name="T44" fmla="*/ 523 w 1047"/>
                  <a:gd name="T45" fmla="*/ 0 h 981"/>
                  <a:gd name="T46" fmla="*/ 635 w 1047"/>
                  <a:gd name="T47" fmla="*/ 11 h 981"/>
                  <a:gd name="T48" fmla="*/ 739 w 1047"/>
                  <a:gd name="T49" fmla="*/ 44 h 981"/>
                  <a:gd name="T50" fmla="*/ 833 w 1047"/>
                  <a:gd name="T51" fmla="*/ 94 h 981"/>
                  <a:gd name="T52" fmla="*/ 912 w 1047"/>
                  <a:gd name="T53" fmla="*/ 161 h 981"/>
                  <a:gd name="T54" fmla="*/ 976 w 1047"/>
                  <a:gd name="T55" fmla="*/ 243 h 981"/>
                  <a:gd name="T56" fmla="*/ 1020 w 1047"/>
                  <a:gd name="T57" fmla="*/ 335 h 981"/>
                  <a:gd name="T58" fmla="*/ 1044 w 1047"/>
                  <a:gd name="T59" fmla="*/ 437 h 981"/>
                  <a:gd name="T60" fmla="*/ 1044 w 1047"/>
                  <a:gd name="T61" fmla="*/ 544 h 981"/>
                  <a:gd name="T62" fmla="*/ 1020 w 1047"/>
                  <a:gd name="T63" fmla="*/ 645 h 981"/>
                  <a:gd name="T64" fmla="*/ 976 w 1047"/>
                  <a:gd name="T65" fmla="*/ 738 h 981"/>
                  <a:gd name="T66" fmla="*/ 912 w 1047"/>
                  <a:gd name="T67" fmla="*/ 819 h 981"/>
                  <a:gd name="T68" fmla="*/ 833 w 1047"/>
                  <a:gd name="T69" fmla="*/ 886 h 981"/>
                  <a:gd name="T70" fmla="*/ 739 w 1047"/>
                  <a:gd name="T71" fmla="*/ 937 h 981"/>
                  <a:gd name="T72" fmla="*/ 635 w 1047"/>
                  <a:gd name="T73" fmla="*/ 970 h 981"/>
                  <a:gd name="T74" fmla="*/ 523 w 1047"/>
                  <a:gd name="T75" fmla="*/ 981 h 981"/>
                  <a:gd name="T76" fmla="*/ 412 w 1047"/>
                  <a:gd name="T77" fmla="*/ 970 h 981"/>
                  <a:gd name="T78" fmla="*/ 307 w 1047"/>
                  <a:gd name="T79" fmla="*/ 937 h 981"/>
                  <a:gd name="T80" fmla="*/ 214 w 1047"/>
                  <a:gd name="T81" fmla="*/ 886 h 981"/>
                  <a:gd name="T82" fmla="*/ 135 w 1047"/>
                  <a:gd name="T83" fmla="*/ 819 h 981"/>
                  <a:gd name="T84" fmla="*/ 72 w 1047"/>
                  <a:gd name="T85" fmla="*/ 738 h 981"/>
                  <a:gd name="T86" fmla="*/ 26 w 1047"/>
                  <a:gd name="T87" fmla="*/ 645 h 981"/>
                  <a:gd name="T88" fmla="*/ 2 w 1047"/>
                  <a:gd name="T89" fmla="*/ 544 h 981"/>
                  <a:gd name="T90" fmla="*/ 2 w 1047"/>
                  <a:gd name="T91" fmla="*/ 437 h 981"/>
                  <a:gd name="T92" fmla="*/ 26 w 1047"/>
                  <a:gd name="T93" fmla="*/ 335 h 981"/>
                  <a:gd name="T94" fmla="*/ 72 w 1047"/>
                  <a:gd name="T95" fmla="*/ 243 h 981"/>
                  <a:gd name="T96" fmla="*/ 135 w 1047"/>
                  <a:gd name="T97" fmla="*/ 161 h 981"/>
                  <a:gd name="T98" fmla="*/ 214 w 1047"/>
                  <a:gd name="T99" fmla="*/ 94 h 981"/>
                  <a:gd name="T100" fmla="*/ 307 w 1047"/>
                  <a:gd name="T101" fmla="*/ 44 h 981"/>
                  <a:gd name="T102" fmla="*/ 412 w 1047"/>
                  <a:gd name="T103" fmla="*/ 11 h 981"/>
                  <a:gd name="T104" fmla="*/ 523 w 1047"/>
                  <a:gd name="T10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7" h="981">
                    <a:moveTo>
                      <a:pt x="523" y="237"/>
                    </a:moveTo>
                    <a:lnTo>
                      <a:pt x="483" y="240"/>
                    </a:lnTo>
                    <a:lnTo>
                      <a:pt x="445" y="248"/>
                    </a:lnTo>
                    <a:lnTo>
                      <a:pt x="409" y="260"/>
                    </a:lnTo>
                    <a:lnTo>
                      <a:pt x="376" y="277"/>
                    </a:lnTo>
                    <a:lnTo>
                      <a:pt x="346" y="299"/>
                    </a:lnTo>
                    <a:lnTo>
                      <a:pt x="319" y="324"/>
                    </a:lnTo>
                    <a:lnTo>
                      <a:pt x="297" y="353"/>
                    </a:lnTo>
                    <a:lnTo>
                      <a:pt x="278" y="383"/>
                    </a:lnTo>
                    <a:lnTo>
                      <a:pt x="264" y="418"/>
                    </a:lnTo>
                    <a:lnTo>
                      <a:pt x="255" y="453"/>
                    </a:lnTo>
                    <a:lnTo>
                      <a:pt x="253" y="490"/>
                    </a:lnTo>
                    <a:lnTo>
                      <a:pt x="255" y="527"/>
                    </a:lnTo>
                    <a:lnTo>
                      <a:pt x="264" y="563"/>
                    </a:lnTo>
                    <a:lnTo>
                      <a:pt x="278" y="598"/>
                    </a:lnTo>
                    <a:lnTo>
                      <a:pt x="297" y="628"/>
                    </a:lnTo>
                    <a:lnTo>
                      <a:pt x="319" y="657"/>
                    </a:lnTo>
                    <a:lnTo>
                      <a:pt x="345" y="682"/>
                    </a:lnTo>
                    <a:lnTo>
                      <a:pt x="376" y="703"/>
                    </a:lnTo>
                    <a:lnTo>
                      <a:pt x="409" y="721"/>
                    </a:lnTo>
                    <a:lnTo>
                      <a:pt x="445" y="734"/>
                    </a:lnTo>
                    <a:lnTo>
                      <a:pt x="483" y="741"/>
                    </a:lnTo>
                    <a:lnTo>
                      <a:pt x="523" y="744"/>
                    </a:lnTo>
                    <a:lnTo>
                      <a:pt x="564" y="741"/>
                    </a:lnTo>
                    <a:lnTo>
                      <a:pt x="602" y="734"/>
                    </a:lnTo>
                    <a:lnTo>
                      <a:pt x="637" y="721"/>
                    </a:lnTo>
                    <a:lnTo>
                      <a:pt x="671" y="703"/>
                    </a:lnTo>
                    <a:lnTo>
                      <a:pt x="701" y="682"/>
                    </a:lnTo>
                    <a:lnTo>
                      <a:pt x="729" y="657"/>
                    </a:lnTo>
                    <a:lnTo>
                      <a:pt x="751" y="628"/>
                    </a:lnTo>
                    <a:lnTo>
                      <a:pt x="770" y="598"/>
                    </a:lnTo>
                    <a:lnTo>
                      <a:pt x="783" y="563"/>
                    </a:lnTo>
                    <a:lnTo>
                      <a:pt x="791" y="527"/>
                    </a:lnTo>
                    <a:lnTo>
                      <a:pt x="795" y="490"/>
                    </a:lnTo>
                    <a:lnTo>
                      <a:pt x="791" y="453"/>
                    </a:lnTo>
                    <a:lnTo>
                      <a:pt x="783" y="418"/>
                    </a:lnTo>
                    <a:lnTo>
                      <a:pt x="770" y="383"/>
                    </a:lnTo>
                    <a:lnTo>
                      <a:pt x="751" y="353"/>
                    </a:lnTo>
                    <a:lnTo>
                      <a:pt x="729" y="324"/>
                    </a:lnTo>
                    <a:lnTo>
                      <a:pt x="701" y="299"/>
                    </a:lnTo>
                    <a:lnTo>
                      <a:pt x="671" y="277"/>
                    </a:lnTo>
                    <a:lnTo>
                      <a:pt x="637" y="260"/>
                    </a:lnTo>
                    <a:lnTo>
                      <a:pt x="602" y="248"/>
                    </a:lnTo>
                    <a:lnTo>
                      <a:pt x="564" y="240"/>
                    </a:lnTo>
                    <a:lnTo>
                      <a:pt x="523" y="237"/>
                    </a:lnTo>
                    <a:close/>
                    <a:moveTo>
                      <a:pt x="523" y="0"/>
                    </a:moveTo>
                    <a:lnTo>
                      <a:pt x="581" y="3"/>
                    </a:lnTo>
                    <a:lnTo>
                      <a:pt x="635" y="11"/>
                    </a:lnTo>
                    <a:lnTo>
                      <a:pt x="688" y="25"/>
                    </a:lnTo>
                    <a:lnTo>
                      <a:pt x="739" y="44"/>
                    </a:lnTo>
                    <a:lnTo>
                      <a:pt x="787" y="67"/>
                    </a:lnTo>
                    <a:lnTo>
                      <a:pt x="833" y="94"/>
                    </a:lnTo>
                    <a:lnTo>
                      <a:pt x="874" y="126"/>
                    </a:lnTo>
                    <a:lnTo>
                      <a:pt x="912" y="161"/>
                    </a:lnTo>
                    <a:lnTo>
                      <a:pt x="946" y="201"/>
                    </a:lnTo>
                    <a:lnTo>
                      <a:pt x="976" y="243"/>
                    </a:lnTo>
                    <a:lnTo>
                      <a:pt x="1000" y="288"/>
                    </a:lnTo>
                    <a:lnTo>
                      <a:pt x="1020" y="335"/>
                    </a:lnTo>
                    <a:lnTo>
                      <a:pt x="1035" y="385"/>
                    </a:lnTo>
                    <a:lnTo>
                      <a:pt x="1044" y="437"/>
                    </a:lnTo>
                    <a:lnTo>
                      <a:pt x="1047" y="490"/>
                    </a:lnTo>
                    <a:lnTo>
                      <a:pt x="1044" y="544"/>
                    </a:lnTo>
                    <a:lnTo>
                      <a:pt x="1035" y="596"/>
                    </a:lnTo>
                    <a:lnTo>
                      <a:pt x="1020" y="645"/>
                    </a:lnTo>
                    <a:lnTo>
                      <a:pt x="1000" y="693"/>
                    </a:lnTo>
                    <a:lnTo>
                      <a:pt x="976" y="738"/>
                    </a:lnTo>
                    <a:lnTo>
                      <a:pt x="946" y="780"/>
                    </a:lnTo>
                    <a:lnTo>
                      <a:pt x="912" y="819"/>
                    </a:lnTo>
                    <a:lnTo>
                      <a:pt x="874" y="855"/>
                    </a:lnTo>
                    <a:lnTo>
                      <a:pt x="833" y="886"/>
                    </a:lnTo>
                    <a:lnTo>
                      <a:pt x="787" y="914"/>
                    </a:lnTo>
                    <a:lnTo>
                      <a:pt x="739" y="937"/>
                    </a:lnTo>
                    <a:lnTo>
                      <a:pt x="688" y="956"/>
                    </a:lnTo>
                    <a:lnTo>
                      <a:pt x="635" y="970"/>
                    </a:lnTo>
                    <a:lnTo>
                      <a:pt x="581" y="978"/>
                    </a:lnTo>
                    <a:lnTo>
                      <a:pt x="523" y="981"/>
                    </a:lnTo>
                    <a:lnTo>
                      <a:pt x="467" y="978"/>
                    </a:lnTo>
                    <a:lnTo>
                      <a:pt x="412" y="970"/>
                    </a:lnTo>
                    <a:lnTo>
                      <a:pt x="358" y="956"/>
                    </a:lnTo>
                    <a:lnTo>
                      <a:pt x="307" y="937"/>
                    </a:lnTo>
                    <a:lnTo>
                      <a:pt x="260" y="914"/>
                    </a:lnTo>
                    <a:lnTo>
                      <a:pt x="214" y="886"/>
                    </a:lnTo>
                    <a:lnTo>
                      <a:pt x="173" y="855"/>
                    </a:lnTo>
                    <a:lnTo>
                      <a:pt x="135" y="819"/>
                    </a:lnTo>
                    <a:lnTo>
                      <a:pt x="101" y="780"/>
                    </a:lnTo>
                    <a:lnTo>
                      <a:pt x="72" y="738"/>
                    </a:lnTo>
                    <a:lnTo>
                      <a:pt x="47" y="693"/>
                    </a:lnTo>
                    <a:lnTo>
                      <a:pt x="26" y="645"/>
                    </a:lnTo>
                    <a:lnTo>
                      <a:pt x="12" y="596"/>
                    </a:lnTo>
                    <a:lnTo>
                      <a:pt x="2" y="544"/>
                    </a:lnTo>
                    <a:lnTo>
                      <a:pt x="0" y="490"/>
                    </a:lnTo>
                    <a:lnTo>
                      <a:pt x="2" y="437"/>
                    </a:lnTo>
                    <a:lnTo>
                      <a:pt x="12" y="385"/>
                    </a:lnTo>
                    <a:lnTo>
                      <a:pt x="26" y="335"/>
                    </a:lnTo>
                    <a:lnTo>
                      <a:pt x="47" y="288"/>
                    </a:lnTo>
                    <a:lnTo>
                      <a:pt x="72" y="243"/>
                    </a:lnTo>
                    <a:lnTo>
                      <a:pt x="101" y="201"/>
                    </a:lnTo>
                    <a:lnTo>
                      <a:pt x="135" y="161"/>
                    </a:lnTo>
                    <a:lnTo>
                      <a:pt x="173" y="126"/>
                    </a:lnTo>
                    <a:lnTo>
                      <a:pt x="214" y="94"/>
                    </a:lnTo>
                    <a:lnTo>
                      <a:pt x="260" y="67"/>
                    </a:lnTo>
                    <a:lnTo>
                      <a:pt x="307" y="44"/>
                    </a:lnTo>
                    <a:lnTo>
                      <a:pt x="358" y="25"/>
                    </a:lnTo>
                    <a:lnTo>
                      <a:pt x="412" y="11"/>
                    </a:lnTo>
                    <a:lnTo>
                      <a:pt x="467" y="3"/>
                    </a:lnTo>
                    <a:lnTo>
                      <a:pt x="5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475982" y="2854092"/>
              <a:ext cx="2484502" cy="134652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детских</a:t>
              </a:r>
            </a:p>
            <a:p>
              <a:pPr algn="ctr"/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дошкольных учреждений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790,7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739,1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732,3 млн. ₽</a:t>
              </a:r>
              <a:endPara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24"/>
            <p:cNvSpPr txBox="1">
              <a:spLocks noChangeArrowheads="1"/>
            </p:cNvSpPr>
            <p:nvPr/>
          </p:nvSpPr>
          <p:spPr bwMode="auto">
            <a:xfrm>
              <a:off x="475982" y="2364331"/>
              <a:ext cx="2484502" cy="49456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xtLst/>
          </p:spPr>
          <p:txBody>
            <a:bodyPr vert="horz" wrap="square" lIns="108000" tIns="0" rIns="108000" bIns="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5pPr>
              <a:lvl6pPr marL="500771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6pPr>
              <a:lvl7pPr marL="1001542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7pPr>
              <a:lvl8pPr marL="1502313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8pPr>
              <a:lvl9pPr marL="2003085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Дошкольное образование</a:t>
              </a:r>
              <a:endPara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193805" y="4471829"/>
            <a:ext cx="2484502" cy="2206834"/>
            <a:chOff x="628382" y="4483005"/>
            <a:chExt cx="2484502" cy="2206834"/>
          </a:xfrm>
        </p:grpSpPr>
        <p:grpSp>
          <p:nvGrpSpPr>
            <p:cNvPr id="33" name="Group 1102"/>
            <p:cNvGrpSpPr/>
            <p:nvPr/>
          </p:nvGrpSpPr>
          <p:grpSpPr>
            <a:xfrm>
              <a:off x="672948" y="4483005"/>
              <a:ext cx="563563" cy="531813"/>
              <a:chOff x="1600200" y="5016500"/>
              <a:chExt cx="563563" cy="531813"/>
            </a:xfrm>
            <a:solidFill>
              <a:schemeClr val="tx2"/>
            </a:solidFill>
          </p:grpSpPr>
          <p:sp>
            <p:nvSpPr>
              <p:cNvPr id="34" name="Freeform 509"/>
              <p:cNvSpPr>
                <a:spLocks/>
              </p:cNvSpPr>
              <p:nvPr/>
            </p:nvSpPr>
            <p:spPr bwMode="auto">
              <a:xfrm>
                <a:off x="1803400" y="5080000"/>
                <a:ext cx="85725" cy="17463"/>
              </a:xfrm>
              <a:custGeom>
                <a:avLst/>
                <a:gdLst>
                  <a:gd name="T0" fmla="*/ 57 w 541"/>
                  <a:gd name="T1" fmla="*/ 0 h 114"/>
                  <a:gd name="T2" fmla="*/ 541 w 541"/>
                  <a:gd name="T3" fmla="*/ 0 h 114"/>
                  <a:gd name="T4" fmla="*/ 529 w 541"/>
                  <a:gd name="T5" fmla="*/ 37 h 114"/>
                  <a:gd name="T6" fmla="*/ 521 w 541"/>
                  <a:gd name="T7" fmla="*/ 74 h 114"/>
                  <a:gd name="T8" fmla="*/ 517 w 541"/>
                  <a:gd name="T9" fmla="*/ 114 h 114"/>
                  <a:gd name="T10" fmla="*/ 57 w 541"/>
                  <a:gd name="T11" fmla="*/ 114 h 114"/>
                  <a:gd name="T12" fmla="*/ 39 w 541"/>
                  <a:gd name="T13" fmla="*/ 111 h 114"/>
                  <a:gd name="T14" fmla="*/ 24 w 541"/>
                  <a:gd name="T15" fmla="*/ 102 h 114"/>
                  <a:gd name="T16" fmla="*/ 11 w 541"/>
                  <a:gd name="T17" fmla="*/ 91 h 114"/>
                  <a:gd name="T18" fmla="*/ 3 w 541"/>
                  <a:gd name="T19" fmla="*/ 74 h 114"/>
                  <a:gd name="T20" fmla="*/ 0 w 541"/>
                  <a:gd name="T21" fmla="*/ 57 h 114"/>
                  <a:gd name="T22" fmla="*/ 3 w 541"/>
                  <a:gd name="T23" fmla="*/ 39 h 114"/>
                  <a:gd name="T24" fmla="*/ 11 w 541"/>
                  <a:gd name="T25" fmla="*/ 23 h 114"/>
                  <a:gd name="T26" fmla="*/ 24 w 541"/>
                  <a:gd name="T27" fmla="*/ 11 h 114"/>
                  <a:gd name="T28" fmla="*/ 39 w 541"/>
                  <a:gd name="T29" fmla="*/ 2 h 114"/>
                  <a:gd name="T30" fmla="*/ 57 w 541"/>
                  <a:gd name="T3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1" h="114">
                    <a:moveTo>
                      <a:pt x="57" y="0"/>
                    </a:moveTo>
                    <a:lnTo>
                      <a:pt x="541" y="0"/>
                    </a:lnTo>
                    <a:lnTo>
                      <a:pt x="529" y="37"/>
                    </a:lnTo>
                    <a:lnTo>
                      <a:pt x="521" y="74"/>
                    </a:lnTo>
                    <a:lnTo>
                      <a:pt x="517" y="114"/>
                    </a:lnTo>
                    <a:lnTo>
                      <a:pt x="57" y="114"/>
                    </a:lnTo>
                    <a:lnTo>
                      <a:pt x="39" y="111"/>
                    </a:lnTo>
                    <a:lnTo>
                      <a:pt x="24" y="102"/>
                    </a:lnTo>
                    <a:lnTo>
                      <a:pt x="11" y="91"/>
                    </a:lnTo>
                    <a:lnTo>
                      <a:pt x="3" y="74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9" y="2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510"/>
              <p:cNvSpPr>
                <a:spLocks/>
              </p:cNvSpPr>
              <p:nvPr/>
            </p:nvSpPr>
            <p:spPr bwMode="auto">
              <a:xfrm>
                <a:off x="1730375" y="5132388"/>
                <a:ext cx="41275" cy="41275"/>
              </a:xfrm>
              <a:custGeom>
                <a:avLst/>
                <a:gdLst>
                  <a:gd name="T0" fmla="*/ 101 w 260"/>
                  <a:gd name="T1" fmla="*/ 0 h 263"/>
                  <a:gd name="T2" fmla="*/ 260 w 260"/>
                  <a:gd name="T3" fmla="*/ 0 h 263"/>
                  <a:gd name="T4" fmla="*/ 245 w 260"/>
                  <a:gd name="T5" fmla="*/ 15 h 263"/>
                  <a:gd name="T6" fmla="*/ 227 w 260"/>
                  <a:gd name="T7" fmla="*/ 35 h 263"/>
                  <a:gd name="T8" fmla="*/ 205 w 260"/>
                  <a:gd name="T9" fmla="*/ 56 h 263"/>
                  <a:gd name="T10" fmla="*/ 182 w 260"/>
                  <a:gd name="T11" fmla="*/ 80 h 263"/>
                  <a:gd name="T12" fmla="*/ 156 w 260"/>
                  <a:gd name="T13" fmla="*/ 106 h 263"/>
                  <a:gd name="T14" fmla="*/ 130 w 260"/>
                  <a:gd name="T15" fmla="*/ 132 h 263"/>
                  <a:gd name="T16" fmla="*/ 104 w 260"/>
                  <a:gd name="T17" fmla="*/ 158 h 263"/>
                  <a:gd name="T18" fmla="*/ 80 w 260"/>
                  <a:gd name="T19" fmla="*/ 182 h 263"/>
                  <a:gd name="T20" fmla="*/ 56 w 260"/>
                  <a:gd name="T21" fmla="*/ 207 h 263"/>
                  <a:gd name="T22" fmla="*/ 34 w 260"/>
                  <a:gd name="T23" fmla="*/ 229 h 263"/>
                  <a:gd name="T24" fmla="*/ 15 w 260"/>
                  <a:gd name="T25" fmla="*/ 248 h 263"/>
                  <a:gd name="T26" fmla="*/ 0 w 260"/>
                  <a:gd name="T27" fmla="*/ 263 h 263"/>
                  <a:gd name="T28" fmla="*/ 11 w 260"/>
                  <a:gd name="T29" fmla="*/ 235 h 263"/>
                  <a:gd name="T30" fmla="*/ 19 w 260"/>
                  <a:gd name="T31" fmla="*/ 211 h 263"/>
                  <a:gd name="T32" fmla="*/ 27 w 260"/>
                  <a:gd name="T33" fmla="*/ 192 h 263"/>
                  <a:gd name="T34" fmla="*/ 33 w 260"/>
                  <a:gd name="T35" fmla="*/ 176 h 263"/>
                  <a:gd name="T36" fmla="*/ 39 w 260"/>
                  <a:gd name="T37" fmla="*/ 161 h 263"/>
                  <a:gd name="T38" fmla="*/ 44 w 260"/>
                  <a:gd name="T39" fmla="*/ 148 h 263"/>
                  <a:gd name="T40" fmla="*/ 49 w 260"/>
                  <a:gd name="T41" fmla="*/ 136 h 263"/>
                  <a:gd name="T42" fmla="*/ 54 w 260"/>
                  <a:gd name="T43" fmla="*/ 123 h 263"/>
                  <a:gd name="T44" fmla="*/ 59 w 260"/>
                  <a:gd name="T45" fmla="*/ 110 h 263"/>
                  <a:gd name="T46" fmla="*/ 65 w 260"/>
                  <a:gd name="T47" fmla="*/ 95 h 263"/>
                  <a:gd name="T48" fmla="*/ 72 w 260"/>
                  <a:gd name="T49" fmla="*/ 77 h 263"/>
                  <a:gd name="T50" fmla="*/ 80 w 260"/>
                  <a:gd name="T51" fmla="*/ 56 h 263"/>
                  <a:gd name="T52" fmla="*/ 89 w 260"/>
                  <a:gd name="T53" fmla="*/ 31 h 263"/>
                  <a:gd name="T54" fmla="*/ 101 w 260"/>
                  <a:gd name="T55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3">
                    <a:moveTo>
                      <a:pt x="101" y="0"/>
                    </a:moveTo>
                    <a:lnTo>
                      <a:pt x="260" y="0"/>
                    </a:lnTo>
                    <a:lnTo>
                      <a:pt x="245" y="15"/>
                    </a:lnTo>
                    <a:lnTo>
                      <a:pt x="227" y="35"/>
                    </a:lnTo>
                    <a:lnTo>
                      <a:pt x="205" y="56"/>
                    </a:lnTo>
                    <a:lnTo>
                      <a:pt x="182" y="80"/>
                    </a:lnTo>
                    <a:lnTo>
                      <a:pt x="156" y="106"/>
                    </a:lnTo>
                    <a:lnTo>
                      <a:pt x="130" y="132"/>
                    </a:lnTo>
                    <a:lnTo>
                      <a:pt x="104" y="158"/>
                    </a:lnTo>
                    <a:lnTo>
                      <a:pt x="80" y="182"/>
                    </a:lnTo>
                    <a:lnTo>
                      <a:pt x="56" y="207"/>
                    </a:lnTo>
                    <a:lnTo>
                      <a:pt x="34" y="229"/>
                    </a:lnTo>
                    <a:lnTo>
                      <a:pt x="15" y="248"/>
                    </a:lnTo>
                    <a:lnTo>
                      <a:pt x="0" y="263"/>
                    </a:lnTo>
                    <a:lnTo>
                      <a:pt x="11" y="235"/>
                    </a:lnTo>
                    <a:lnTo>
                      <a:pt x="19" y="211"/>
                    </a:lnTo>
                    <a:lnTo>
                      <a:pt x="27" y="192"/>
                    </a:lnTo>
                    <a:lnTo>
                      <a:pt x="33" y="176"/>
                    </a:lnTo>
                    <a:lnTo>
                      <a:pt x="39" y="161"/>
                    </a:lnTo>
                    <a:lnTo>
                      <a:pt x="44" y="148"/>
                    </a:lnTo>
                    <a:lnTo>
                      <a:pt x="49" y="136"/>
                    </a:lnTo>
                    <a:lnTo>
                      <a:pt x="54" y="123"/>
                    </a:lnTo>
                    <a:lnTo>
                      <a:pt x="59" y="110"/>
                    </a:lnTo>
                    <a:lnTo>
                      <a:pt x="65" y="95"/>
                    </a:lnTo>
                    <a:lnTo>
                      <a:pt x="72" y="77"/>
                    </a:lnTo>
                    <a:lnTo>
                      <a:pt x="80" y="56"/>
                    </a:lnTo>
                    <a:lnTo>
                      <a:pt x="89" y="31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511"/>
              <p:cNvSpPr>
                <a:spLocks/>
              </p:cNvSpPr>
              <p:nvPr/>
            </p:nvSpPr>
            <p:spPr bwMode="auto">
              <a:xfrm>
                <a:off x="1657350" y="5260975"/>
                <a:ext cx="109538" cy="287338"/>
              </a:xfrm>
              <a:custGeom>
                <a:avLst/>
                <a:gdLst>
                  <a:gd name="T0" fmla="*/ 462 w 685"/>
                  <a:gd name="T1" fmla="*/ 19 h 1811"/>
                  <a:gd name="T2" fmla="*/ 547 w 685"/>
                  <a:gd name="T3" fmla="*/ 56 h 1811"/>
                  <a:gd name="T4" fmla="*/ 634 w 685"/>
                  <a:gd name="T5" fmla="*/ 93 h 1811"/>
                  <a:gd name="T6" fmla="*/ 682 w 685"/>
                  <a:gd name="T7" fmla="*/ 121 h 1811"/>
                  <a:gd name="T8" fmla="*/ 682 w 685"/>
                  <a:gd name="T9" fmla="*/ 159 h 1811"/>
                  <a:gd name="T10" fmla="*/ 683 w 685"/>
                  <a:gd name="T11" fmla="*/ 228 h 1811"/>
                  <a:gd name="T12" fmla="*/ 683 w 685"/>
                  <a:gd name="T13" fmla="*/ 328 h 1811"/>
                  <a:gd name="T14" fmla="*/ 683 w 685"/>
                  <a:gd name="T15" fmla="*/ 457 h 1811"/>
                  <a:gd name="T16" fmla="*/ 684 w 685"/>
                  <a:gd name="T17" fmla="*/ 614 h 1811"/>
                  <a:gd name="T18" fmla="*/ 684 w 685"/>
                  <a:gd name="T19" fmla="*/ 801 h 1811"/>
                  <a:gd name="T20" fmla="*/ 684 w 685"/>
                  <a:gd name="T21" fmla="*/ 1013 h 1811"/>
                  <a:gd name="T22" fmla="*/ 685 w 685"/>
                  <a:gd name="T23" fmla="*/ 1251 h 1811"/>
                  <a:gd name="T24" fmla="*/ 685 w 685"/>
                  <a:gd name="T25" fmla="*/ 1515 h 1811"/>
                  <a:gd name="T26" fmla="*/ 682 w 685"/>
                  <a:gd name="T27" fmla="*/ 1687 h 1811"/>
                  <a:gd name="T28" fmla="*/ 658 w 685"/>
                  <a:gd name="T29" fmla="*/ 1742 h 1811"/>
                  <a:gd name="T30" fmla="*/ 617 w 685"/>
                  <a:gd name="T31" fmla="*/ 1784 h 1811"/>
                  <a:gd name="T32" fmla="*/ 561 w 685"/>
                  <a:gd name="T33" fmla="*/ 1808 h 1811"/>
                  <a:gd name="T34" fmla="*/ 499 w 685"/>
                  <a:gd name="T35" fmla="*/ 1808 h 1811"/>
                  <a:gd name="T36" fmla="*/ 444 w 685"/>
                  <a:gd name="T37" fmla="*/ 1784 h 1811"/>
                  <a:gd name="T38" fmla="*/ 402 w 685"/>
                  <a:gd name="T39" fmla="*/ 1742 h 1811"/>
                  <a:gd name="T40" fmla="*/ 378 w 685"/>
                  <a:gd name="T41" fmla="*/ 1687 h 1811"/>
                  <a:gd name="T42" fmla="*/ 376 w 685"/>
                  <a:gd name="T43" fmla="*/ 421 h 1811"/>
                  <a:gd name="T44" fmla="*/ 309 w 685"/>
                  <a:gd name="T45" fmla="*/ 1656 h 1811"/>
                  <a:gd name="T46" fmla="*/ 296 w 685"/>
                  <a:gd name="T47" fmla="*/ 1716 h 1811"/>
                  <a:gd name="T48" fmla="*/ 263 w 685"/>
                  <a:gd name="T49" fmla="*/ 1765 h 1811"/>
                  <a:gd name="T50" fmla="*/ 215 w 685"/>
                  <a:gd name="T51" fmla="*/ 1798 h 1811"/>
                  <a:gd name="T52" fmla="*/ 154 w 685"/>
                  <a:gd name="T53" fmla="*/ 1811 h 1811"/>
                  <a:gd name="T54" fmla="*/ 94 w 685"/>
                  <a:gd name="T55" fmla="*/ 1798 h 1811"/>
                  <a:gd name="T56" fmla="*/ 45 w 685"/>
                  <a:gd name="T57" fmla="*/ 1765 h 1811"/>
                  <a:gd name="T58" fmla="*/ 11 w 685"/>
                  <a:gd name="T59" fmla="*/ 1716 h 1811"/>
                  <a:gd name="T60" fmla="*/ 0 w 685"/>
                  <a:gd name="T61" fmla="*/ 1656 h 1811"/>
                  <a:gd name="T62" fmla="*/ 1 w 685"/>
                  <a:gd name="T63" fmla="*/ 421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5" h="1811">
                    <a:moveTo>
                      <a:pt x="417" y="0"/>
                    </a:moveTo>
                    <a:lnTo>
                      <a:pt x="462" y="19"/>
                    </a:lnTo>
                    <a:lnTo>
                      <a:pt x="505" y="39"/>
                    </a:lnTo>
                    <a:lnTo>
                      <a:pt x="547" y="56"/>
                    </a:lnTo>
                    <a:lnTo>
                      <a:pt x="590" y="75"/>
                    </a:lnTo>
                    <a:lnTo>
                      <a:pt x="634" y="93"/>
                    </a:lnTo>
                    <a:lnTo>
                      <a:pt x="682" y="114"/>
                    </a:lnTo>
                    <a:lnTo>
                      <a:pt x="682" y="121"/>
                    </a:lnTo>
                    <a:lnTo>
                      <a:pt x="682" y="135"/>
                    </a:lnTo>
                    <a:lnTo>
                      <a:pt x="682" y="159"/>
                    </a:lnTo>
                    <a:lnTo>
                      <a:pt x="683" y="189"/>
                    </a:lnTo>
                    <a:lnTo>
                      <a:pt x="683" y="228"/>
                    </a:lnTo>
                    <a:lnTo>
                      <a:pt x="683" y="274"/>
                    </a:lnTo>
                    <a:lnTo>
                      <a:pt x="683" y="328"/>
                    </a:lnTo>
                    <a:lnTo>
                      <a:pt x="683" y="388"/>
                    </a:lnTo>
                    <a:lnTo>
                      <a:pt x="683" y="457"/>
                    </a:lnTo>
                    <a:lnTo>
                      <a:pt x="684" y="533"/>
                    </a:lnTo>
                    <a:lnTo>
                      <a:pt x="684" y="614"/>
                    </a:lnTo>
                    <a:lnTo>
                      <a:pt x="684" y="704"/>
                    </a:lnTo>
                    <a:lnTo>
                      <a:pt x="684" y="801"/>
                    </a:lnTo>
                    <a:lnTo>
                      <a:pt x="684" y="904"/>
                    </a:lnTo>
                    <a:lnTo>
                      <a:pt x="684" y="1013"/>
                    </a:lnTo>
                    <a:lnTo>
                      <a:pt x="685" y="1129"/>
                    </a:lnTo>
                    <a:lnTo>
                      <a:pt x="685" y="1251"/>
                    </a:lnTo>
                    <a:lnTo>
                      <a:pt x="685" y="1381"/>
                    </a:lnTo>
                    <a:lnTo>
                      <a:pt x="685" y="1515"/>
                    </a:lnTo>
                    <a:lnTo>
                      <a:pt x="685" y="1656"/>
                    </a:lnTo>
                    <a:lnTo>
                      <a:pt x="682" y="1687"/>
                    </a:lnTo>
                    <a:lnTo>
                      <a:pt x="673" y="1716"/>
                    </a:lnTo>
                    <a:lnTo>
                      <a:pt x="658" y="1742"/>
                    </a:lnTo>
                    <a:lnTo>
                      <a:pt x="640" y="1765"/>
                    </a:lnTo>
                    <a:lnTo>
                      <a:pt x="617" y="1784"/>
                    </a:lnTo>
                    <a:lnTo>
                      <a:pt x="590" y="1798"/>
                    </a:lnTo>
                    <a:lnTo>
                      <a:pt x="561" y="1808"/>
                    </a:lnTo>
                    <a:lnTo>
                      <a:pt x="530" y="1811"/>
                    </a:lnTo>
                    <a:lnTo>
                      <a:pt x="499" y="1808"/>
                    </a:lnTo>
                    <a:lnTo>
                      <a:pt x="470" y="1798"/>
                    </a:lnTo>
                    <a:lnTo>
                      <a:pt x="444" y="1784"/>
                    </a:lnTo>
                    <a:lnTo>
                      <a:pt x="421" y="1765"/>
                    </a:lnTo>
                    <a:lnTo>
                      <a:pt x="402" y="1742"/>
                    </a:lnTo>
                    <a:lnTo>
                      <a:pt x="388" y="1716"/>
                    </a:lnTo>
                    <a:lnTo>
                      <a:pt x="378" y="1687"/>
                    </a:lnTo>
                    <a:lnTo>
                      <a:pt x="376" y="1656"/>
                    </a:lnTo>
                    <a:lnTo>
                      <a:pt x="376" y="421"/>
                    </a:lnTo>
                    <a:lnTo>
                      <a:pt x="309" y="421"/>
                    </a:lnTo>
                    <a:lnTo>
                      <a:pt x="309" y="1656"/>
                    </a:lnTo>
                    <a:lnTo>
                      <a:pt x="306" y="1687"/>
                    </a:lnTo>
                    <a:lnTo>
                      <a:pt x="296" y="1716"/>
                    </a:lnTo>
                    <a:lnTo>
                      <a:pt x="282" y="1742"/>
                    </a:lnTo>
                    <a:lnTo>
                      <a:pt x="263" y="1765"/>
                    </a:lnTo>
                    <a:lnTo>
                      <a:pt x="241" y="1784"/>
                    </a:lnTo>
                    <a:lnTo>
                      <a:pt x="215" y="1798"/>
                    </a:lnTo>
                    <a:lnTo>
                      <a:pt x="186" y="1808"/>
                    </a:lnTo>
                    <a:lnTo>
                      <a:pt x="154" y="1811"/>
                    </a:lnTo>
                    <a:lnTo>
                      <a:pt x="123" y="1808"/>
                    </a:lnTo>
                    <a:lnTo>
                      <a:pt x="94" y="1798"/>
                    </a:lnTo>
                    <a:lnTo>
                      <a:pt x="68" y="1784"/>
                    </a:lnTo>
                    <a:lnTo>
                      <a:pt x="45" y="1765"/>
                    </a:lnTo>
                    <a:lnTo>
                      <a:pt x="26" y="1742"/>
                    </a:lnTo>
                    <a:lnTo>
                      <a:pt x="11" y="1716"/>
                    </a:lnTo>
                    <a:lnTo>
                      <a:pt x="3" y="1687"/>
                    </a:lnTo>
                    <a:lnTo>
                      <a:pt x="0" y="1656"/>
                    </a:lnTo>
                    <a:lnTo>
                      <a:pt x="0" y="421"/>
                    </a:lnTo>
                    <a:lnTo>
                      <a:pt x="1" y="421"/>
                    </a:lnTo>
                    <a:lnTo>
                      <a:pt x="4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12"/>
              <p:cNvSpPr>
                <a:spLocks/>
              </p:cNvSpPr>
              <p:nvPr/>
            </p:nvSpPr>
            <p:spPr bwMode="auto">
              <a:xfrm>
                <a:off x="1697038" y="5132388"/>
                <a:ext cx="30163" cy="58738"/>
              </a:xfrm>
              <a:custGeom>
                <a:avLst/>
                <a:gdLst>
                  <a:gd name="T0" fmla="*/ 29 w 186"/>
                  <a:gd name="T1" fmla="*/ 0 h 378"/>
                  <a:gd name="T2" fmla="*/ 157 w 186"/>
                  <a:gd name="T3" fmla="*/ 0 h 378"/>
                  <a:gd name="T4" fmla="*/ 167 w 186"/>
                  <a:gd name="T5" fmla="*/ 3 h 378"/>
                  <a:gd name="T6" fmla="*/ 173 w 186"/>
                  <a:gd name="T7" fmla="*/ 10 h 378"/>
                  <a:gd name="T8" fmla="*/ 177 w 186"/>
                  <a:gd name="T9" fmla="*/ 19 h 378"/>
                  <a:gd name="T10" fmla="*/ 173 w 186"/>
                  <a:gd name="T11" fmla="*/ 28 h 378"/>
                  <a:gd name="T12" fmla="*/ 127 w 186"/>
                  <a:gd name="T13" fmla="*/ 113 h 378"/>
                  <a:gd name="T14" fmla="*/ 180 w 186"/>
                  <a:gd name="T15" fmla="*/ 208 h 378"/>
                  <a:gd name="T16" fmla="*/ 184 w 186"/>
                  <a:gd name="T17" fmla="*/ 220 h 378"/>
                  <a:gd name="T18" fmla="*/ 186 w 186"/>
                  <a:gd name="T19" fmla="*/ 233 h 378"/>
                  <a:gd name="T20" fmla="*/ 185 w 186"/>
                  <a:gd name="T21" fmla="*/ 246 h 378"/>
                  <a:gd name="T22" fmla="*/ 173 w 186"/>
                  <a:gd name="T23" fmla="*/ 300 h 378"/>
                  <a:gd name="T24" fmla="*/ 123 w 186"/>
                  <a:gd name="T25" fmla="*/ 351 h 378"/>
                  <a:gd name="T26" fmla="*/ 89 w 186"/>
                  <a:gd name="T27" fmla="*/ 356 h 378"/>
                  <a:gd name="T28" fmla="*/ 58 w 186"/>
                  <a:gd name="T29" fmla="*/ 364 h 378"/>
                  <a:gd name="T30" fmla="*/ 28 w 186"/>
                  <a:gd name="T31" fmla="*/ 378 h 378"/>
                  <a:gd name="T32" fmla="*/ 1 w 186"/>
                  <a:gd name="T33" fmla="*/ 245 h 378"/>
                  <a:gd name="T34" fmla="*/ 0 w 186"/>
                  <a:gd name="T35" fmla="*/ 233 h 378"/>
                  <a:gd name="T36" fmla="*/ 2 w 186"/>
                  <a:gd name="T37" fmla="*/ 220 h 378"/>
                  <a:gd name="T38" fmla="*/ 7 w 186"/>
                  <a:gd name="T39" fmla="*/ 208 h 378"/>
                  <a:gd name="T40" fmla="*/ 59 w 186"/>
                  <a:gd name="T41" fmla="*/ 113 h 378"/>
                  <a:gd name="T42" fmla="*/ 13 w 186"/>
                  <a:gd name="T43" fmla="*/ 28 h 378"/>
                  <a:gd name="T44" fmla="*/ 11 w 186"/>
                  <a:gd name="T45" fmla="*/ 19 h 378"/>
                  <a:gd name="T46" fmla="*/ 13 w 186"/>
                  <a:gd name="T47" fmla="*/ 10 h 378"/>
                  <a:gd name="T48" fmla="*/ 20 w 186"/>
                  <a:gd name="T49" fmla="*/ 3 h 378"/>
                  <a:gd name="T50" fmla="*/ 29 w 186"/>
                  <a:gd name="T51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378">
                    <a:moveTo>
                      <a:pt x="29" y="0"/>
                    </a:moveTo>
                    <a:lnTo>
                      <a:pt x="157" y="0"/>
                    </a:lnTo>
                    <a:lnTo>
                      <a:pt x="167" y="3"/>
                    </a:lnTo>
                    <a:lnTo>
                      <a:pt x="173" y="10"/>
                    </a:lnTo>
                    <a:lnTo>
                      <a:pt x="177" y="19"/>
                    </a:lnTo>
                    <a:lnTo>
                      <a:pt x="173" y="28"/>
                    </a:lnTo>
                    <a:lnTo>
                      <a:pt x="127" y="113"/>
                    </a:lnTo>
                    <a:lnTo>
                      <a:pt x="180" y="208"/>
                    </a:lnTo>
                    <a:lnTo>
                      <a:pt x="184" y="220"/>
                    </a:lnTo>
                    <a:lnTo>
                      <a:pt x="186" y="233"/>
                    </a:lnTo>
                    <a:lnTo>
                      <a:pt x="185" y="246"/>
                    </a:lnTo>
                    <a:lnTo>
                      <a:pt x="173" y="300"/>
                    </a:lnTo>
                    <a:lnTo>
                      <a:pt x="123" y="351"/>
                    </a:lnTo>
                    <a:lnTo>
                      <a:pt x="89" y="356"/>
                    </a:lnTo>
                    <a:lnTo>
                      <a:pt x="58" y="364"/>
                    </a:lnTo>
                    <a:lnTo>
                      <a:pt x="28" y="378"/>
                    </a:lnTo>
                    <a:lnTo>
                      <a:pt x="1" y="245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7" y="208"/>
                    </a:lnTo>
                    <a:lnTo>
                      <a:pt x="59" y="113"/>
                    </a:lnTo>
                    <a:lnTo>
                      <a:pt x="13" y="28"/>
                    </a:lnTo>
                    <a:lnTo>
                      <a:pt x="11" y="19"/>
                    </a:lnTo>
                    <a:lnTo>
                      <a:pt x="13" y="10"/>
                    </a:lnTo>
                    <a:lnTo>
                      <a:pt x="20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513"/>
              <p:cNvSpPr>
                <a:spLocks/>
              </p:cNvSpPr>
              <p:nvPr/>
            </p:nvSpPr>
            <p:spPr bwMode="auto">
              <a:xfrm>
                <a:off x="1782763" y="5276850"/>
                <a:ext cx="44450" cy="25400"/>
              </a:xfrm>
              <a:custGeom>
                <a:avLst/>
                <a:gdLst>
                  <a:gd name="T0" fmla="*/ 245 w 287"/>
                  <a:gd name="T1" fmla="*/ 0 h 157"/>
                  <a:gd name="T2" fmla="*/ 287 w 287"/>
                  <a:gd name="T3" fmla="*/ 0 h 157"/>
                  <a:gd name="T4" fmla="*/ 287 w 287"/>
                  <a:gd name="T5" fmla="*/ 157 h 157"/>
                  <a:gd name="T6" fmla="*/ 0 w 287"/>
                  <a:gd name="T7" fmla="*/ 157 h 157"/>
                  <a:gd name="T8" fmla="*/ 0 w 287"/>
                  <a:gd name="T9" fmla="*/ 56 h 157"/>
                  <a:gd name="T10" fmla="*/ 28 w 287"/>
                  <a:gd name="T11" fmla="*/ 66 h 157"/>
                  <a:gd name="T12" fmla="*/ 56 w 287"/>
                  <a:gd name="T13" fmla="*/ 71 h 157"/>
                  <a:gd name="T14" fmla="*/ 84 w 287"/>
                  <a:gd name="T15" fmla="*/ 73 h 157"/>
                  <a:gd name="T16" fmla="*/ 114 w 287"/>
                  <a:gd name="T17" fmla="*/ 71 h 157"/>
                  <a:gd name="T18" fmla="*/ 144 w 287"/>
                  <a:gd name="T19" fmla="*/ 65 h 157"/>
                  <a:gd name="T20" fmla="*/ 172 w 287"/>
                  <a:gd name="T21" fmla="*/ 54 h 157"/>
                  <a:gd name="T22" fmla="*/ 199 w 287"/>
                  <a:gd name="T23" fmla="*/ 40 h 157"/>
                  <a:gd name="T24" fmla="*/ 223 w 287"/>
                  <a:gd name="T25" fmla="*/ 22 h 157"/>
                  <a:gd name="T26" fmla="*/ 245 w 287"/>
                  <a:gd name="T2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157">
                    <a:moveTo>
                      <a:pt x="245" y="0"/>
                    </a:moveTo>
                    <a:lnTo>
                      <a:pt x="287" y="0"/>
                    </a:lnTo>
                    <a:lnTo>
                      <a:pt x="287" y="157"/>
                    </a:lnTo>
                    <a:lnTo>
                      <a:pt x="0" y="157"/>
                    </a:lnTo>
                    <a:lnTo>
                      <a:pt x="0" y="56"/>
                    </a:lnTo>
                    <a:lnTo>
                      <a:pt x="28" y="66"/>
                    </a:lnTo>
                    <a:lnTo>
                      <a:pt x="56" y="71"/>
                    </a:lnTo>
                    <a:lnTo>
                      <a:pt x="84" y="73"/>
                    </a:lnTo>
                    <a:lnTo>
                      <a:pt x="114" y="71"/>
                    </a:lnTo>
                    <a:lnTo>
                      <a:pt x="144" y="65"/>
                    </a:lnTo>
                    <a:lnTo>
                      <a:pt x="172" y="54"/>
                    </a:lnTo>
                    <a:lnTo>
                      <a:pt x="199" y="40"/>
                    </a:lnTo>
                    <a:lnTo>
                      <a:pt x="223" y="22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514"/>
              <p:cNvSpPr>
                <a:spLocks/>
              </p:cNvSpPr>
              <p:nvPr/>
            </p:nvSpPr>
            <p:spPr bwMode="auto">
              <a:xfrm>
                <a:off x="1844675" y="5070475"/>
                <a:ext cx="279400" cy="476250"/>
              </a:xfrm>
              <a:custGeom>
                <a:avLst/>
                <a:gdLst>
                  <a:gd name="T0" fmla="*/ 1627 w 1757"/>
                  <a:gd name="T1" fmla="*/ 23 h 3003"/>
                  <a:gd name="T2" fmla="*/ 1688 w 1757"/>
                  <a:gd name="T3" fmla="*/ 191 h 3003"/>
                  <a:gd name="T4" fmla="*/ 1747 w 1757"/>
                  <a:gd name="T5" fmla="*/ 251 h 3003"/>
                  <a:gd name="T6" fmla="*/ 1750 w 1757"/>
                  <a:gd name="T7" fmla="*/ 341 h 3003"/>
                  <a:gd name="T8" fmla="*/ 1419 w 1757"/>
                  <a:gd name="T9" fmla="*/ 703 h 3003"/>
                  <a:gd name="T10" fmla="*/ 1349 w 1757"/>
                  <a:gd name="T11" fmla="*/ 728 h 3003"/>
                  <a:gd name="T12" fmla="*/ 1248 w 1757"/>
                  <a:gd name="T13" fmla="*/ 740 h 3003"/>
                  <a:gd name="T14" fmla="*/ 1104 w 1757"/>
                  <a:gd name="T15" fmla="*/ 757 h 3003"/>
                  <a:gd name="T16" fmla="*/ 976 w 1757"/>
                  <a:gd name="T17" fmla="*/ 772 h 3003"/>
                  <a:gd name="T18" fmla="*/ 936 w 1757"/>
                  <a:gd name="T19" fmla="*/ 822 h 3003"/>
                  <a:gd name="T20" fmla="*/ 936 w 1757"/>
                  <a:gd name="T21" fmla="*/ 989 h 3003"/>
                  <a:gd name="T22" fmla="*/ 936 w 1757"/>
                  <a:gd name="T23" fmla="*/ 1232 h 3003"/>
                  <a:gd name="T24" fmla="*/ 936 w 1757"/>
                  <a:gd name="T25" fmla="*/ 1527 h 3003"/>
                  <a:gd name="T26" fmla="*/ 936 w 1757"/>
                  <a:gd name="T27" fmla="*/ 1846 h 3003"/>
                  <a:gd name="T28" fmla="*/ 936 w 1757"/>
                  <a:gd name="T29" fmla="*/ 2161 h 3003"/>
                  <a:gd name="T30" fmla="*/ 936 w 1757"/>
                  <a:gd name="T31" fmla="*/ 2447 h 3003"/>
                  <a:gd name="T32" fmla="*/ 935 w 1757"/>
                  <a:gd name="T33" fmla="*/ 2675 h 3003"/>
                  <a:gd name="T34" fmla="*/ 935 w 1757"/>
                  <a:gd name="T35" fmla="*/ 2821 h 3003"/>
                  <a:gd name="T36" fmla="*/ 933 w 1757"/>
                  <a:gd name="T37" fmla="*/ 2887 h 3003"/>
                  <a:gd name="T38" fmla="*/ 872 w 1757"/>
                  <a:gd name="T39" fmla="*/ 2978 h 3003"/>
                  <a:gd name="T40" fmla="*/ 762 w 1757"/>
                  <a:gd name="T41" fmla="*/ 3000 h 3003"/>
                  <a:gd name="T42" fmla="*/ 671 w 1757"/>
                  <a:gd name="T43" fmla="*/ 2939 h 3003"/>
                  <a:gd name="T44" fmla="*/ 646 w 1757"/>
                  <a:gd name="T45" fmla="*/ 1700 h 3003"/>
                  <a:gd name="T46" fmla="*/ 573 w 1757"/>
                  <a:gd name="T47" fmla="*/ 2914 h 3003"/>
                  <a:gd name="T48" fmla="*/ 495 w 1757"/>
                  <a:gd name="T49" fmla="*/ 2992 h 3003"/>
                  <a:gd name="T50" fmla="*/ 382 w 1757"/>
                  <a:gd name="T51" fmla="*/ 2992 h 3003"/>
                  <a:gd name="T52" fmla="*/ 305 w 1757"/>
                  <a:gd name="T53" fmla="*/ 2914 h 3003"/>
                  <a:gd name="T54" fmla="*/ 294 w 1757"/>
                  <a:gd name="T55" fmla="*/ 2574 h 3003"/>
                  <a:gd name="T56" fmla="*/ 294 w 1757"/>
                  <a:gd name="T57" fmla="*/ 2031 h 3003"/>
                  <a:gd name="T58" fmla="*/ 295 w 1757"/>
                  <a:gd name="T59" fmla="*/ 1543 h 3003"/>
                  <a:gd name="T60" fmla="*/ 296 w 1757"/>
                  <a:gd name="T61" fmla="*/ 1134 h 3003"/>
                  <a:gd name="T62" fmla="*/ 296 w 1757"/>
                  <a:gd name="T63" fmla="*/ 830 h 3003"/>
                  <a:gd name="T64" fmla="*/ 271 w 1757"/>
                  <a:gd name="T65" fmla="*/ 805 h 3003"/>
                  <a:gd name="T66" fmla="*/ 246 w 1757"/>
                  <a:gd name="T67" fmla="*/ 829 h 3003"/>
                  <a:gd name="T68" fmla="*/ 246 w 1757"/>
                  <a:gd name="T69" fmla="*/ 876 h 3003"/>
                  <a:gd name="T70" fmla="*/ 245 w 1757"/>
                  <a:gd name="T71" fmla="*/ 1021 h 3003"/>
                  <a:gd name="T72" fmla="*/ 245 w 1757"/>
                  <a:gd name="T73" fmla="*/ 1219 h 3003"/>
                  <a:gd name="T74" fmla="*/ 243 w 1757"/>
                  <a:gd name="T75" fmla="*/ 1428 h 3003"/>
                  <a:gd name="T76" fmla="*/ 242 w 1757"/>
                  <a:gd name="T77" fmla="*/ 1605 h 3003"/>
                  <a:gd name="T78" fmla="*/ 241 w 1757"/>
                  <a:gd name="T79" fmla="*/ 1707 h 3003"/>
                  <a:gd name="T80" fmla="*/ 214 w 1757"/>
                  <a:gd name="T81" fmla="*/ 1791 h 3003"/>
                  <a:gd name="T82" fmla="*/ 121 w 1757"/>
                  <a:gd name="T83" fmla="*/ 1836 h 3003"/>
                  <a:gd name="T84" fmla="*/ 46 w 1757"/>
                  <a:gd name="T85" fmla="*/ 1809 h 3003"/>
                  <a:gd name="T86" fmla="*/ 0 w 1757"/>
                  <a:gd name="T87" fmla="*/ 1714 h 3003"/>
                  <a:gd name="T88" fmla="*/ 0 w 1757"/>
                  <a:gd name="T89" fmla="*/ 1638 h 3003"/>
                  <a:gd name="T90" fmla="*/ 1 w 1757"/>
                  <a:gd name="T91" fmla="*/ 1476 h 3003"/>
                  <a:gd name="T92" fmla="*/ 2 w 1757"/>
                  <a:gd name="T93" fmla="*/ 1271 h 3003"/>
                  <a:gd name="T94" fmla="*/ 4 w 1757"/>
                  <a:gd name="T95" fmla="*/ 1067 h 3003"/>
                  <a:gd name="T96" fmla="*/ 5 w 1757"/>
                  <a:gd name="T97" fmla="*/ 904 h 3003"/>
                  <a:gd name="T98" fmla="*/ 5 w 1757"/>
                  <a:gd name="T99" fmla="*/ 828 h 3003"/>
                  <a:gd name="T100" fmla="*/ 51 w 1757"/>
                  <a:gd name="T101" fmla="*/ 673 h 3003"/>
                  <a:gd name="T102" fmla="*/ 170 w 1757"/>
                  <a:gd name="T103" fmla="*/ 569 h 3003"/>
                  <a:gd name="T104" fmla="*/ 387 w 1757"/>
                  <a:gd name="T105" fmla="*/ 544 h 3003"/>
                  <a:gd name="T106" fmla="*/ 665 w 1757"/>
                  <a:gd name="T107" fmla="*/ 544 h 3003"/>
                  <a:gd name="T108" fmla="*/ 850 w 1757"/>
                  <a:gd name="T109" fmla="*/ 543 h 3003"/>
                  <a:gd name="T110" fmla="*/ 923 w 1757"/>
                  <a:gd name="T111" fmla="*/ 535 h 3003"/>
                  <a:gd name="T112" fmla="*/ 1050 w 1757"/>
                  <a:gd name="T113" fmla="*/ 520 h 3003"/>
                  <a:gd name="T114" fmla="*/ 1185 w 1757"/>
                  <a:gd name="T115" fmla="*/ 504 h 3003"/>
                  <a:gd name="T116" fmla="*/ 1275 w 1757"/>
                  <a:gd name="T117" fmla="*/ 493 h 3003"/>
                  <a:gd name="T118" fmla="*/ 1523 w 1757"/>
                  <a:gd name="T119" fmla="*/ 171 h 3003"/>
                  <a:gd name="T120" fmla="*/ 947 w 1757"/>
                  <a:gd name="T121" fmla="*/ 57 h 3003"/>
                  <a:gd name="T122" fmla="*/ 1530 w 1757"/>
                  <a:gd name="T123" fmla="*/ 15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7" h="3003">
                    <a:moveTo>
                      <a:pt x="1578" y="0"/>
                    </a:moveTo>
                    <a:lnTo>
                      <a:pt x="1597" y="3"/>
                    </a:lnTo>
                    <a:lnTo>
                      <a:pt x="1614" y="11"/>
                    </a:lnTo>
                    <a:lnTo>
                      <a:pt x="1627" y="23"/>
                    </a:lnTo>
                    <a:lnTo>
                      <a:pt x="1638" y="39"/>
                    </a:lnTo>
                    <a:lnTo>
                      <a:pt x="1644" y="56"/>
                    </a:lnTo>
                    <a:lnTo>
                      <a:pt x="1671" y="184"/>
                    </a:lnTo>
                    <a:lnTo>
                      <a:pt x="1688" y="191"/>
                    </a:lnTo>
                    <a:lnTo>
                      <a:pt x="1704" y="199"/>
                    </a:lnTo>
                    <a:lnTo>
                      <a:pt x="1719" y="212"/>
                    </a:lnTo>
                    <a:lnTo>
                      <a:pt x="1736" y="231"/>
                    </a:lnTo>
                    <a:lnTo>
                      <a:pt x="1747" y="251"/>
                    </a:lnTo>
                    <a:lnTo>
                      <a:pt x="1755" y="274"/>
                    </a:lnTo>
                    <a:lnTo>
                      <a:pt x="1757" y="296"/>
                    </a:lnTo>
                    <a:lnTo>
                      <a:pt x="1756" y="319"/>
                    </a:lnTo>
                    <a:lnTo>
                      <a:pt x="1750" y="341"/>
                    </a:lnTo>
                    <a:lnTo>
                      <a:pt x="1740" y="363"/>
                    </a:lnTo>
                    <a:lnTo>
                      <a:pt x="1725" y="382"/>
                    </a:lnTo>
                    <a:lnTo>
                      <a:pt x="1435" y="689"/>
                    </a:lnTo>
                    <a:lnTo>
                      <a:pt x="1419" y="703"/>
                    </a:lnTo>
                    <a:lnTo>
                      <a:pt x="1402" y="715"/>
                    </a:lnTo>
                    <a:lnTo>
                      <a:pt x="1383" y="722"/>
                    </a:lnTo>
                    <a:lnTo>
                      <a:pt x="1361" y="727"/>
                    </a:lnTo>
                    <a:lnTo>
                      <a:pt x="1349" y="728"/>
                    </a:lnTo>
                    <a:lnTo>
                      <a:pt x="1331" y="730"/>
                    </a:lnTo>
                    <a:lnTo>
                      <a:pt x="1307" y="733"/>
                    </a:lnTo>
                    <a:lnTo>
                      <a:pt x="1279" y="736"/>
                    </a:lnTo>
                    <a:lnTo>
                      <a:pt x="1248" y="740"/>
                    </a:lnTo>
                    <a:lnTo>
                      <a:pt x="1214" y="744"/>
                    </a:lnTo>
                    <a:lnTo>
                      <a:pt x="1177" y="748"/>
                    </a:lnTo>
                    <a:lnTo>
                      <a:pt x="1141" y="752"/>
                    </a:lnTo>
                    <a:lnTo>
                      <a:pt x="1104" y="757"/>
                    </a:lnTo>
                    <a:lnTo>
                      <a:pt x="1069" y="761"/>
                    </a:lnTo>
                    <a:lnTo>
                      <a:pt x="1035" y="764"/>
                    </a:lnTo>
                    <a:lnTo>
                      <a:pt x="1004" y="769"/>
                    </a:lnTo>
                    <a:lnTo>
                      <a:pt x="976" y="772"/>
                    </a:lnTo>
                    <a:lnTo>
                      <a:pt x="953" y="774"/>
                    </a:lnTo>
                    <a:lnTo>
                      <a:pt x="936" y="776"/>
                    </a:lnTo>
                    <a:lnTo>
                      <a:pt x="936" y="795"/>
                    </a:lnTo>
                    <a:lnTo>
                      <a:pt x="936" y="822"/>
                    </a:lnTo>
                    <a:lnTo>
                      <a:pt x="936" y="855"/>
                    </a:lnTo>
                    <a:lnTo>
                      <a:pt x="936" y="894"/>
                    </a:lnTo>
                    <a:lnTo>
                      <a:pt x="936" y="939"/>
                    </a:lnTo>
                    <a:lnTo>
                      <a:pt x="936" y="989"/>
                    </a:lnTo>
                    <a:lnTo>
                      <a:pt x="936" y="1044"/>
                    </a:lnTo>
                    <a:lnTo>
                      <a:pt x="936" y="1103"/>
                    </a:lnTo>
                    <a:lnTo>
                      <a:pt x="936" y="1166"/>
                    </a:lnTo>
                    <a:lnTo>
                      <a:pt x="936" y="1232"/>
                    </a:lnTo>
                    <a:lnTo>
                      <a:pt x="936" y="1302"/>
                    </a:lnTo>
                    <a:lnTo>
                      <a:pt x="936" y="1376"/>
                    </a:lnTo>
                    <a:lnTo>
                      <a:pt x="936" y="1451"/>
                    </a:lnTo>
                    <a:lnTo>
                      <a:pt x="936" y="1527"/>
                    </a:lnTo>
                    <a:lnTo>
                      <a:pt x="936" y="1606"/>
                    </a:lnTo>
                    <a:lnTo>
                      <a:pt x="936" y="1685"/>
                    </a:lnTo>
                    <a:lnTo>
                      <a:pt x="936" y="1766"/>
                    </a:lnTo>
                    <a:lnTo>
                      <a:pt x="936" y="1846"/>
                    </a:lnTo>
                    <a:lnTo>
                      <a:pt x="936" y="1926"/>
                    </a:lnTo>
                    <a:lnTo>
                      <a:pt x="936" y="2006"/>
                    </a:lnTo>
                    <a:lnTo>
                      <a:pt x="936" y="2085"/>
                    </a:lnTo>
                    <a:lnTo>
                      <a:pt x="936" y="2161"/>
                    </a:lnTo>
                    <a:lnTo>
                      <a:pt x="936" y="2236"/>
                    </a:lnTo>
                    <a:lnTo>
                      <a:pt x="936" y="2310"/>
                    </a:lnTo>
                    <a:lnTo>
                      <a:pt x="936" y="2380"/>
                    </a:lnTo>
                    <a:lnTo>
                      <a:pt x="936" y="2447"/>
                    </a:lnTo>
                    <a:lnTo>
                      <a:pt x="936" y="2511"/>
                    </a:lnTo>
                    <a:lnTo>
                      <a:pt x="936" y="2570"/>
                    </a:lnTo>
                    <a:lnTo>
                      <a:pt x="936" y="2625"/>
                    </a:lnTo>
                    <a:lnTo>
                      <a:pt x="935" y="2675"/>
                    </a:lnTo>
                    <a:lnTo>
                      <a:pt x="935" y="2721"/>
                    </a:lnTo>
                    <a:lnTo>
                      <a:pt x="935" y="2760"/>
                    </a:lnTo>
                    <a:lnTo>
                      <a:pt x="935" y="2794"/>
                    </a:lnTo>
                    <a:lnTo>
                      <a:pt x="935" y="2821"/>
                    </a:lnTo>
                    <a:lnTo>
                      <a:pt x="935" y="2840"/>
                    </a:lnTo>
                    <a:lnTo>
                      <a:pt x="935" y="2853"/>
                    </a:lnTo>
                    <a:lnTo>
                      <a:pt x="935" y="2858"/>
                    </a:lnTo>
                    <a:lnTo>
                      <a:pt x="933" y="2887"/>
                    </a:lnTo>
                    <a:lnTo>
                      <a:pt x="924" y="2914"/>
                    </a:lnTo>
                    <a:lnTo>
                      <a:pt x="910" y="2939"/>
                    </a:lnTo>
                    <a:lnTo>
                      <a:pt x="893" y="2961"/>
                    </a:lnTo>
                    <a:lnTo>
                      <a:pt x="872" y="2978"/>
                    </a:lnTo>
                    <a:lnTo>
                      <a:pt x="847" y="2992"/>
                    </a:lnTo>
                    <a:lnTo>
                      <a:pt x="820" y="3000"/>
                    </a:lnTo>
                    <a:lnTo>
                      <a:pt x="791" y="3003"/>
                    </a:lnTo>
                    <a:lnTo>
                      <a:pt x="762" y="3000"/>
                    </a:lnTo>
                    <a:lnTo>
                      <a:pt x="734" y="2992"/>
                    </a:lnTo>
                    <a:lnTo>
                      <a:pt x="710" y="2978"/>
                    </a:lnTo>
                    <a:lnTo>
                      <a:pt x="689" y="2961"/>
                    </a:lnTo>
                    <a:lnTo>
                      <a:pt x="671" y="2939"/>
                    </a:lnTo>
                    <a:lnTo>
                      <a:pt x="658" y="2914"/>
                    </a:lnTo>
                    <a:lnTo>
                      <a:pt x="649" y="2887"/>
                    </a:lnTo>
                    <a:lnTo>
                      <a:pt x="646" y="2858"/>
                    </a:lnTo>
                    <a:lnTo>
                      <a:pt x="646" y="1700"/>
                    </a:lnTo>
                    <a:lnTo>
                      <a:pt x="583" y="1700"/>
                    </a:lnTo>
                    <a:lnTo>
                      <a:pt x="583" y="2858"/>
                    </a:lnTo>
                    <a:lnTo>
                      <a:pt x="580" y="2887"/>
                    </a:lnTo>
                    <a:lnTo>
                      <a:pt x="573" y="2914"/>
                    </a:lnTo>
                    <a:lnTo>
                      <a:pt x="559" y="2939"/>
                    </a:lnTo>
                    <a:lnTo>
                      <a:pt x="541" y="2961"/>
                    </a:lnTo>
                    <a:lnTo>
                      <a:pt x="520" y="2978"/>
                    </a:lnTo>
                    <a:lnTo>
                      <a:pt x="495" y="2992"/>
                    </a:lnTo>
                    <a:lnTo>
                      <a:pt x="468" y="3000"/>
                    </a:lnTo>
                    <a:lnTo>
                      <a:pt x="438" y="3003"/>
                    </a:lnTo>
                    <a:lnTo>
                      <a:pt x="409" y="3000"/>
                    </a:lnTo>
                    <a:lnTo>
                      <a:pt x="382" y="2992"/>
                    </a:lnTo>
                    <a:lnTo>
                      <a:pt x="357" y="2978"/>
                    </a:lnTo>
                    <a:lnTo>
                      <a:pt x="336" y="2961"/>
                    </a:lnTo>
                    <a:lnTo>
                      <a:pt x="319" y="2939"/>
                    </a:lnTo>
                    <a:lnTo>
                      <a:pt x="305" y="2914"/>
                    </a:lnTo>
                    <a:lnTo>
                      <a:pt x="297" y="2887"/>
                    </a:lnTo>
                    <a:lnTo>
                      <a:pt x="294" y="2858"/>
                    </a:lnTo>
                    <a:lnTo>
                      <a:pt x="294" y="2715"/>
                    </a:lnTo>
                    <a:lnTo>
                      <a:pt x="294" y="2574"/>
                    </a:lnTo>
                    <a:lnTo>
                      <a:pt x="294" y="2434"/>
                    </a:lnTo>
                    <a:lnTo>
                      <a:pt x="294" y="2297"/>
                    </a:lnTo>
                    <a:lnTo>
                      <a:pt x="294" y="2162"/>
                    </a:lnTo>
                    <a:lnTo>
                      <a:pt x="294" y="2031"/>
                    </a:lnTo>
                    <a:lnTo>
                      <a:pt x="295" y="1903"/>
                    </a:lnTo>
                    <a:lnTo>
                      <a:pt x="295" y="1779"/>
                    </a:lnTo>
                    <a:lnTo>
                      <a:pt x="295" y="1659"/>
                    </a:lnTo>
                    <a:lnTo>
                      <a:pt x="295" y="1543"/>
                    </a:lnTo>
                    <a:lnTo>
                      <a:pt x="295" y="1433"/>
                    </a:lnTo>
                    <a:lnTo>
                      <a:pt x="296" y="1327"/>
                    </a:lnTo>
                    <a:lnTo>
                      <a:pt x="296" y="1228"/>
                    </a:lnTo>
                    <a:lnTo>
                      <a:pt x="296" y="1134"/>
                    </a:lnTo>
                    <a:lnTo>
                      <a:pt x="296" y="1047"/>
                    </a:lnTo>
                    <a:lnTo>
                      <a:pt x="296" y="968"/>
                    </a:lnTo>
                    <a:lnTo>
                      <a:pt x="296" y="896"/>
                    </a:lnTo>
                    <a:lnTo>
                      <a:pt x="296" y="830"/>
                    </a:lnTo>
                    <a:lnTo>
                      <a:pt x="294" y="820"/>
                    </a:lnTo>
                    <a:lnTo>
                      <a:pt x="290" y="813"/>
                    </a:lnTo>
                    <a:lnTo>
                      <a:pt x="281" y="806"/>
                    </a:lnTo>
                    <a:lnTo>
                      <a:pt x="271" y="805"/>
                    </a:lnTo>
                    <a:lnTo>
                      <a:pt x="262" y="806"/>
                    </a:lnTo>
                    <a:lnTo>
                      <a:pt x="254" y="812"/>
                    </a:lnTo>
                    <a:lnTo>
                      <a:pt x="249" y="819"/>
                    </a:lnTo>
                    <a:lnTo>
                      <a:pt x="246" y="829"/>
                    </a:lnTo>
                    <a:lnTo>
                      <a:pt x="246" y="829"/>
                    </a:lnTo>
                    <a:lnTo>
                      <a:pt x="246" y="837"/>
                    </a:lnTo>
                    <a:lnTo>
                      <a:pt x="246" y="854"/>
                    </a:lnTo>
                    <a:lnTo>
                      <a:pt x="246" y="876"/>
                    </a:lnTo>
                    <a:lnTo>
                      <a:pt x="246" y="905"/>
                    </a:lnTo>
                    <a:lnTo>
                      <a:pt x="246" y="940"/>
                    </a:lnTo>
                    <a:lnTo>
                      <a:pt x="246" y="978"/>
                    </a:lnTo>
                    <a:lnTo>
                      <a:pt x="245" y="1021"/>
                    </a:lnTo>
                    <a:lnTo>
                      <a:pt x="245" y="1068"/>
                    </a:lnTo>
                    <a:lnTo>
                      <a:pt x="245" y="1116"/>
                    </a:lnTo>
                    <a:lnTo>
                      <a:pt x="245" y="1167"/>
                    </a:lnTo>
                    <a:lnTo>
                      <a:pt x="245" y="1219"/>
                    </a:lnTo>
                    <a:lnTo>
                      <a:pt x="243" y="1272"/>
                    </a:lnTo>
                    <a:lnTo>
                      <a:pt x="243" y="1325"/>
                    </a:lnTo>
                    <a:lnTo>
                      <a:pt x="243" y="1378"/>
                    </a:lnTo>
                    <a:lnTo>
                      <a:pt x="243" y="1428"/>
                    </a:lnTo>
                    <a:lnTo>
                      <a:pt x="242" y="1478"/>
                    </a:lnTo>
                    <a:lnTo>
                      <a:pt x="242" y="1523"/>
                    </a:lnTo>
                    <a:lnTo>
                      <a:pt x="242" y="1566"/>
                    </a:lnTo>
                    <a:lnTo>
                      <a:pt x="242" y="1605"/>
                    </a:lnTo>
                    <a:lnTo>
                      <a:pt x="242" y="1639"/>
                    </a:lnTo>
                    <a:lnTo>
                      <a:pt x="241" y="1668"/>
                    </a:lnTo>
                    <a:lnTo>
                      <a:pt x="241" y="1691"/>
                    </a:lnTo>
                    <a:lnTo>
                      <a:pt x="241" y="1707"/>
                    </a:lnTo>
                    <a:lnTo>
                      <a:pt x="241" y="1716"/>
                    </a:lnTo>
                    <a:lnTo>
                      <a:pt x="238" y="1744"/>
                    </a:lnTo>
                    <a:lnTo>
                      <a:pt x="229" y="1768"/>
                    </a:lnTo>
                    <a:lnTo>
                      <a:pt x="214" y="1791"/>
                    </a:lnTo>
                    <a:lnTo>
                      <a:pt x="196" y="1809"/>
                    </a:lnTo>
                    <a:lnTo>
                      <a:pt x="174" y="1824"/>
                    </a:lnTo>
                    <a:lnTo>
                      <a:pt x="149" y="1833"/>
                    </a:lnTo>
                    <a:lnTo>
                      <a:pt x="121" y="1836"/>
                    </a:lnTo>
                    <a:lnTo>
                      <a:pt x="120" y="1836"/>
                    </a:lnTo>
                    <a:lnTo>
                      <a:pt x="93" y="1833"/>
                    </a:lnTo>
                    <a:lnTo>
                      <a:pt x="67" y="1823"/>
                    </a:lnTo>
                    <a:lnTo>
                      <a:pt x="46" y="1809"/>
                    </a:lnTo>
                    <a:lnTo>
                      <a:pt x="26" y="1791"/>
                    </a:lnTo>
                    <a:lnTo>
                      <a:pt x="12" y="1768"/>
                    </a:lnTo>
                    <a:lnTo>
                      <a:pt x="4" y="1742"/>
                    </a:lnTo>
                    <a:lnTo>
                      <a:pt x="0" y="1714"/>
                    </a:lnTo>
                    <a:lnTo>
                      <a:pt x="0" y="1706"/>
                    </a:lnTo>
                    <a:lnTo>
                      <a:pt x="0" y="1690"/>
                    </a:lnTo>
                    <a:lnTo>
                      <a:pt x="0" y="1667"/>
                    </a:lnTo>
                    <a:lnTo>
                      <a:pt x="0" y="1638"/>
                    </a:lnTo>
                    <a:lnTo>
                      <a:pt x="0" y="1604"/>
                    </a:lnTo>
                    <a:lnTo>
                      <a:pt x="1" y="1565"/>
                    </a:lnTo>
                    <a:lnTo>
                      <a:pt x="1" y="1522"/>
                    </a:lnTo>
                    <a:lnTo>
                      <a:pt x="1" y="1476"/>
                    </a:lnTo>
                    <a:lnTo>
                      <a:pt x="1" y="1427"/>
                    </a:lnTo>
                    <a:lnTo>
                      <a:pt x="1" y="1377"/>
                    </a:lnTo>
                    <a:lnTo>
                      <a:pt x="2" y="1324"/>
                    </a:lnTo>
                    <a:lnTo>
                      <a:pt x="2" y="1271"/>
                    </a:lnTo>
                    <a:lnTo>
                      <a:pt x="2" y="1218"/>
                    </a:lnTo>
                    <a:lnTo>
                      <a:pt x="2" y="1166"/>
                    </a:lnTo>
                    <a:lnTo>
                      <a:pt x="4" y="1115"/>
                    </a:lnTo>
                    <a:lnTo>
                      <a:pt x="4" y="1067"/>
                    </a:lnTo>
                    <a:lnTo>
                      <a:pt x="4" y="1020"/>
                    </a:lnTo>
                    <a:lnTo>
                      <a:pt x="4" y="977"/>
                    </a:lnTo>
                    <a:lnTo>
                      <a:pt x="4" y="939"/>
                    </a:lnTo>
                    <a:lnTo>
                      <a:pt x="5" y="904"/>
                    </a:lnTo>
                    <a:lnTo>
                      <a:pt x="5" y="875"/>
                    </a:lnTo>
                    <a:lnTo>
                      <a:pt x="5" y="853"/>
                    </a:lnTo>
                    <a:lnTo>
                      <a:pt x="5" y="836"/>
                    </a:lnTo>
                    <a:lnTo>
                      <a:pt x="5" y="828"/>
                    </a:lnTo>
                    <a:lnTo>
                      <a:pt x="8" y="786"/>
                    </a:lnTo>
                    <a:lnTo>
                      <a:pt x="18" y="746"/>
                    </a:lnTo>
                    <a:lnTo>
                      <a:pt x="32" y="708"/>
                    </a:lnTo>
                    <a:lnTo>
                      <a:pt x="51" y="673"/>
                    </a:lnTo>
                    <a:lnTo>
                      <a:pt x="76" y="642"/>
                    </a:lnTo>
                    <a:lnTo>
                      <a:pt x="104" y="614"/>
                    </a:lnTo>
                    <a:lnTo>
                      <a:pt x="136" y="590"/>
                    </a:lnTo>
                    <a:lnTo>
                      <a:pt x="170" y="569"/>
                    </a:lnTo>
                    <a:lnTo>
                      <a:pt x="208" y="555"/>
                    </a:lnTo>
                    <a:lnTo>
                      <a:pt x="248" y="547"/>
                    </a:lnTo>
                    <a:lnTo>
                      <a:pt x="290" y="544"/>
                    </a:lnTo>
                    <a:lnTo>
                      <a:pt x="387" y="544"/>
                    </a:lnTo>
                    <a:lnTo>
                      <a:pt x="428" y="544"/>
                    </a:lnTo>
                    <a:lnTo>
                      <a:pt x="474" y="544"/>
                    </a:lnTo>
                    <a:lnTo>
                      <a:pt x="618" y="544"/>
                    </a:lnTo>
                    <a:lnTo>
                      <a:pt x="665" y="544"/>
                    </a:lnTo>
                    <a:lnTo>
                      <a:pt x="752" y="544"/>
                    </a:lnTo>
                    <a:lnTo>
                      <a:pt x="789" y="544"/>
                    </a:lnTo>
                    <a:lnTo>
                      <a:pt x="846" y="544"/>
                    </a:lnTo>
                    <a:lnTo>
                      <a:pt x="850" y="543"/>
                    </a:lnTo>
                    <a:lnTo>
                      <a:pt x="861" y="542"/>
                    </a:lnTo>
                    <a:lnTo>
                      <a:pt x="877" y="540"/>
                    </a:lnTo>
                    <a:lnTo>
                      <a:pt x="898" y="537"/>
                    </a:lnTo>
                    <a:lnTo>
                      <a:pt x="923" y="535"/>
                    </a:lnTo>
                    <a:lnTo>
                      <a:pt x="951" y="532"/>
                    </a:lnTo>
                    <a:lnTo>
                      <a:pt x="983" y="528"/>
                    </a:lnTo>
                    <a:lnTo>
                      <a:pt x="1016" y="524"/>
                    </a:lnTo>
                    <a:lnTo>
                      <a:pt x="1050" y="520"/>
                    </a:lnTo>
                    <a:lnTo>
                      <a:pt x="1086" y="516"/>
                    </a:lnTo>
                    <a:lnTo>
                      <a:pt x="1120" y="511"/>
                    </a:lnTo>
                    <a:lnTo>
                      <a:pt x="1152" y="508"/>
                    </a:lnTo>
                    <a:lnTo>
                      <a:pt x="1185" y="504"/>
                    </a:lnTo>
                    <a:lnTo>
                      <a:pt x="1213" y="501"/>
                    </a:lnTo>
                    <a:lnTo>
                      <a:pt x="1239" y="497"/>
                    </a:lnTo>
                    <a:lnTo>
                      <a:pt x="1259" y="495"/>
                    </a:lnTo>
                    <a:lnTo>
                      <a:pt x="1275" y="493"/>
                    </a:lnTo>
                    <a:lnTo>
                      <a:pt x="1286" y="492"/>
                    </a:lnTo>
                    <a:lnTo>
                      <a:pt x="1290" y="492"/>
                    </a:lnTo>
                    <a:lnTo>
                      <a:pt x="1535" y="232"/>
                    </a:lnTo>
                    <a:lnTo>
                      <a:pt x="1523" y="171"/>
                    </a:lnTo>
                    <a:lnTo>
                      <a:pt x="970" y="171"/>
                    </a:lnTo>
                    <a:lnTo>
                      <a:pt x="966" y="131"/>
                    </a:lnTo>
                    <a:lnTo>
                      <a:pt x="959" y="94"/>
                    </a:lnTo>
                    <a:lnTo>
                      <a:pt x="947" y="57"/>
                    </a:lnTo>
                    <a:lnTo>
                      <a:pt x="1504" y="57"/>
                    </a:lnTo>
                    <a:lnTo>
                      <a:pt x="1510" y="41"/>
                    </a:lnTo>
                    <a:lnTo>
                      <a:pt x="1518" y="27"/>
                    </a:lnTo>
                    <a:lnTo>
                      <a:pt x="1530" y="15"/>
                    </a:lnTo>
                    <a:lnTo>
                      <a:pt x="1544" y="7"/>
                    </a:lnTo>
                    <a:lnTo>
                      <a:pt x="1560" y="1"/>
                    </a:lnTo>
                    <a:lnTo>
                      <a:pt x="15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515"/>
              <p:cNvSpPr>
                <a:spLocks/>
              </p:cNvSpPr>
              <p:nvPr/>
            </p:nvSpPr>
            <p:spPr bwMode="auto">
              <a:xfrm>
                <a:off x="1901825" y="5060950"/>
                <a:ext cx="79375" cy="79375"/>
              </a:xfrm>
              <a:custGeom>
                <a:avLst/>
                <a:gdLst>
                  <a:gd name="T0" fmla="*/ 251 w 500"/>
                  <a:gd name="T1" fmla="*/ 0 h 501"/>
                  <a:gd name="T2" fmla="*/ 290 w 500"/>
                  <a:gd name="T3" fmla="*/ 4 h 501"/>
                  <a:gd name="T4" fmla="*/ 329 w 500"/>
                  <a:gd name="T5" fmla="*/ 13 h 501"/>
                  <a:gd name="T6" fmla="*/ 365 w 500"/>
                  <a:gd name="T7" fmla="*/ 28 h 501"/>
                  <a:gd name="T8" fmla="*/ 398 w 500"/>
                  <a:gd name="T9" fmla="*/ 49 h 501"/>
                  <a:gd name="T10" fmla="*/ 427 w 500"/>
                  <a:gd name="T11" fmla="*/ 74 h 501"/>
                  <a:gd name="T12" fmla="*/ 452 w 500"/>
                  <a:gd name="T13" fmla="*/ 104 h 501"/>
                  <a:gd name="T14" fmla="*/ 472 w 500"/>
                  <a:gd name="T15" fmla="*/ 136 h 501"/>
                  <a:gd name="T16" fmla="*/ 487 w 500"/>
                  <a:gd name="T17" fmla="*/ 172 h 501"/>
                  <a:gd name="T18" fmla="*/ 497 w 500"/>
                  <a:gd name="T19" fmla="*/ 210 h 501"/>
                  <a:gd name="T20" fmla="*/ 500 w 500"/>
                  <a:gd name="T21" fmla="*/ 251 h 501"/>
                  <a:gd name="T22" fmla="*/ 497 w 500"/>
                  <a:gd name="T23" fmla="*/ 292 h 501"/>
                  <a:gd name="T24" fmla="*/ 487 w 500"/>
                  <a:gd name="T25" fmla="*/ 330 h 501"/>
                  <a:gd name="T26" fmla="*/ 472 w 500"/>
                  <a:gd name="T27" fmla="*/ 366 h 501"/>
                  <a:gd name="T28" fmla="*/ 452 w 500"/>
                  <a:gd name="T29" fmla="*/ 399 h 501"/>
                  <a:gd name="T30" fmla="*/ 427 w 500"/>
                  <a:gd name="T31" fmla="*/ 428 h 501"/>
                  <a:gd name="T32" fmla="*/ 398 w 500"/>
                  <a:gd name="T33" fmla="*/ 454 h 501"/>
                  <a:gd name="T34" fmla="*/ 365 w 500"/>
                  <a:gd name="T35" fmla="*/ 473 h 501"/>
                  <a:gd name="T36" fmla="*/ 329 w 500"/>
                  <a:gd name="T37" fmla="*/ 489 h 501"/>
                  <a:gd name="T38" fmla="*/ 290 w 500"/>
                  <a:gd name="T39" fmla="*/ 498 h 501"/>
                  <a:gd name="T40" fmla="*/ 251 w 500"/>
                  <a:gd name="T41" fmla="*/ 501 h 501"/>
                  <a:gd name="T42" fmla="*/ 210 w 500"/>
                  <a:gd name="T43" fmla="*/ 498 h 501"/>
                  <a:gd name="T44" fmla="*/ 171 w 500"/>
                  <a:gd name="T45" fmla="*/ 489 h 501"/>
                  <a:gd name="T46" fmla="*/ 135 w 500"/>
                  <a:gd name="T47" fmla="*/ 473 h 501"/>
                  <a:gd name="T48" fmla="*/ 102 w 500"/>
                  <a:gd name="T49" fmla="*/ 452 h 501"/>
                  <a:gd name="T50" fmla="*/ 73 w 500"/>
                  <a:gd name="T51" fmla="*/ 428 h 501"/>
                  <a:gd name="T52" fmla="*/ 48 w 500"/>
                  <a:gd name="T53" fmla="*/ 399 h 501"/>
                  <a:gd name="T54" fmla="*/ 28 w 500"/>
                  <a:gd name="T55" fmla="*/ 366 h 501"/>
                  <a:gd name="T56" fmla="*/ 13 w 500"/>
                  <a:gd name="T57" fmla="*/ 330 h 501"/>
                  <a:gd name="T58" fmla="*/ 3 w 500"/>
                  <a:gd name="T59" fmla="*/ 292 h 501"/>
                  <a:gd name="T60" fmla="*/ 0 w 500"/>
                  <a:gd name="T61" fmla="*/ 251 h 501"/>
                  <a:gd name="T62" fmla="*/ 3 w 500"/>
                  <a:gd name="T63" fmla="*/ 210 h 501"/>
                  <a:gd name="T64" fmla="*/ 13 w 500"/>
                  <a:gd name="T65" fmla="*/ 173 h 501"/>
                  <a:gd name="T66" fmla="*/ 28 w 500"/>
                  <a:gd name="T67" fmla="*/ 136 h 501"/>
                  <a:gd name="T68" fmla="*/ 48 w 500"/>
                  <a:gd name="T69" fmla="*/ 104 h 501"/>
                  <a:gd name="T70" fmla="*/ 73 w 500"/>
                  <a:gd name="T71" fmla="*/ 75 h 501"/>
                  <a:gd name="T72" fmla="*/ 102 w 500"/>
                  <a:gd name="T73" fmla="*/ 49 h 501"/>
                  <a:gd name="T74" fmla="*/ 135 w 500"/>
                  <a:gd name="T75" fmla="*/ 28 h 501"/>
                  <a:gd name="T76" fmla="*/ 171 w 500"/>
                  <a:gd name="T77" fmla="*/ 13 h 501"/>
                  <a:gd name="T78" fmla="*/ 210 w 500"/>
                  <a:gd name="T79" fmla="*/ 4 h 501"/>
                  <a:gd name="T80" fmla="*/ 251 w 500"/>
                  <a:gd name="T81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0" h="501">
                    <a:moveTo>
                      <a:pt x="251" y="0"/>
                    </a:moveTo>
                    <a:lnTo>
                      <a:pt x="290" y="4"/>
                    </a:lnTo>
                    <a:lnTo>
                      <a:pt x="329" y="13"/>
                    </a:lnTo>
                    <a:lnTo>
                      <a:pt x="365" y="28"/>
                    </a:lnTo>
                    <a:lnTo>
                      <a:pt x="398" y="49"/>
                    </a:lnTo>
                    <a:lnTo>
                      <a:pt x="427" y="74"/>
                    </a:lnTo>
                    <a:lnTo>
                      <a:pt x="452" y="104"/>
                    </a:lnTo>
                    <a:lnTo>
                      <a:pt x="472" y="136"/>
                    </a:lnTo>
                    <a:lnTo>
                      <a:pt x="487" y="172"/>
                    </a:lnTo>
                    <a:lnTo>
                      <a:pt x="497" y="210"/>
                    </a:lnTo>
                    <a:lnTo>
                      <a:pt x="500" y="251"/>
                    </a:lnTo>
                    <a:lnTo>
                      <a:pt x="497" y="292"/>
                    </a:lnTo>
                    <a:lnTo>
                      <a:pt x="487" y="330"/>
                    </a:lnTo>
                    <a:lnTo>
                      <a:pt x="472" y="366"/>
                    </a:lnTo>
                    <a:lnTo>
                      <a:pt x="452" y="399"/>
                    </a:lnTo>
                    <a:lnTo>
                      <a:pt x="427" y="428"/>
                    </a:lnTo>
                    <a:lnTo>
                      <a:pt x="398" y="454"/>
                    </a:lnTo>
                    <a:lnTo>
                      <a:pt x="365" y="473"/>
                    </a:lnTo>
                    <a:lnTo>
                      <a:pt x="329" y="489"/>
                    </a:lnTo>
                    <a:lnTo>
                      <a:pt x="290" y="498"/>
                    </a:lnTo>
                    <a:lnTo>
                      <a:pt x="251" y="501"/>
                    </a:lnTo>
                    <a:lnTo>
                      <a:pt x="210" y="498"/>
                    </a:lnTo>
                    <a:lnTo>
                      <a:pt x="171" y="489"/>
                    </a:lnTo>
                    <a:lnTo>
                      <a:pt x="135" y="473"/>
                    </a:lnTo>
                    <a:lnTo>
                      <a:pt x="102" y="452"/>
                    </a:lnTo>
                    <a:lnTo>
                      <a:pt x="73" y="428"/>
                    </a:lnTo>
                    <a:lnTo>
                      <a:pt x="48" y="399"/>
                    </a:lnTo>
                    <a:lnTo>
                      <a:pt x="28" y="366"/>
                    </a:lnTo>
                    <a:lnTo>
                      <a:pt x="13" y="330"/>
                    </a:lnTo>
                    <a:lnTo>
                      <a:pt x="3" y="292"/>
                    </a:lnTo>
                    <a:lnTo>
                      <a:pt x="0" y="251"/>
                    </a:lnTo>
                    <a:lnTo>
                      <a:pt x="3" y="210"/>
                    </a:lnTo>
                    <a:lnTo>
                      <a:pt x="13" y="173"/>
                    </a:lnTo>
                    <a:lnTo>
                      <a:pt x="28" y="136"/>
                    </a:lnTo>
                    <a:lnTo>
                      <a:pt x="48" y="104"/>
                    </a:lnTo>
                    <a:lnTo>
                      <a:pt x="73" y="75"/>
                    </a:lnTo>
                    <a:lnTo>
                      <a:pt x="102" y="49"/>
                    </a:lnTo>
                    <a:lnTo>
                      <a:pt x="135" y="28"/>
                    </a:lnTo>
                    <a:lnTo>
                      <a:pt x="171" y="13"/>
                    </a:lnTo>
                    <a:lnTo>
                      <a:pt x="210" y="4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516"/>
              <p:cNvSpPr>
                <a:spLocks/>
              </p:cNvSpPr>
              <p:nvPr/>
            </p:nvSpPr>
            <p:spPr bwMode="auto">
              <a:xfrm>
                <a:off x="1600200" y="5130800"/>
                <a:ext cx="107950" cy="219075"/>
              </a:xfrm>
              <a:custGeom>
                <a:avLst/>
                <a:gdLst>
                  <a:gd name="T0" fmla="*/ 488 w 676"/>
                  <a:gd name="T1" fmla="*/ 0 h 1380"/>
                  <a:gd name="T2" fmla="*/ 506 w 676"/>
                  <a:gd name="T3" fmla="*/ 44 h 1380"/>
                  <a:gd name="T4" fmla="*/ 528 w 676"/>
                  <a:gd name="T5" fmla="*/ 105 h 1380"/>
                  <a:gd name="T6" fmla="*/ 555 w 676"/>
                  <a:gd name="T7" fmla="*/ 173 h 1380"/>
                  <a:gd name="T8" fmla="*/ 582 w 676"/>
                  <a:gd name="T9" fmla="*/ 245 h 1380"/>
                  <a:gd name="T10" fmla="*/ 608 w 676"/>
                  <a:gd name="T11" fmla="*/ 310 h 1380"/>
                  <a:gd name="T12" fmla="*/ 628 w 676"/>
                  <a:gd name="T13" fmla="*/ 364 h 1380"/>
                  <a:gd name="T14" fmla="*/ 609 w 676"/>
                  <a:gd name="T15" fmla="*/ 403 h 1380"/>
                  <a:gd name="T16" fmla="*/ 565 w 676"/>
                  <a:gd name="T17" fmla="*/ 452 h 1380"/>
                  <a:gd name="T18" fmla="*/ 540 w 676"/>
                  <a:gd name="T19" fmla="*/ 508 h 1380"/>
                  <a:gd name="T20" fmla="*/ 531 w 676"/>
                  <a:gd name="T21" fmla="*/ 559 h 1380"/>
                  <a:gd name="T22" fmla="*/ 363 w 676"/>
                  <a:gd name="T23" fmla="*/ 306 h 1380"/>
                  <a:gd name="T24" fmla="*/ 355 w 676"/>
                  <a:gd name="T25" fmla="*/ 288 h 1380"/>
                  <a:gd name="T26" fmla="*/ 337 w 676"/>
                  <a:gd name="T27" fmla="*/ 280 h 1380"/>
                  <a:gd name="T28" fmla="*/ 320 w 676"/>
                  <a:gd name="T29" fmla="*/ 288 h 1380"/>
                  <a:gd name="T30" fmla="*/ 312 w 676"/>
                  <a:gd name="T31" fmla="*/ 305 h 1380"/>
                  <a:gd name="T32" fmla="*/ 311 w 676"/>
                  <a:gd name="T33" fmla="*/ 345 h 1380"/>
                  <a:gd name="T34" fmla="*/ 311 w 676"/>
                  <a:gd name="T35" fmla="*/ 407 h 1380"/>
                  <a:gd name="T36" fmla="*/ 311 w 676"/>
                  <a:gd name="T37" fmla="*/ 488 h 1380"/>
                  <a:gd name="T38" fmla="*/ 310 w 676"/>
                  <a:gd name="T39" fmla="*/ 578 h 1380"/>
                  <a:gd name="T40" fmla="*/ 310 w 676"/>
                  <a:gd name="T41" fmla="*/ 672 h 1380"/>
                  <a:gd name="T42" fmla="*/ 310 w 676"/>
                  <a:gd name="T43" fmla="*/ 762 h 1380"/>
                  <a:gd name="T44" fmla="*/ 309 w 676"/>
                  <a:gd name="T45" fmla="*/ 841 h 1380"/>
                  <a:gd name="T46" fmla="*/ 309 w 676"/>
                  <a:gd name="T47" fmla="*/ 902 h 1380"/>
                  <a:gd name="T48" fmla="*/ 309 w 676"/>
                  <a:gd name="T49" fmla="*/ 939 h 1380"/>
                  <a:gd name="T50" fmla="*/ 583 w 676"/>
                  <a:gd name="T51" fmla="*/ 706 h 1380"/>
                  <a:gd name="T52" fmla="*/ 625 w 676"/>
                  <a:gd name="T53" fmla="*/ 744 h 1380"/>
                  <a:gd name="T54" fmla="*/ 676 w 676"/>
                  <a:gd name="T55" fmla="*/ 770 h 1380"/>
                  <a:gd name="T56" fmla="*/ 307 w 676"/>
                  <a:gd name="T57" fmla="*/ 1252 h 1380"/>
                  <a:gd name="T58" fmla="*/ 296 w 676"/>
                  <a:gd name="T59" fmla="*/ 1302 h 1380"/>
                  <a:gd name="T60" fmla="*/ 269 w 676"/>
                  <a:gd name="T61" fmla="*/ 1342 h 1380"/>
                  <a:gd name="T62" fmla="*/ 228 w 676"/>
                  <a:gd name="T63" fmla="*/ 1370 h 1380"/>
                  <a:gd name="T64" fmla="*/ 179 w 676"/>
                  <a:gd name="T65" fmla="*/ 1380 h 1380"/>
                  <a:gd name="T66" fmla="*/ 154 w 676"/>
                  <a:gd name="T67" fmla="*/ 1378 h 1380"/>
                  <a:gd name="T68" fmla="*/ 112 w 676"/>
                  <a:gd name="T69" fmla="*/ 1362 h 1380"/>
                  <a:gd name="T70" fmla="*/ 73 w 676"/>
                  <a:gd name="T71" fmla="*/ 1352 h 1380"/>
                  <a:gd name="T72" fmla="*/ 37 w 676"/>
                  <a:gd name="T73" fmla="*/ 1342 h 1380"/>
                  <a:gd name="T74" fmla="*/ 10 w 676"/>
                  <a:gd name="T75" fmla="*/ 1315 h 1380"/>
                  <a:gd name="T76" fmla="*/ 0 w 676"/>
                  <a:gd name="T77" fmla="*/ 1281 h 1380"/>
                  <a:gd name="T78" fmla="*/ 9 w 676"/>
                  <a:gd name="T79" fmla="*/ 1245 h 1380"/>
                  <a:gd name="T80" fmla="*/ 49 w 676"/>
                  <a:gd name="T81" fmla="*/ 1200 h 1380"/>
                  <a:gd name="T82" fmla="*/ 54 w 676"/>
                  <a:gd name="T83" fmla="*/ 304 h 1380"/>
                  <a:gd name="T84" fmla="*/ 68 w 676"/>
                  <a:gd name="T85" fmla="*/ 217 h 1380"/>
                  <a:gd name="T86" fmla="*/ 103 w 676"/>
                  <a:gd name="T87" fmla="*/ 139 h 1380"/>
                  <a:gd name="T88" fmla="*/ 159 w 676"/>
                  <a:gd name="T89" fmla="*/ 76 h 1380"/>
                  <a:gd name="T90" fmla="*/ 231 w 676"/>
                  <a:gd name="T91" fmla="*/ 29 h 1380"/>
                  <a:gd name="T92" fmla="*/ 314 w 676"/>
                  <a:gd name="T93" fmla="*/ 3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6" h="1380">
                    <a:moveTo>
                      <a:pt x="359" y="0"/>
                    </a:moveTo>
                    <a:lnTo>
                      <a:pt x="488" y="0"/>
                    </a:lnTo>
                    <a:lnTo>
                      <a:pt x="496" y="21"/>
                    </a:lnTo>
                    <a:lnTo>
                      <a:pt x="506" y="44"/>
                    </a:lnTo>
                    <a:lnTo>
                      <a:pt x="516" y="73"/>
                    </a:lnTo>
                    <a:lnTo>
                      <a:pt x="528" y="105"/>
                    </a:lnTo>
                    <a:lnTo>
                      <a:pt x="541" y="139"/>
                    </a:lnTo>
                    <a:lnTo>
                      <a:pt x="555" y="173"/>
                    </a:lnTo>
                    <a:lnTo>
                      <a:pt x="569" y="209"/>
                    </a:lnTo>
                    <a:lnTo>
                      <a:pt x="582" y="245"/>
                    </a:lnTo>
                    <a:lnTo>
                      <a:pt x="595" y="279"/>
                    </a:lnTo>
                    <a:lnTo>
                      <a:pt x="608" y="310"/>
                    </a:lnTo>
                    <a:lnTo>
                      <a:pt x="619" y="339"/>
                    </a:lnTo>
                    <a:lnTo>
                      <a:pt x="628" y="364"/>
                    </a:lnTo>
                    <a:lnTo>
                      <a:pt x="636" y="383"/>
                    </a:lnTo>
                    <a:lnTo>
                      <a:pt x="609" y="403"/>
                    </a:lnTo>
                    <a:lnTo>
                      <a:pt x="585" y="425"/>
                    </a:lnTo>
                    <a:lnTo>
                      <a:pt x="565" y="452"/>
                    </a:lnTo>
                    <a:lnTo>
                      <a:pt x="549" y="482"/>
                    </a:lnTo>
                    <a:lnTo>
                      <a:pt x="540" y="508"/>
                    </a:lnTo>
                    <a:lnTo>
                      <a:pt x="534" y="533"/>
                    </a:lnTo>
                    <a:lnTo>
                      <a:pt x="531" y="559"/>
                    </a:lnTo>
                    <a:lnTo>
                      <a:pt x="363" y="730"/>
                    </a:lnTo>
                    <a:lnTo>
                      <a:pt x="363" y="306"/>
                    </a:lnTo>
                    <a:lnTo>
                      <a:pt x="360" y="295"/>
                    </a:lnTo>
                    <a:lnTo>
                      <a:pt x="355" y="288"/>
                    </a:lnTo>
                    <a:lnTo>
                      <a:pt x="347" y="282"/>
                    </a:lnTo>
                    <a:lnTo>
                      <a:pt x="337" y="280"/>
                    </a:lnTo>
                    <a:lnTo>
                      <a:pt x="327" y="282"/>
                    </a:lnTo>
                    <a:lnTo>
                      <a:pt x="320" y="288"/>
                    </a:lnTo>
                    <a:lnTo>
                      <a:pt x="314" y="295"/>
                    </a:lnTo>
                    <a:lnTo>
                      <a:pt x="312" y="305"/>
                    </a:lnTo>
                    <a:lnTo>
                      <a:pt x="312" y="321"/>
                    </a:lnTo>
                    <a:lnTo>
                      <a:pt x="311" y="345"/>
                    </a:lnTo>
                    <a:lnTo>
                      <a:pt x="311" y="374"/>
                    </a:lnTo>
                    <a:lnTo>
                      <a:pt x="311" y="407"/>
                    </a:lnTo>
                    <a:lnTo>
                      <a:pt x="311" y="446"/>
                    </a:lnTo>
                    <a:lnTo>
                      <a:pt x="311" y="488"/>
                    </a:lnTo>
                    <a:lnTo>
                      <a:pt x="311" y="532"/>
                    </a:lnTo>
                    <a:lnTo>
                      <a:pt x="310" y="578"/>
                    </a:lnTo>
                    <a:lnTo>
                      <a:pt x="310" y="625"/>
                    </a:lnTo>
                    <a:lnTo>
                      <a:pt x="310" y="672"/>
                    </a:lnTo>
                    <a:lnTo>
                      <a:pt x="310" y="718"/>
                    </a:lnTo>
                    <a:lnTo>
                      <a:pt x="310" y="762"/>
                    </a:lnTo>
                    <a:lnTo>
                      <a:pt x="309" y="803"/>
                    </a:lnTo>
                    <a:lnTo>
                      <a:pt x="309" y="841"/>
                    </a:lnTo>
                    <a:lnTo>
                      <a:pt x="309" y="874"/>
                    </a:lnTo>
                    <a:lnTo>
                      <a:pt x="309" y="902"/>
                    </a:lnTo>
                    <a:lnTo>
                      <a:pt x="309" y="924"/>
                    </a:lnTo>
                    <a:lnTo>
                      <a:pt x="309" y="939"/>
                    </a:lnTo>
                    <a:lnTo>
                      <a:pt x="564" y="680"/>
                    </a:lnTo>
                    <a:lnTo>
                      <a:pt x="583" y="706"/>
                    </a:lnTo>
                    <a:lnTo>
                      <a:pt x="604" y="728"/>
                    </a:lnTo>
                    <a:lnTo>
                      <a:pt x="625" y="744"/>
                    </a:lnTo>
                    <a:lnTo>
                      <a:pt x="650" y="758"/>
                    </a:lnTo>
                    <a:lnTo>
                      <a:pt x="676" y="770"/>
                    </a:lnTo>
                    <a:lnTo>
                      <a:pt x="308" y="1143"/>
                    </a:lnTo>
                    <a:lnTo>
                      <a:pt x="307" y="1252"/>
                    </a:lnTo>
                    <a:lnTo>
                      <a:pt x="304" y="1278"/>
                    </a:lnTo>
                    <a:lnTo>
                      <a:pt x="296" y="1302"/>
                    </a:lnTo>
                    <a:lnTo>
                      <a:pt x="284" y="1324"/>
                    </a:lnTo>
                    <a:lnTo>
                      <a:pt x="269" y="1342"/>
                    </a:lnTo>
                    <a:lnTo>
                      <a:pt x="250" y="1358"/>
                    </a:lnTo>
                    <a:lnTo>
                      <a:pt x="228" y="1370"/>
                    </a:lnTo>
                    <a:lnTo>
                      <a:pt x="203" y="1378"/>
                    </a:lnTo>
                    <a:lnTo>
                      <a:pt x="179" y="1380"/>
                    </a:lnTo>
                    <a:lnTo>
                      <a:pt x="178" y="1380"/>
                    </a:lnTo>
                    <a:lnTo>
                      <a:pt x="154" y="1378"/>
                    </a:lnTo>
                    <a:lnTo>
                      <a:pt x="131" y="1371"/>
                    </a:lnTo>
                    <a:lnTo>
                      <a:pt x="112" y="1362"/>
                    </a:lnTo>
                    <a:lnTo>
                      <a:pt x="94" y="1348"/>
                    </a:lnTo>
                    <a:lnTo>
                      <a:pt x="73" y="1352"/>
                    </a:lnTo>
                    <a:lnTo>
                      <a:pt x="55" y="1350"/>
                    </a:lnTo>
                    <a:lnTo>
                      <a:pt x="37" y="1342"/>
                    </a:lnTo>
                    <a:lnTo>
                      <a:pt x="22" y="1330"/>
                    </a:lnTo>
                    <a:lnTo>
                      <a:pt x="10" y="1315"/>
                    </a:lnTo>
                    <a:lnTo>
                      <a:pt x="2" y="1298"/>
                    </a:lnTo>
                    <a:lnTo>
                      <a:pt x="0" y="1281"/>
                    </a:lnTo>
                    <a:lnTo>
                      <a:pt x="2" y="1263"/>
                    </a:lnTo>
                    <a:lnTo>
                      <a:pt x="9" y="1245"/>
                    </a:lnTo>
                    <a:lnTo>
                      <a:pt x="20" y="1230"/>
                    </a:lnTo>
                    <a:lnTo>
                      <a:pt x="49" y="1200"/>
                    </a:lnTo>
                    <a:lnTo>
                      <a:pt x="51" y="1044"/>
                    </a:lnTo>
                    <a:lnTo>
                      <a:pt x="54" y="304"/>
                    </a:lnTo>
                    <a:lnTo>
                      <a:pt x="57" y="260"/>
                    </a:lnTo>
                    <a:lnTo>
                      <a:pt x="68" y="217"/>
                    </a:lnTo>
                    <a:lnTo>
                      <a:pt x="83" y="176"/>
                    </a:lnTo>
                    <a:lnTo>
                      <a:pt x="103" y="139"/>
                    </a:lnTo>
                    <a:lnTo>
                      <a:pt x="129" y="105"/>
                    </a:lnTo>
                    <a:lnTo>
                      <a:pt x="159" y="76"/>
                    </a:lnTo>
                    <a:lnTo>
                      <a:pt x="194" y="50"/>
                    </a:lnTo>
                    <a:lnTo>
                      <a:pt x="231" y="29"/>
                    </a:lnTo>
                    <a:lnTo>
                      <a:pt x="271" y="13"/>
                    </a:lnTo>
                    <a:lnTo>
                      <a:pt x="314" y="3"/>
                    </a:lnTo>
                    <a:lnTo>
                      <a:pt x="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517"/>
              <p:cNvSpPr>
                <a:spLocks/>
              </p:cNvSpPr>
              <p:nvPr/>
            </p:nvSpPr>
            <p:spPr bwMode="auto">
              <a:xfrm>
                <a:off x="1736725" y="5138738"/>
                <a:ext cx="68263" cy="63500"/>
              </a:xfrm>
              <a:custGeom>
                <a:avLst/>
                <a:gdLst>
                  <a:gd name="T0" fmla="*/ 364 w 436"/>
                  <a:gd name="T1" fmla="*/ 0 h 401"/>
                  <a:gd name="T2" fmla="*/ 382 w 436"/>
                  <a:gd name="T3" fmla="*/ 4 h 401"/>
                  <a:gd name="T4" fmla="*/ 400 w 436"/>
                  <a:gd name="T5" fmla="*/ 10 h 401"/>
                  <a:gd name="T6" fmla="*/ 415 w 436"/>
                  <a:gd name="T7" fmla="*/ 22 h 401"/>
                  <a:gd name="T8" fmla="*/ 426 w 436"/>
                  <a:gd name="T9" fmla="*/ 37 h 401"/>
                  <a:gd name="T10" fmla="*/ 434 w 436"/>
                  <a:gd name="T11" fmla="*/ 54 h 401"/>
                  <a:gd name="T12" fmla="*/ 436 w 436"/>
                  <a:gd name="T13" fmla="*/ 71 h 401"/>
                  <a:gd name="T14" fmla="*/ 434 w 436"/>
                  <a:gd name="T15" fmla="*/ 90 h 401"/>
                  <a:gd name="T16" fmla="*/ 426 w 436"/>
                  <a:gd name="T17" fmla="*/ 107 h 401"/>
                  <a:gd name="T18" fmla="*/ 416 w 436"/>
                  <a:gd name="T19" fmla="*/ 122 h 401"/>
                  <a:gd name="T20" fmla="*/ 140 w 436"/>
                  <a:gd name="T21" fmla="*/ 401 h 401"/>
                  <a:gd name="T22" fmla="*/ 0 w 436"/>
                  <a:gd name="T23" fmla="*/ 339 h 401"/>
                  <a:gd name="T24" fmla="*/ 314 w 436"/>
                  <a:gd name="T25" fmla="*/ 22 h 401"/>
                  <a:gd name="T26" fmla="*/ 330 w 436"/>
                  <a:gd name="T27" fmla="*/ 10 h 401"/>
                  <a:gd name="T28" fmla="*/ 346 w 436"/>
                  <a:gd name="T29" fmla="*/ 4 h 401"/>
                  <a:gd name="T30" fmla="*/ 364 w 436"/>
                  <a:gd name="T3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6" h="401">
                    <a:moveTo>
                      <a:pt x="364" y="0"/>
                    </a:moveTo>
                    <a:lnTo>
                      <a:pt x="382" y="4"/>
                    </a:lnTo>
                    <a:lnTo>
                      <a:pt x="400" y="10"/>
                    </a:lnTo>
                    <a:lnTo>
                      <a:pt x="415" y="22"/>
                    </a:lnTo>
                    <a:lnTo>
                      <a:pt x="426" y="37"/>
                    </a:lnTo>
                    <a:lnTo>
                      <a:pt x="434" y="54"/>
                    </a:lnTo>
                    <a:lnTo>
                      <a:pt x="436" y="71"/>
                    </a:lnTo>
                    <a:lnTo>
                      <a:pt x="434" y="90"/>
                    </a:lnTo>
                    <a:lnTo>
                      <a:pt x="426" y="107"/>
                    </a:lnTo>
                    <a:lnTo>
                      <a:pt x="416" y="122"/>
                    </a:lnTo>
                    <a:lnTo>
                      <a:pt x="140" y="401"/>
                    </a:lnTo>
                    <a:lnTo>
                      <a:pt x="0" y="339"/>
                    </a:lnTo>
                    <a:lnTo>
                      <a:pt x="314" y="22"/>
                    </a:lnTo>
                    <a:lnTo>
                      <a:pt x="330" y="10"/>
                    </a:lnTo>
                    <a:lnTo>
                      <a:pt x="346" y="4"/>
                    </a:lnTo>
                    <a:lnTo>
                      <a:pt x="3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518"/>
              <p:cNvSpPr>
                <a:spLocks/>
              </p:cNvSpPr>
              <p:nvPr/>
            </p:nvSpPr>
            <p:spPr bwMode="auto">
              <a:xfrm>
                <a:off x="1698625" y="5170488"/>
                <a:ext cx="117475" cy="104775"/>
              </a:xfrm>
              <a:custGeom>
                <a:avLst/>
                <a:gdLst>
                  <a:gd name="T0" fmla="*/ 733 w 743"/>
                  <a:gd name="T1" fmla="*/ 0 h 663"/>
                  <a:gd name="T2" fmla="*/ 738 w 743"/>
                  <a:gd name="T3" fmla="*/ 30 h 663"/>
                  <a:gd name="T4" fmla="*/ 741 w 743"/>
                  <a:gd name="T5" fmla="*/ 63 h 663"/>
                  <a:gd name="T6" fmla="*/ 743 w 743"/>
                  <a:gd name="T7" fmla="*/ 533 h 663"/>
                  <a:gd name="T8" fmla="*/ 741 w 743"/>
                  <a:gd name="T9" fmla="*/ 560 h 663"/>
                  <a:gd name="T10" fmla="*/ 733 w 743"/>
                  <a:gd name="T11" fmla="*/ 585 h 663"/>
                  <a:gd name="T12" fmla="*/ 720 w 743"/>
                  <a:gd name="T13" fmla="*/ 607 h 663"/>
                  <a:gd name="T14" fmla="*/ 704 w 743"/>
                  <a:gd name="T15" fmla="*/ 627 h 663"/>
                  <a:gd name="T16" fmla="*/ 686 w 743"/>
                  <a:gd name="T17" fmla="*/ 642 h 663"/>
                  <a:gd name="T18" fmla="*/ 663 w 743"/>
                  <a:gd name="T19" fmla="*/ 654 h 663"/>
                  <a:gd name="T20" fmla="*/ 639 w 743"/>
                  <a:gd name="T21" fmla="*/ 661 h 663"/>
                  <a:gd name="T22" fmla="*/ 615 w 743"/>
                  <a:gd name="T23" fmla="*/ 663 h 663"/>
                  <a:gd name="T24" fmla="*/ 589 w 743"/>
                  <a:gd name="T25" fmla="*/ 661 h 663"/>
                  <a:gd name="T26" fmla="*/ 563 w 743"/>
                  <a:gd name="T27" fmla="*/ 654 h 663"/>
                  <a:gd name="T28" fmla="*/ 79 w 743"/>
                  <a:gd name="T29" fmla="*/ 445 h 663"/>
                  <a:gd name="T30" fmla="*/ 55 w 743"/>
                  <a:gd name="T31" fmla="*/ 432 h 663"/>
                  <a:gd name="T32" fmla="*/ 36 w 743"/>
                  <a:gd name="T33" fmla="*/ 416 h 663"/>
                  <a:gd name="T34" fmla="*/ 21 w 743"/>
                  <a:gd name="T35" fmla="*/ 396 h 663"/>
                  <a:gd name="T36" fmla="*/ 10 w 743"/>
                  <a:gd name="T37" fmla="*/ 374 h 663"/>
                  <a:gd name="T38" fmla="*/ 3 w 743"/>
                  <a:gd name="T39" fmla="*/ 350 h 663"/>
                  <a:gd name="T40" fmla="*/ 0 w 743"/>
                  <a:gd name="T41" fmla="*/ 325 h 663"/>
                  <a:gd name="T42" fmla="*/ 4 w 743"/>
                  <a:gd name="T43" fmla="*/ 301 h 663"/>
                  <a:gd name="T44" fmla="*/ 11 w 743"/>
                  <a:gd name="T45" fmla="*/ 276 h 663"/>
                  <a:gd name="T46" fmla="*/ 24 w 743"/>
                  <a:gd name="T47" fmla="*/ 252 h 663"/>
                  <a:gd name="T48" fmla="*/ 40 w 743"/>
                  <a:gd name="T49" fmla="*/ 233 h 663"/>
                  <a:gd name="T50" fmla="*/ 60 w 743"/>
                  <a:gd name="T51" fmla="*/ 218 h 663"/>
                  <a:gd name="T52" fmla="*/ 82 w 743"/>
                  <a:gd name="T53" fmla="*/ 207 h 663"/>
                  <a:gd name="T54" fmla="*/ 106 w 743"/>
                  <a:gd name="T55" fmla="*/ 199 h 663"/>
                  <a:gd name="T56" fmla="*/ 131 w 743"/>
                  <a:gd name="T57" fmla="*/ 197 h 663"/>
                  <a:gd name="T58" fmla="*/ 155 w 743"/>
                  <a:gd name="T59" fmla="*/ 200 h 663"/>
                  <a:gd name="T60" fmla="*/ 180 w 743"/>
                  <a:gd name="T61" fmla="*/ 208 h 663"/>
                  <a:gd name="T62" fmla="*/ 483 w 743"/>
                  <a:gd name="T63" fmla="*/ 338 h 663"/>
                  <a:gd name="T64" fmla="*/ 483 w 743"/>
                  <a:gd name="T65" fmla="*/ 247 h 663"/>
                  <a:gd name="T66" fmla="*/ 485 w 743"/>
                  <a:gd name="T67" fmla="*/ 246 h 663"/>
                  <a:gd name="T68" fmla="*/ 487 w 743"/>
                  <a:gd name="T69" fmla="*/ 245 h 663"/>
                  <a:gd name="T70" fmla="*/ 492 w 743"/>
                  <a:gd name="T71" fmla="*/ 239 h 663"/>
                  <a:gd name="T72" fmla="*/ 501 w 743"/>
                  <a:gd name="T73" fmla="*/ 230 h 663"/>
                  <a:gd name="T74" fmla="*/ 512 w 743"/>
                  <a:gd name="T75" fmla="*/ 219 h 663"/>
                  <a:gd name="T76" fmla="*/ 526 w 743"/>
                  <a:gd name="T77" fmla="*/ 205 h 663"/>
                  <a:gd name="T78" fmla="*/ 543 w 743"/>
                  <a:gd name="T79" fmla="*/ 189 h 663"/>
                  <a:gd name="T80" fmla="*/ 561 w 743"/>
                  <a:gd name="T81" fmla="*/ 170 h 663"/>
                  <a:gd name="T82" fmla="*/ 579 w 743"/>
                  <a:gd name="T83" fmla="*/ 152 h 663"/>
                  <a:gd name="T84" fmla="*/ 599 w 743"/>
                  <a:gd name="T85" fmla="*/ 133 h 663"/>
                  <a:gd name="T86" fmla="*/ 619 w 743"/>
                  <a:gd name="T87" fmla="*/ 113 h 663"/>
                  <a:gd name="T88" fmla="*/ 638 w 743"/>
                  <a:gd name="T89" fmla="*/ 94 h 663"/>
                  <a:gd name="T90" fmla="*/ 657 w 743"/>
                  <a:gd name="T91" fmla="*/ 76 h 663"/>
                  <a:gd name="T92" fmla="*/ 675 w 743"/>
                  <a:gd name="T93" fmla="*/ 58 h 663"/>
                  <a:gd name="T94" fmla="*/ 691 w 743"/>
                  <a:gd name="T95" fmla="*/ 42 h 663"/>
                  <a:gd name="T96" fmla="*/ 705 w 743"/>
                  <a:gd name="T97" fmla="*/ 28 h 663"/>
                  <a:gd name="T98" fmla="*/ 717 w 743"/>
                  <a:gd name="T99" fmla="*/ 16 h 663"/>
                  <a:gd name="T100" fmla="*/ 725 w 743"/>
                  <a:gd name="T101" fmla="*/ 8 h 663"/>
                  <a:gd name="T102" fmla="*/ 731 w 743"/>
                  <a:gd name="T103" fmla="*/ 1 h 663"/>
                  <a:gd name="T104" fmla="*/ 733 w 743"/>
                  <a:gd name="T105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3" h="663">
                    <a:moveTo>
                      <a:pt x="733" y="0"/>
                    </a:moveTo>
                    <a:lnTo>
                      <a:pt x="738" y="30"/>
                    </a:lnTo>
                    <a:lnTo>
                      <a:pt x="741" y="63"/>
                    </a:lnTo>
                    <a:lnTo>
                      <a:pt x="743" y="533"/>
                    </a:lnTo>
                    <a:lnTo>
                      <a:pt x="741" y="560"/>
                    </a:lnTo>
                    <a:lnTo>
                      <a:pt x="733" y="585"/>
                    </a:lnTo>
                    <a:lnTo>
                      <a:pt x="720" y="607"/>
                    </a:lnTo>
                    <a:lnTo>
                      <a:pt x="704" y="627"/>
                    </a:lnTo>
                    <a:lnTo>
                      <a:pt x="686" y="642"/>
                    </a:lnTo>
                    <a:lnTo>
                      <a:pt x="663" y="654"/>
                    </a:lnTo>
                    <a:lnTo>
                      <a:pt x="639" y="661"/>
                    </a:lnTo>
                    <a:lnTo>
                      <a:pt x="615" y="663"/>
                    </a:lnTo>
                    <a:lnTo>
                      <a:pt x="589" y="661"/>
                    </a:lnTo>
                    <a:lnTo>
                      <a:pt x="563" y="654"/>
                    </a:lnTo>
                    <a:lnTo>
                      <a:pt x="79" y="445"/>
                    </a:lnTo>
                    <a:lnTo>
                      <a:pt x="55" y="432"/>
                    </a:lnTo>
                    <a:lnTo>
                      <a:pt x="36" y="416"/>
                    </a:lnTo>
                    <a:lnTo>
                      <a:pt x="21" y="396"/>
                    </a:lnTo>
                    <a:lnTo>
                      <a:pt x="10" y="374"/>
                    </a:lnTo>
                    <a:lnTo>
                      <a:pt x="3" y="350"/>
                    </a:lnTo>
                    <a:lnTo>
                      <a:pt x="0" y="325"/>
                    </a:lnTo>
                    <a:lnTo>
                      <a:pt x="4" y="301"/>
                    </a:lnTo>
                    <a:lnTo>
                      <a:pt x="11" y="276"/>
                    </a:lnTo>
                    <a:lnTo>
                      <a:pt x="24" y="252"/>
                    </a:lnTo>
                    <a:lnTo>
                      <a:pt x="40" y="233"/>
                    </a:lnTo>
                    <a:lnTo>
                      <a:pt x="60" y="218"/>
                    </a:lnTo>
                    <a:lnTo>
                      <a:pt x="82" y="207"/>
                    </a:lnTo>
                    <a:lnTo>
                      <a:pt x="106" y="199"/>
                    </a:lnTo>
                    <a:lnTo>
                      <a:pt x="131" y="197"/>
                    </a:lnTo>
                    <a:lnTo>
                      <a:pt x="155" y="200"/>
                    </a:lnTo>
                    <a:lnTo>
                      <a:pt x="180" y="208"/>
                    </a:lnTo>
                    <a:lnTo>
                      <a:pt x="483" y="338"/>
                    </a:lnTo>
                    <a:lnTo>
                      <a:pt x="483" y="247"/>
                    </a:lnTo>
                    <a:lnTo>
                      <a:pt x="485" y="246"/>
                    </a:lnTo>
                    <a:lnTo>
                      <a:pt x="487" y="245"/>
                    </a:lnTo>
                    <a:lnTo>
                      <a:pt x="492" y="239"/>
                    </a:lnTo>
                    <a:lnTo>
                      <a:pt x="501" y="230"/>
                    </a:lnTo>
                    <a:lnTo>
                      <a:pt x="512" y="219"/>
                    </a:lnTo>
                    <a:lnTo>
                      <a:pt x="526" y="205"/>
                    </a:lnTo>
                    <a:lnTo>
                      <a:pt x="543" y="189"/>
                    </a:lnTo>
                    <a:lnTo>
                      <a:pt x="561" y="170"/>
                    </a:lnTo>
                    <a:lnTo>
                      <a:pt x="579" y="152"/>
                    </a:lnTo>
                    <a:lnTo>
                      <a:pt x="599" y="133"/>
                    </a:lnTo>
                    <a:lnTo>
                      <a:pt x="619" y="113"/>
                    </a:lnTo>
                    <a:lnTo>
                      <a:pt x="638" y="94"/>
                    </a:lnTo>
                    <a:lnTo>
                      <a:pt x="657" y="76"/>
                    </a:lnTo>
                    <a:lnTo>
                      <a:pt x="675" y="58"/>
                    </a:lnTo>
                    <a:lnTo>
                      <a:pt x="691" y="42"/>
                    </a:lnTo>
                    <a:lnTo>
                      <a:pt x="705" y="28"/>
                    </a:lnTo>
                    <a:lnTo>
                      <a:pt x="717" y="16"/>
                    </a:lnTo>
                    <a:lnTo>
                      <a:pt x="725" y="8"/>
                    </a:lnTo>
                    <a:lnTo>
                      <a:pt x="731" y="1"/>
                    </a:lnTo>
                    <a:lnTo>
                      <a:pt x="7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9"/>
              <p:cNvSpPr>
                <a:spLocks/>
              </p:cNvSpPr>
              <p:nvPr/>
            </p:nvSpPr>
            <p:spPr bwMode="auto">
              <a:xfrm>
                <a:off x="1751013" y="5016500"/>
                <a:ext cx="412750" cy="285750"/>
              </a:xfrm>
              <a:custGeom>
                <a:avLst/>
                <a:gdLst>
                  <a:gd name="T0" fmla="*/ 78 w 2604"/>
                  <a:gd name="T1" fmla="*/ 0 h 1798"/>
                  <a:gd name="T2" fmla="*/ 2525 w 2604"/>
                  <a:gd name="T3" fmla="*/ 0 h 1798"/>
                  <a:gd name="T4" fmla="*/ 2546 w 2604"/>
                  <a:gd name="T5" fmla="*/ 3 h 1798"/>
                  <a:gd name="T6" fmla="*/ 2565 w 2604"/>
                  <a:gd name="T7" fmla="*/ 11 h 1798"/>
                  <a:gd name="T8" fmla="*/ 2581 w 2604"/>
                  <a:gd name="T9" fmla="*/ 24 h 1798"/>
                  <a:gd name="T10" fmla="*/ 2593 w 2604"/>
                  <a:gd name="T11" fmla="*/ 40 h 1798"/>
                  <a:gd name="T12" fmla="*/ 2601 w 2604"/>
                  <a:gd name="T13" fmla="*/ 58 h 1798"/>
                  <a:gd name="T14" fmla="*/ 2604 w 2604"/>
                  <a:gd name="T15" fmla="*/ 79 h 1798"/>
                  <a:gd name="T16" fmla="*/ 2604 w 2604"/>
                  <a:gd name="T17" fmla="*/ 1720 h 1798"/>
                  <a:gd name="T18" fmla="*/ 2601 w 2604"/>
                  <a:gd name="T19" fmla="*/ 1740 h 1798"/>
                  <a:gd name="T20" fmla="*/ 2593 w 2604"/>
                  <a:gd name="T21" fmla="*/ 1759 h 1798"/>
                  <a:gd name="T22" fmla="*/ 2581 w 2604"/>
                  <a:gd name="T23" fmla="*/ 1775 h 1798"/>
                  <a:gd name="T24" fmla="*/ 2565 w 2604"/>
                  <a:gd name="T25" fmla="*/ 1787 h 1798"/>
                  <a:gd name="T26" fmla="*/ 2546 w 2604"/>
                  <a:gd name="T27" fmla="*/ 1795 h 1798"/>
                  <a:gd name="T28" fmla="*/ 2525 w 2604"/>
                  <a:gd name="T29" fmla="*/ 1798 h 1798"/>
                  <a:gd name="T30" fmla="*/ 1635 w 2604"/>
                  <a:gd name="T31" fmla="*/ 1798 h 1798"/>
                  <a:gd name="T32" fmla="*/ 1635 w 2604"/>
                  <a:gd name="T33" fmla="*/ 1641 h 1798"/>
                  <a:gd name="T34" fmla="*/ 2447 w 2604"/>
                  <a:gd name="T35" fmla="*/ 1641 h 1798"/>
                  <a:gd name="T36" fmla="*/ 2447 w 2604"/>
                  <a:gd name="T37" fmla="*/ 157 h 1798"/>
                  <a:gd name="T38" fmla="*/ 157 w 2604"/>
                  <a:gd name="T39" fmla="*/ 157 h 1798"/>
                  <a:gd name="T40" fmla="*/ 157 w 2604"/>
                  <a:gd name="T41" fmla="*/ 618 h 1798"/>
                  <a:gd name="T42" fmla="*/ 18 w 2604"/>
                  <a:gd name="T43" fmla="*/ 618 h 1798"/>
                  <a:gd name="T44" fmla="*/ 47 w 2604"/>
                  <a:gd name="T45" fmla="*/ 583 h 1798"/>
                  <a:gd name="T46" fmla="*/ 71 w 2604"/>
                  <a:gd name="T47" fmla="*/ 547 h 1798"/>
                  <a:gd name="T48" fmla="*/ 91 w 2604"/>
                  <a:gd name="T49" fmla="*/ 506 h 1798"/>
                  <a:gd name="T50" fmla="*/ 105 w 2604"/>
                  <a:gd name="T51" fmla="*/ 463 h 1798"/>
                  <a:gd name="T52" fmla="*/ 115 w 2604"/>
                  <a:gd name="T53" fmla="*/ 418 h 1798"/>
                  <a:gd name="T54" fmla="*/ 117 w 2604"/>
                  <a:gd name="T55" fmla="*/ 370 h 1798"/>
                  <a:gd name="T56" fmla="*/ 115 w 2604"/>
                  <a:gd name="T57" fmla="*/ 326 h 1798"/>
                  <a:gd name="T58" fmla="*/ 107 w 2604"/>
                  <a:gd name="T59" fmla="*/ 283 h 1798"/>
                  <a:gd name="T60" fmla="*/ 94 w 2604"/>
                  <a:gd name="T61" fmla="*/ 242 h 1798"/>
                  <a:gd name="T62" fmla="*/ 76 w 2604"/>
                  <a:gd name="T63" fmla="*/ 204 h 1798"/>
                  <a:gd name="T64" fmla="*/ 54 w 2604"/>
                  <a:gd name="T65" fmla="*/ 168 h 1798"/>
                  <a:gd name="T66" fmla="*/ 29 w 2604"/>
                  <a:gd name="T67" fmla="*/ 135 h 1798"/>
                  <a:gd name="T68" fmla="*/ 0 w 2604"/>
                  <a:gd name="T69" fmla="*/ 105 h 1798"/>
                  <a:gd name="T70" fmla="*/ 0 w 2604"/>
                  <a:gd name="T71" fmla="*/ 79 h 1798"/>
                  <a:gd name="T72" fmla="*/ 3 w 2604"/>
                  <a:gd name="T73" fmla="*/ 58 h 1798"/>
                  <a:gd name="T74" fmla="*/ 10 w 2604"/>
                  <a:gd name="T75" fmla="*/ 40 h 1798"/>
                  <a:gd name="T76" fmla="*/ 23 w 2604"/>
                  <a:gd name="T77" fmla="*/ 24 h 1798"/>
                  <a:gd name="T78" fmla="*/ 38 w 2604"/>
                  <a:gd name="T79" fmla="*/ 11 h 1798"/>
                  <a:gd name="T80" fmla="*/ 58 w 2604"/>
                  <a:gd name="T81" fmla="*/ 3 h 1798"/>
                  <a:gd name="T82" fmla="*/ 78 w 2604"/>
                  <a:gd name="T83" fmla="*/ 0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4" h="1798">
                    <a:moveTo>
                      <a:pt x="78" y="0"/>
                    </a:moveTo>
                    <a:lnTo>
                      <a:pt x="2525" y="0"/>
                    </a:lnTo>
                    <a:lnTo>
                      <a:pt x="2546" y="3"/>
                    </a:lnTo>
                    <a:lnTo>
                      <a:pt x="2565" y="11"/>
                    </a:lnTo>
                    <a:lnTo>
                      <a:pt x="2581" y="24"/>
                    </a:lnTo>
                    <a:lnTo>
                      <a:pt x="2593" y="40"/>
                    </a:lnTo>
                    <a:lnTo>
                      <a:pt x="2601" y="58"/>
                    </a:lnTo>
                    <a:lnTo>
                      <a:pt x="2604" y="79"/>
                    </a:lnTo>
                    <a:lnTo>
                      <a:pt x="2604" y="1720"/>
                    </a:lnTo>
                    <a:lnTo>
                      <a:pt x="2601" y="1740"/>
                    </a:lnTo>
                    <a:lnTo>
                      <a:pt x="2593" y="1759"/>
                    </a:lnTo>
                    <a:lnTo>
                      <a:pt x="2581" y="1775"/>
                    </a:lnTo>
                    <a:lnTo>
                      <a:pt x="2565" y="1787"/>
                    </a:lnTo>
                    <a:lnTo>
                      <a:pt x="2546" y="1795"/>
                    </a:lnTo>
                    <a:lnTo>
                      <a:pt x="2525" y="1798"/>
                    </a:lnTo>
                    <a:lnTo>
                      <a:pt x="1635" y="1798"/>
                    </a:lnTo>
                    <a:lnTo>
                      <a:pt x="1635" y="1641"/>
                    </a:lnTo>
                    <a:lnTo>
                      <a:pt x="2447" y="1641"/>
                    </a:lnTo>
                    <a:lnTo>
                      <a:pt x="2447" y="157"/>
                    </a:lnTo>
                    <a:lnTo>
                      <a:pt x="157" y="157"/>
                    </a:lnTo>
                    <a:lnTo>
                      <a:pt x="157" y="618"/>
                    </a:lnTo>
                    <a:lnTo>
                      <a:pt x="18" y="618"/>
                    </a:lnTo>
                    <a:lnTo>
                      <a:pt x="47" y="583"/>
                    </a:lnTo>
                    <a:lnTo>
                      <a:pt x="71" y="547"/>
                    </a:lnTo>
                    <a:lnTo>
                      <a:pt x="91" y="506"/>
                    </a:lnTo>
                    <a:lnTo>
                      <a:pt x="105" y="463"/>
                    </a:lnTo>
                    <a:lnTo>
                      <a:pt x="115" y="418"/>
                    </a:lnTo>
                    <a:lnTo>
                      <a:pt x="117" y="370"/>
                    </a:lnTo>
                    <a:lnTo>
                      <a:pt x="115" y="326"/>
                    </a:lnTo>
                    <a:lnTo>
                      <a:pt x="107" y="283"/>
                    </a:lnTo>
                    <a:lnTo>
                      <a:pt x="94" y="242"/>
                    </a:lnTo>
                    <a:lnTo>
                      <a:pt x="76" y="204"/>
                    </a:lnTo>
                    <a:lnTo>
                      <a:pt x="54" y="168"/>
                    </a:lnTo>
                    <a:lnTo>
                      <a:pt x="29" y="135"/>
                    </a:lnTo>
                    <a:lnTo>
                      <a:pt x="0" y="105"/>
                    </a:lnTo>
                    <a:lnTo>
                      <a:pt x="0" y="79"/>
                    </a:lnTo>
                    <a:lnTo>
                      <a:pt x="3" y="58"/>
                    </a:lnTo>
                    <a:lnTo>
                      <a:pt x="10" y="40"/>
                    </a:lnTo>
                    <a:lnTo>
                      <a:pt x="23" y="24"/>
                    </a:lnTo>
                    <a:lnTo>
                      <a:pt x="38" y="11"/>
                    </a:lnTo>
                    <a:lnTo>
                      <a:pt x="58" y="3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520"/>
              <p:cNvSpPr>
                <a:spLocks/>
              </p:cNvSpPr>
              <p:nvPr/>
            </p:nvSpPr>
            <p:spPr bwMode="auto">
              <a:xfrm>
                <a:off x="1670050" y="5032375"/>
                <a:ext cx="84138" cy="85725"/>
              </a:xfrm>
              <a:custGeom>
                <a:avLst/>
                <a:gdLst>
                  <a:gd name="T0" fmla="*/ 266 w 530"/>
                  <a:gd name="T1" fmla="*/ 0 h 532"/>
                  <a:gd name="T2" fmla="*/ 304 w 530"/>
                  <a:gd name="T3" fmla="*/ 4 h 532"/>
                  <a:gd name="T4" fmla="*/ 342 w 530"/>
                  <a:gd name="T5" fmla="*/ 12 h 532"/>
                  <a:gd name="T6" fmla="*/ 378 w 530"/>
                  <a:gd name="T7" fmla="*/ 25 h 532"/>
                  <a:gd name="T8" fmla="*/ 410 w 530"/>
                  <a:gd name="T9" fmla="*/ 43 h 532"/>
                  <a:gd name="T10" fmla="*/ 439 w 530"/>
                  <a:gd name="T11" fmla="*/ 66 h 532"/>
                  <a:gd name="T12" fmla="*/ 466 w 530"/>
                  <a:gd name="T13" fmla="*/ 92 h 532"/>
                  <a:gd name="T14" fmla="*/ 488 w 530"/>
                  <a:gd name="T15" fmla="*/ 122 h 532"/>
                  <a:gd name="T16" fmla="*/ 506 w 530"/>
                  <a:gd name="T17" fmla="*/ 154 h 532"/>
                  <a:gd name="T18" fmla="*/ 520 w 530"/>
                  <a:gd name="T19" fmla="*/ 190 h 532"/>
                  <a:gd name="T20" fmla="*/ 528 w 530"/>
                  <a:gd name="T21" fmla="*/ 227 h 532"/>
                  <a:gd name="T22" fmla="*/ 530 w 530"/>
                  <a:gd name="T23" fmla="*/ 266 h 532"/>
                  <a:gd name="T24" fmla="*/ 528 w 530"/>
                  <a:gd name="T25" fmla="*/ 306 h 532"/>
                  <a:gd name="T26" fmla="*/ 520 w 530"/>
                  <a:gd name="T27" fmla="*/ 343 h 532"/>
                  <a:gd name="T28" fmla="*/ 506 w 530"/>
                  <a:gd name="T29" fmla="*/ 378 h 532"/>
                  <a:gd name="T30" fmla="*/ 488 w 530"/>
                  <a:gd name="T31" fmla="*/ 410 h 532"/>
                  <a:gd name="T32" fmla="*/ 466 w 530"/>
                  <a:gd name="T33" fmla="*/ 441 h 532"/>
                  <a:gd name="T34" fmla="*/ 439 w 530"/>
                  <a:gd name="T35" fmla="*/ 466 h 532"/>
                  <a:gd name="T36" fmla="*/ 410 w 530"/>
                  <a:gd name="T37" fmla="*/ 489 h 532"/>
                  <a:gd name="T38" fmla="*/ 378 w 530"/>
                  <a:gd name="T39" fmla="*/ 507 h 532"/>
                  <a:gd name="T40" fmla="*/ 342 w 530"/>
                  <a:gd name="T41" fmla="*/ 520 h 532"/>
                  <a:gd name="T42" fmla="*/ 304 w 530"/>
                  <a:gd name="T43" fmla="*/ 529 h 532"/>
                  <a:gd name="T44" fmla="*/ 266 w 530"/>
                  <a:gd name="T45" fmla="*/ 532 h 532"/>
                  <a:gd name="T46" fmla="*/ 226 w 530"/>
                  <a:gd name="T47" fmla="*/ 529 h 532"/>
                  <a:gd name="T48" fmla="*/ 188 w 530"/>
                  <a:gd name="T49" fmla="*/ 520 h 532"/>
                  <a:gd name="T50" fmla="*/ 154 w 530"/>
                  <a:gd name="T51" fmla="*/ 507 h 532"/>
                  <a:gd name="T52" fmla="*/ 120 w 530"/>
                  <a:gd name="T53" fmla="*/ 489 h 532"/>
                  <a:gd name="T54" fmla="*/ 91 w 530"/>
                  <a:gd name="T55" fmla="*/ 466 h 532"/>
                  <a:gd name="T56" fmla="*/ 65 w 530"/>
                  <a:gd name="T57" fmla="*/ 441 h 532"/>
                  <a:gd name="T58" fmla="*/ 43 w 530"/>
                  <a:gd name="T59" fmla="*/ 410 h 532"/>
                  <a:gd name="T60" fmla="*/ 25 w 530"/>
                  <a:gd name="T61" fmla="*/ 378 h 532"/>
                  <a:gd name="T62" fmla="*/ 11 w 530"/>
                  <a:gd name="T63" fmla="*/ 343 h 532"/>
                  <a:gd name="T64" fmla="*/ 3 w 530"/>
                  <a:gd name="T65" fmla="*/ 306 h 532"/>
                  <a:gd name="T66" fmla="*/ 0 w 530"/>
                  <a:gd name="T67" fmla="*/ 266 h 532"/>
                  <a:gd name="T68" fmla="*/ 3 w 530"/>
                  <a:gd name="T69" fmla="*/ 227 h 532"/>
                  <a:gd name="T70" fmla="*/ 11 w 530"/>
                  <a:gd name="T71" fmla="*/ 190 h 532"/>
                  <a:gd name="T72" fmla="*/ 25 w 530"/>
                  <a:gd name="T73" fmla="*/ 154 h 532"/>
                  <a:gd name="T74" fmla="*/ 43 w 530"/>
                  <a:gd name="T75" fmla="*/ 122 h 532"/>
                  <a:gd name="T76" fmla="*/ 65 w 530"/>
                  <a:gd name="T77" fmla="*/ 92 h 532"/>
                  <a:gd name="T78" fmla="*/ 91 w 530"/>
                  <a:gd name="T79" fmla="*/ 66 h 532"/>
                  <a:gd name="T80" fmla="*/ 120 w 530"/>
                  <a:gd name="T81" fmla="*/ 43 h 532"/>
                  <a:gd name="T82" fmla="*/ 154 w 530"/>
                  <a:gd name="T83" fmla="*/ 25 h 532"/>
                  <a:gd name="T84" fmla="*/ 188 w 530"/>
                  <a:gd name="T85" fmla="*/ 12 h 532"/>
                  <a:gd name="T86" fmla="*/ 226 w 530"/>
                  <a:gd name="T87" fmla="*/ 4 h 532"/>
                  <a:gd name="T88" fmla="*/ 266 w 530"/>
                  <a:gd name="T89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0" h="532">
                    <a:moveTo>
                      <a:pt x="266" y="0"/>
                    </a:moveTo>
                    <a:lnTo>
                      <a:pt x="304" y="4"/>
                    </a:lnTo>
                    <a:lnTo>
                      <a:pt x="342" y="12"/>
                    </a:lnTo>
                    <a:lnTo>
                      <a:pt x="378" y="25"/>
                    </a:lnTo>
                    <a:lnTo>
                      <a:pt x="410" y="43"/>
                    </a:lnTo>
                    <a:lnTo>
                      <a:pt x="439" y="66"/>
                    </a:lnTo>
                    <a:lnTo>
                      <a:pt x="466" y="92"/>
                    </a:lnTo>
                    <a:lnTo>
                      <a:pt x="488" y="122"/>
                    </a:lnTo>
                    <a:lnTo>
                      <a:pt x="506" y="154"/>
                    </a:lnTo>
                    <a:lnTo>
                      <a:pt x="520" y="190"/>
                    </a:lnTo>
                    <a:lnTo>
                      <a:pt x="528" y="227"/>
                    </a:lnTo>
                    <a:lnTo>
                      <a:pt x="530" y="266"/>
                    </a:lnTo>
                    <a:lnTo>
                      <a:pt x="528" y="306"/>
                    </a:lnTo>
                    <a:lnTo>
                      <a:pt x="520" y="343"/>
                    </a:lnTo>
                    <a:lnTo>
                      <a:pt x="506" y="378"/>
                    </a:lnTo>
                    <a:lnTo>
                      <a:pt x="488" y="410"/>
                    </a:lnTo>
                    <a:lnTo>
                      <a:pt x="466" y="441"/>
                    </a:lnTo>
                    <a:lnTo>
                      <a:pt x="439" y="466"/>
                    </a:lnTo>
                    <a:lnTo>
                      <a:pt x="410" y="489"/>
                    </a:lnTo>
                    <a:lnTo>
                      <a:pt x="378" y="507"/>
                    </a:lnTo>
                    <a:lnTo>
                      <a:pt x="342" y="520"/>
                    </a:lnTo>
                    <a:lnTo>
                      <a:pt x="304" y="529"/>
                    </a:lnTo>
                    <a:lnTo>
                      <a:pt x="266" y="532"/>
                    </a:lnTo>
                    <a:lnTo>
                      <a:pt x="226" y="529"/>
                    </a:lnTo>
                    <a:lnTo>
                      <a:pt x="188" y="520"/>
                    </a:lnTo>
                    <a:lnTo>
                      <a:pt x="154" y="507"/>
                    </a:lnTo>
                    <a:lnTo>
                      <a:pt x="120" y="489"/>
                    </a:lnTo>
                    <a:lnTo>
                      <a:pt x="91" y="466"/>
                    </a:lnTo>
                    <a:lnTo>
                      <a:pt x="65" y="441"/>
                    </a:lnTo>
                    <a:lnTo>
                      <a:pt x="43" y="410"/>
                    </a:lnTo>
                    <a:lnTo>
                      <a:pt x="25" y="378"/>
                    </a:lnTo>
                    <a:lnTo>
                      <a:pt x="11" y="343"/>
                    </a:lnTo>
                    <a:lnTo>
                      <a:pt x="3" y="306"/>
                    </a:lnTo>
                    <a:lnTo>
                      <a:pt x="0" y="266"/>
                    </a:lnTo>
                    <a:lnTo>
                      <a:pt x="3" y="227"/>
                    </a:lnTo>
                    <a:lnTo>
                      <a:pt x="11" y="190"/>
                    </a:lnTo>
                    <a:lnTo>
                      <a:pt x="25" y="154"/>
                    </a:lnTo>
                    <a:lnTo>
                      <a:pt x="43" y="122"/>
                    </a:lnTo>
                    <a:lnTo>
                      <a:pt x="65" y="92"/>
                    </a:lnTo>
                    <a:lnTo>
                      <a:pt x="91" y="66"/>
                    </a:lnTo>
                    <a:lnTo>
                      <a:pt x="120" y="43"/>
                    </a:lnTo>
                    <a:lnTo>
                      <a:pt x="154" y="25"/>
                    </a:lnTo>
                    <a:lnTo>
                      <a:pt x="188" y="12"/>
                    </a:lnTo>
                    <a:lnTo>
                      <a:pt x="226" y="4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" name="Прямоугольник 65"/>
            <p:cNvSpPr/>
            <p:nvPr/>
          </p:nvSpPr>
          <p:spPr>
            <a:xfrm>
              <a:off x="628382" y="5541462"/>
              <a:ext cx="2484502" cy="11483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1 089,9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959,0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925,3 млн. ₽</a:t>
              </a:r>
              <a:endPara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24"/>
            <p:cNvSpPr txBox="1">
              <a:spLocks noChangeArrowheads="1"/>
            </p:cNvSpPr>
            <p:nvPr/>
          </p:nvSpPr>
          <p:spPr bwMode="auto">
            <a:xfrm>
              <a:off x="628382" y="5051701"/>
              <a:ext cx="2484502" cy="49456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xtLst/>
          </p:spPr>
          <p:txBody>
            <a:bodyPr vert="horz" wrap="square" lIns="108000" tIns="0" rIns="108000" bIns="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5pPr>
              <a:lvl6pPr marL="500771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6pPr>
              <a:lvl7pPr marL="1001542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7pPr>
              <a:lvl8pPr marL="1502313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8pPr>
              <a:lvl9pPr marL="2003085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Общее</a:t>
              </a:r>
            </a:p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53632" y="4531837"/>
            <a:ext cx="2587795" cy="2146826"/>
            <a:chOff x="7469109" y="1645909"/>
            <a:chExt cx="2587795" cy="2146826"/>
          </a:xfrm>
        </p:grpSpPr>
        <p:sp>
          <p:nvSpPr>
            <p:cNvPr id="32" name="Freeform 653"/>
            <p:cNvSpPr>
              <a:spLocks/>
            </p:cNvSpPr>
            <p:nvPr/>
          </p:nvSpPr>
          <p:spPr bwMode="auto">
            <a:xfrm>
              <a:off x="7693156" y="1645909"/>
              <a:ext cx="428625" cy="492124"/>
            </a:xfrm>
            <a:custGeom>
              <a:avLst/>
              <a:gdLst>
                <a:gd name="connsiteX0" fmla="*/ 9525 w 428625"/>
                <a:gd name="connsiteY0" fmla="*/ 331787 h 492124"/>
                <a:gd name="connsiteX1" fmla="*/ 149225 w 428625"/>
                <a:gd name="connsiteY1" fmla="*/ 331787 h 492124"/>
                <a:gd name="connsiteX2" fmla="*/ 149225 w 428625"/>
                <a:gd name="connsiteY2" fmla="*/ 352550 h 492124"/>
                <a:gd name="connsiteX3" fmla="*/ 91541 w 428625"/>
                <a:gd name="connsiteY3" fmla="*/ 352550 h 492124"/>
                <a:gd name="connsiteX4" fmla="*/ 91541 w 428625"/>
                <a:gd name="connsiteY4" fmla="*/ 492124 h 492124"/>
                <a:gd name="connsiteX5" fmla="*/ 66922 w 428625"/>
                <a:gd name="connsiteY5" fmla="*/ 492124 h 492124"/>
                <a:gd name="connsiteX6" fmla="*/ 66922 w 428625"/>
                <a:gd name="connsiteY6" fmla="*/ 352550 h 492124"/>
                <a:gd name="connsiteX7" fmla="*/ 9525 w 428625"/>
                <a:gd name="connsiteY7" fmla="*/ 352550 h 492124"/>
                <a:gd name="connsiteX8" fmla="*/ 158750 w 428625"/>
                <a:gd name="connsiteY8" fmla="*/ 195262 h 492124"/>
                <a:gd name="connsiteX9" fmla="*/ 425450 w 428625"/>
                <a:gd name="connsiteY9" fmla="*/ 195262 h 492124"/>
                <a:gd name="connsiteX10" fmla="*/ 425450 w 428625"/>
                <a:gd name="connsiteY10" fmla="*/ 234950 h 492124"/>
                <a:gd name="connsiteX11" fmla="*/ 315319 w 428625"/>
                <a:gd name="connsiteY11" fmla="*/ 234950 h 492124"/>
                <a:gd name="connsiteX12" fmla="*/ 315319 w 428625"/>
                <a:gd name="connsiteY12" fmla="*/ 492124 h 492124"/>
                <a:gd name="connsiteX13" fmla="*/ 268305 w 428625"/>
                <a:gd name="connsiteY13" fmla="*/ 492124 h 492124"/>
                <a:gd name="connsiteX14" fmla="*/ 268305 w 428625"/>
                <a:gd name="connsiteY14" fmla="*/ 234950 h 492124"/>
                <a:gd name="connsiteX15" fmla="*/ 158750 w 428625"/>
                <a:gd name="connsiteY15" fmla="*/ 234950 h 492124"/>
                <a:gd name="connsiteX16" fmla="*/ 75242 w 428625"/>
                <a:gd name="connsiteY16" fmla="*/ 96837 h 492124"/>
                <a:gd name="connsiteX17" fmla="*/ 119205 w 428625"/>
                <a:gd name="connsiteY17" fmla="*/ 96837 h 492124"/>
                <a:gd name="connsiteX18" fmla="*/ 121079 w 428625"/>
                <a:gd name="connsiteY18" fmla="*/ 97269 h 492124"/>
                <a:gd name="connsiteX19" fmla="*/ 122664 w 428625"/>
                <a:gd name="connsiteY19" fmla="*/ 98278 h 492124"/>
                <a:gd name="connsiteX20" fmla="*/ 123529 w 428625"/>
                <a:gd name="connsiteY20" fmla="*/ 100150 h 492124"/>
                <a:gd name="connsiteX21" fmla="*/ 123673 w 428625"/>
                <a:gd name="connsiteY21" fmla="*/ 101879 h 492124"/>
                <a:gd name="connsiteX22" fmla="*/ 118484 w 428625"/>
                <a:gd name="connsiteY22" fmla="*/ 143654 h 492124"/>
                <a:gd name="connsiteX23" fmla="*/ 230337 w 428625"/>
                <a:gd name="connsiteY23" fmla="*/ 143654 h 492124"/>
                <a:gd name="connsiteX24" fmla="*/ 232067 w 428625"/>
                <a:gd name="connsiteY24" fmla="*/ 144230 h 492124"/>
                <a:gd name="connsiteX25" fmla="*/ 233509 w 428625"/>
                <a:gd name="connsiteY25" fmla="*/ 145094 h 492124"/>
                <a:gd name="connsiteX26" fmla="*/ 234373 w 428625"/>
                <a:gd name="connsiteY26" fmla="*/ 146535 h 492124"/>
                <a:gd name="connsiteX27" fmla="*/ 234950 w 428625"/>
                <a:gd name="connsiteY27" fmla="*/ 148407 h 492124"/>
                <a:gd name="connsiteX28" fmla="*/ 234950 w 428625"/>
                <a:gd name="connsiteY28" fmla="*/ 179810 h 492124"/>
                <a:gd name="connsiteX29" fmla="*/ 234373 w 428625"/>
                <a:gd name="connsiteY29" fmla="*/ 181683 h 492124"/>
                <a:gd name="connsiteX30" fmla="*/ 233509 w 428625"/>
                <a:gd name="connsiteY30" fmla="*/ 182980 h 492124"/>
                <a:gd name="connsiteX31" fmla="*/ 232067 w 428625"/>
                <a:gd name="connsiteY31" fmla="*/ 183988 h 492124"/>
                <a:gd name="connsiteX32" fmla="*/ 230193 w 428625"/>
                <a:gd name="connsiteY32" fmla="*/ 184276 h 492124"/>
                <a:gd name="connsiteX33" fmla="*/ 111421 w 428625"/>
                <a:gd name="connsiteY33" fmla="*/ 184276 h 492124"/>
                <a:gd name="connsiteX34" fmla="*/ 99746 w 428625"/>
                <a:gd name="connsiteY34" fmla="*/ 266097 h 492124"/>
                <a:gd name="connsiteX35" fmla="*/ 213473 w 428625"/>
                <a:gd name="connsiteY35" fmla="*/ 266097 h 492124"/>
                <a:gd name="connsiteX36" fmla="*/ 215347 w 428625"/>
                <a:gd name="connsiteY36" fmla="*/ 266385 h 492124"/>
                <a:gd name="connsiteX37" fmla="*/ 216788 w 428625"/>
                <a:gd name="connsiteY37" fmla="*/ 267393 h 492124"/>
                <a:gd name="connsiteX38" fmla="*/ 217653 w 428625"/>
                <a:gd name="connsiteY38" fmla="*/ 268690 h 492124"/>
                <a:gd name="connsiteX39" fmla="*/ 217941 w 428625"/>
                <a:gd name="connsiteY39" fmla="*/ 270562 h 492124"/>
                <a:gd name="connsiteX40" fmla="*/ 218085 w 428625"/>
                <a:gd name="connsiteY40" fmla="*/ 481309 h 492124"/>
                <a:gd name="connsiteX41" fmla="*/ 217797 w 428625"/>
                <a:gd name="connsiteY41" fmla="*/ 483037 h 492124"/>
                <a:gd name="connsiteX42" fmla="*/ 216932 w 428625"/>
                <a:gd name="connsiteY42" fmla="*/ 484622 h 492124"/>
                <a:gd name="connsiteX43" fmla="*/ 215491 w 428625"/>
                <a:gd name="connsiteY43" fmla="*/ 485486 h 492124"/>
                <a:gd name="connsiteX44" fmla="*/ 213617 w 428625"/>
                <a:gd name="connsiteY44" fmla="*/ 485774 h 492124"/>
                <a:gd name="connsiteX45" fmla="*/ 169078 w 428625"/>
                <a:gd name="connsiteY45" fmla="*/ 485774 h 492124"/>
                <a:gd name="connsiteX46" fmla="*/ 167204 w 428625"/>
                <a:gd name="connsiteY46" fmla="*/ 485486 h 492124"/>
                <a:gd name="connsiteX47" fmla="*/ 165906 w 428625"/>
                <a:gd name="connsiteY47" fmla="*/ 484622 h 492124"/>
                <a:gd name="connsiteX48" fmla="*/ 164897 w 428625"/>
                <a:gd name="connsiteY48" fmla="*/ 483037 h 492124"/>
                <a:gd name="connsiteX49" fmla="*/ 164609 w 428625"/>
                <a:gd name="connsiteY49" fmla="*/ 481309 h 492124"/>
                <a:gd name="connsiteX50" fmla="*/ 164753 w 428625"/>
                <a:gd name="connsiteY50" fmla="*/ 319396 h 492124"/>
                <a:gd name="connsiteX51" fmla="*/ 4468 w 428625"/>
                <a:gd name="connsiteY51" fmla="*/ 319396 h 492124"/>
                <a:gd name="connsiteX52" fmla="*/ 3027 w 428625"/>
                <a:gd name="connsiteY52" fmla="*/ 319108 h 492124"/>
                <a:gd name="connsiteX53" fmla="*/ 1730 w 428625"/>
                <a:gd name="connsiteY53" fmla="*/ 318531 h 492124"/>
                <a:gd name="connsiteX54" fmla="*/ 721 w 428625"/>
                <a:gd name="connsiteY54" fmla="*/ 317379 h 492124"/>
                <a:gd name="connsiteX55" fmla="*/ 144 w 428625"/>
                <a:gd name="connsiteY55" fmla="*/ 316227 h 492124"/>
                <a:gd name="connsiteX56" fmla="*/ 0 w 428625"/>
                <a:gd name="connsiteY56" fmla="*/ 314930 h 492124"/>
                <a:gd name="connsiteX57" fmla="*/ 144 w 428625"/>
                <a:gd name="connsiteY57" fmla="*/ 313346 h 492124"/>
                <a:gd name="connsiteX58" fmla="*/ 70485 w 428625"/>
                <a:gd name="connsiteY58" fmla="*/ 101303 h 492124"/>
                <a:gd name="connsiteX59" fmla="*/ 70773 w 428625"/>
                <a:gd name="connsiteY59" fmla="*/ 100294 h 492124"/>
                <a:gd name="connsiteX60" fmla="*/ 71350 w 428625"/>
                <a:gd name="connsiteY60" fmla="*/ 99142 h 492124"/>
                <a:gd name="connsiteX61" fmla="*/ 72359 w 428625"/>
                <a:gd name="connsiteY61" fmla="*/ 97846 h 492124"/>
                <a:gd name="connsiteX62" fmla="*/ 73800 w 428625"/>
                <a:gd name="connsiteY62" fmla="*/ 97125 h 492124"/>
                <a:gd name="connsiteX63" fmla="*/ 411162 w 428625"/>
                <a:gd name="connsiteY63" fmla="*/ 76200 h 492124"/>
                <a:gd name="connsiteX64" fmla="*/ 428625 w 428625"/>
                <a:gd name="connsiteY64" fmla="*/ 86001 h 492124"/>
                <a:gd name="connsiteX65" fmla="*/ 371371 w 428625"/>
                <a:gd name="connsiteY65" fmla="*/ 188192 h 492124"/>
                <a:gd name="connsiteX66" fmla="*/ 371371 w 428625"/>
                <a:gd name="connsiteY66" fmla="*/ 188912 h 492124"/>
                <a:gd name="connsiteX67" fmla="*/ 254000 w 428625"/>
                <a:gd name="connsiteY67" fmla="*/ 188912 h 492124"/>
                <a:gd name="connsiteX68" fmla="*/ 254000 w 428625"/>
                <a:gd name="connsiteY68" fmla="*/ 168589 h 492124"/>
                <a:gd name="connsiteX69" fmla="*/ 359204 w 428625"/>
                <a:gd name="connsiteY69" fmla="*/ 168589 h 492124"/>
                <a:gd name="connsiteX70" fmla="*/ 104703 w 428625"/>
                <a:gd name="connsiteY70" fmla="*/ 0 h 492124"/>
                <a:gd name="connsiteX71" fmla="*/ 110855 w 428625"/>
                <a:gd name="connsiteY71" fmla="*/ 438 h 492124"/>
                <a:gd name="connsiteX72" fmla="*/ 116578 w 428625"/>
                <a:gd name="connsiteY72" fmla="*/ 1896 h 492124"/>
                <a:gd name="connsiteX73" fmla="*/ 122158 w 428625"/>
                <a:gd name="connsiteY73" fmla="*/ 3937 h 492124"/>
                <a:gd name="connsiteX74" fmla="*/ 127165 w 428625"/>
                <a:gd name="connsiteY74" fmla="*/ 6854 h 492124"/>
                <a:gd name="connsiteX75" fmla="*/ 131743 w 428625"/>
                <a:gd name="connsiteY75" fmla="*/ 10353 h 492124"/>
                <a:gd name="connsiteX76" fmla="*/ 135892 w 428625"/>
                <a:gd name="connsiteY76" fmla="*/ 14582 h 492124"/>
                <a:gd name="connsiteX77" fmla="*/ 139326 w 428625"/>
                <a:gd name="connsiteY77" fmla="*/ 19248 h 492124"/>
                <a:gd name="connsiteX78" fmla="*/ 142187 w 428625"/>
                <a:gd name="connsiteY78" fmla="*/ 24352 h 492124"/>
                <a:gd name="connsiteX79" fmla="*/ 144333 w 428625"/>
                <a:gd name="connsiteY79" fmla="*/ 29893 h 492124"/>
                <a:gd name="connsiteX80" fmla="*/ 145621 w 428625"/>
                <a:gd name="connsiteY80" fmla="*/ 35871 h 492124"/>
                <a:gd name="connsiteX81" fmla="*/ 146050 w 428625"/>
                <a:gd name="connsiteY81" fmla="*/ 41996 h 492124"/>
                <a:gd name="connsiteX82" fmla="*/ 145621 w 428625"/>
                <a:gd name="connsiteY82" fmla="*/ 48266 h 492124"/>
                <a:gd name="connsiteX83" fmla="*/ 144333 w 428625"/>
                <a:gd name="connsiteY83" fmla="*/ 54099 h 492124"/>
                <a:gd name="connsiteX84" fmla="*/ 142187 w 428625"/>
                <a:gd name="connsiteY84" fmla="*/ 59786 h 492124"/>
                <a:gd name="connsiteX85" fmla="*/ 139326 w 428625"/>
                <a:gd name="connsiteY85" fmla="*/ 64889 h 492124"/>
                <a:gd name="connsiteX86" fmla="*/ 135892 w 428625"/>
                <a:gd name="connsiteY86" fmla="*/ 69555 h 492124"/>
                <a:gd name="connsiteX87" fmla="*/ 131743 w 428625"/>
                <a:gd name="connsiteY87" fmla="*/ 73784 h 492124"/>
                <a:gd name="connsiteX88" fmla="*/ 127165 w 428625"/>
                <a:gd name="connsiteY88" fmla="*/ 77284 h 492124"/>
                <a:gd name="connsiteX89" fmla="*/ 122158 w 428625"/>
                <a:gd name="connsiteY89" fmla="*/ 80200 h 492124"/>
                <a:gd name="connsiteX90" fmla="*/ 116578 w 428625"/>
                <a:gd name="connsiteY90" fmla="*/ 82242 h 492124"/>
                <a:gd name="connsiteX91" fmla="*/ 110855 w 428625"/>
                <a:gd name="connsiteY91" fmla="*/ 83700 h 492124"/>
                <a:gd name="connsiteX92" fmla="*/ 104703 w 428625"/>
                <a:gd name="connsiteY92" fmla="*/ 84137 h 492124"/>
                <a:gd name="connsiteX93" fmla="*/ 98695 w 428625"/>
                <a:gd name="connsiteY93" fmla="*/ 83700 h 492124"/>
                <a:gd name="connsiteX94" fmla="*/ 92829 w 428625"/>
                <a:gd name="connsiteY94" fmla="*/ 82242 h 492124"/>
                <a:gd name="connsiteX95" fmla="*/ 87392 w 428625"/>
                <a:gd name="connsiteY95" fmla="*/ 80200 h 492124"/>
                <a:gd name="connsiteX96" fmla="*/ 82385 w 428625"/>
                <a:gd name="connsiteY96" fmla="*/ 77284 h 492124"/>
                <a:gd name="connsiteX97" fmla="*/ 77664 w 428625"/>
                <a:gd name="connsiteY97" fmla="*/ 73784 h 492124"/>
                <a:gd name="connsiteX98" fmla="*/ 73515 w 428625"/>
                <a:gd name="connsiteY98" fmla="*/ 69555 h 492124"/>
                <a:gd name="connsiteX99" fmla="*/ 70224 w 428625"/>
                <a:gd name="connsiteY99" fmla="*/ 64889 h 492124"/>
                <a:gd name="connsiteX100" fmla="*/ 67363 w 428625"/>
                <a:gd name="connsiteY100" fmla="*/ 59786 h 492124"/>
                <a:gd name="connsiteX101" fmla="*/ 65217 w 428625"/>
                <a:gd name="connsiteY101" fmla="*/ 54099 h 492124"/>
                <a:gd name="connsiteX102" fmla="*/ 63929 w 428625"/>
                <a:gd name="connsiteY102" fmla="*/ 48266 h 492124"/>
                <a:gd name="connsiteX103" fmla="*/ 63500 w 428625"/>
                <a:gd name="connsiteY103" fmla="*/ 41996 h 492124"/>
                <a:gd name="connsiteX104" fmla="*/ 63929 w 428625"/>
                <a:gd name="connsiteY104" fmla="*/ 35871 h 492124"/>
                <a:gd name="connsiteX105" fmla="*/ 65217 w 428625"/>
                <a:gd name="connsiteY105" fmla="*/ 29893 h 492124"/>
                <a:gd name="connsiteX106" fmla="*/ 67363 w 428625"/>
                <a:gd name="connsiteY106" fmla="*/ 24352 h 492124"/>
                <a:gd name="connsiteX107" fmla="*/ 70224 w 428625"/>
                <a:gd name="connsiteY107" fmla="*/ 19248 h 492124"/>
                <a:gd name="connsiteX108" fmla="*/ 73515 w 428625"/>
                <a:gd name="connsiteY108" fmla="*/ 14582 h 492124"/>
                <a:gd name="connsiteX109" fmla="*/ 77807 w 428625"/>
                <a:gd name="connsiteY109" fmla="*/ 10353 h 492124"/>
                <a:gd name="connsiteX110" fmla="*/ 82385 w 428625"/>
                <a:gd name="connsiteY110" fmla="*/ 6854 h 492124"/>
                <a:gd name="connsiteX111" fmla="*/ 87392 w 428625"/>
                <a:gd name="connsiteY111" fmla="*/ 3937 h 492124"/>
                <a:gd name="connsiteX112" fmla="*/ 92829 w 428625"/>
                <a:gd name="connsiteY112" fmla="*/ 1896 h 492124"/>
                <a:gd name="connsiteX113" fmla="*/ 98695 w 428625"/>
                <a:gd name="connsiteY113" fmla="*/ 438 h 49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28625" h="492124">
                  <a:moveTo>
                    <a:pt x="9525" y="331787"/>
                  </a:moveTo>
                  <a:lnTo>
                    <a:pt x="149225" y="331787"/>
                  </a:lnTo>
                  <a:lnTo>
                    <a:pt x="149225" y="352550"/>
                  </a:lnTo>
                  <a:lnTo>
                    <a:pt x="91541" y="352550"/>
                  </a:lnTo>
                  <a:lnTo>
                    <a:pt x="91541" y="492124"/>
                  </a:lnTo>
                  <a:lnTo>
                    <a:pt x="66922" y="492124"/>
                  </a:lnTo>
                  <a:lnTo>
                    <a:pt x="66922" y="352550"/>
                  </a:lnTo>
                  <a:lnTo>
                    <a:pt x="9525" y="352550"/>
                  </a:lnTo>
                  <a:close/>
                  <a:moveTo>
                    <a:pt x="158750" y="195262"/>
                  </a:moveTo>
                  <a:lnTo>
                    <a:pt x="425450" y="195262"/>
                  </a:lnTo>
                  <a:lnTo>
                    <a:pt x="425450" y="234950"/>
                  </a:lnTo>
                  <a:lnTo>
                    <a:pt x="315319" y="234950"/>
                  </a:lnTo>
                  <a:lnTo>
                    <a:pt x="315319" y="492124"/>
                  </a:lnTo>
                  <a:lnTo>
                    <a:pt x="268305" y="492124"/>
                  </a:lnTo>
                  <a:lnTo>
                    <a:pt x="268305" y="234950"/>
                  </a:lnTo>
                  <a:lnTo>
                    <a:pt x="158750" y="234950"/>
                  </a:lnTo>
                  <a:close/>
                  <a:moveTo>
                    <a:pt x="75242" y="96837"/>
                  </a:moveTo>
                  <a:lnTo>
                    <a:pt x="119205" y="96837"/>
                  </a:lnTo>
                  <a:lnTo>
                    <a:pt x="121079" y="97269"/>
                  </a:lnTo>
                  <a:lnTo>
                    <a:pt x="122664" y="98278"/>
                  </a:lnTo>
                  <a:lnTo>
                    <a:pt x="123529" y="100150"/>
                  </a:lnTo>
                  <a:lnTo>
                    <a:pt x="123673" y="101879"/>
                  </a:lnTo>
                  <a:lnTo>
                    <a:pt x="118484" y="143654"/>
                  </a:lnTo>
                  <a:lnTo>
                    <a:pt x="230337" y="143654"/>
                  </a:lnTo>
                  <a:lnTo>
                    <a:pt x="232067" y="144230"/>
                  </a:lnTo>
                  <a:lnTo>
                    <a:pt x="233509" y="145094"/>
                  </a:lnTo>
                  <a:lnTo>
                    <a:pt x="234373" y="146535"/>
                  </a:lnTo>
                  <a:lnTo>
                    <a:pt x="234950" y="148407"/>
                  </a:lnTo>
                  <a:lnTo>
                    <a:pt x="234950" y="179810"/>
                  </a:lnTo>
                  <a:lnTo>
                    <a:pt x="234373" y="181683"/>
                  </a:lnTo>
                  <a:lnTo>
                    <a:pt x="233509" y="182980"/>
                  </a:lnTo>
                  <a:lnTo>
                    <a:pt x="232067" y="183988"/>
                  </a:lnTo>
                  <a:lnTo>
                    <a:pt x="230193" y="184276"/>
                  </a:lnTo>
                  <a:lnTo>
                    <a:pt x="111421" y="184276"/>
                  </a:lnTo>
                  <a:lnTo>
                    <a:pt x="99746" y="266097"/>
                  </a:lnTo>
                  <a:lnTo>
                    <a:pt x="213473" y="266097"/>
                  </a:lnTo>
                  <a:lnTo>
                    <a:pt x="215347" y="266385"/>
                  </a:lnTo>
                  <a:lnTo>
                    <a:pt x="216788" y="267393"/>
                  </a:lnTo>
                  <a:lnTo>
                    <a:pt x="217653" y="268690"/>
                  </a:lnTo>
                  <a:lnTo>
                    <a:pt x="217941" y="270562"/>
                  </a:lnTo>
                  <a:lnTo>
                    <a:pt x="218085" y="481309"/>
                  </a:lnTo>
                  <a:lnTo>
                    <a:pt x="217797" y="483037"/>
                  </a:lnTo>
                  <a:lnTo>
                    <a:pt x="216932" y="484622"/>
                  </a:lnTo>
                  <a:lnTo>
                    <a:pt x="215491" y="485486"/>
                  </a:lnTo>
                  <a:lnTo>
                    <a:pt x="213617" y="485774"/>
                  </a:lnTo>
                  <a:lnTo>
                    <a:pt x="169078" y="485774"/>
                  </a:lnTo>
                  <a:lnTo>
                    <a:pt x="167204" y="485486"/>
                  </a:lnTo>
                  <a:lnTo>
                    <a:pt x="165906" y="484622"/>
                  </a:lnTo>
                  <a:lnTo>
                    <a:pt x="164897" y="483037"/>
                  </a:lnTo>
                  <a:lnTo>
                    <a:pt x="164609" y="481309"/>
                  </a:lnTo>
                  <a:lnTo>
                    <a:pt x="164753" y="319396"/>
                  </a:lnTo>
                  <a:lnTo>
                    <a:pt x="4468" y="319396"/>
                  </a:lnTo>
                  <a:lnTo>
                    <a:pt x="3027" y="319108"/>
                  </a:lnTo>
                  <a:lnTo>
                    <a:pt x="1730" y="318531"/>
                  </a:lnTo>
                  <a:lnTo>
                    <a:pt x="721" y="317379"/>
                  </a:lnTo>
                  <a:lnTo>
                    <a:pt x="144" y="316227"/>
                  </a:lnTo>
                  <a:lnTo>
                    <a:pt x="0" y="314930"/>
                  </a:lnTo>
                  <a:lnTo>
                    <a:pt x="144" y="313346"/>
                  </a:lnTo>
                  <a:lnTo>
                    <a:pt x="70485" y="101303"/>
                  </a:lnTo>
                  <a:lnTo>
                    <a:pt x="70773" y="100294"/>
                  </a:lnTo>
                  <a:lnTo>
                    <a:pt x="71350" y="99142"/>
                  </a:lnTo>
                  <a:lnTo>
                    <a:pt x="72359" y="97846"/>
                  </a:lnTo>
                  <a:lnTo>
                    <a:pt x="73800" y="97125"/>
                  </a:lnTo>
                  <a:close/>
                  <a:moveTo>
                    <a:pt x="411162" y="76200"/>
                  </a:moveTo>
                  <a:lnTo>
                    <a:pt x="428625" y="86001"/>
                  </a:lnTo>
                  <a:lnTo>
                    <a:pt x="371371" y="188192"/>
                  </a:lnTo>
                  <a:lnTo>
                    <a:pt x="371371" y="188912"/>
                  </a:lnTo>
                  <a:lnTo>
                    <a:pt x="254000" y="188912"/>
                  </a:lnTo>
                  <a:lnTo>
                    <a:pt x="254000" y="168589"/>
                  </a:lnTo>
                  <a:lnTo>
                    <a:pt x="359204" y="168589"/>
                  </a:lnTo>
                  <a:close/>
                  <a:moveTo>
                    <a:pt x="104703" y="0"/>
                  </a:moveTo>
                  <a:lnTo>
                    <a:pt x="110855" y="438"/>
                  </a:lnTo>
                  <a:lnTo>
                    <a:pt x="116578" y="1896"/>
                  </a:lnTo>
                  <a:lnTo>
                    <a:pt x="122158" y="3937"/>
                  </a:lnTo>
                  <a:lnTo>
                    <a:pt x="127165" y="6854"/>
                  </a:lnTo>
                  <a:lnTo>
                    <a:pt x="131743" y="10353"/>
                  </a:lnTo>
                  <a:lnTo>
                    <a:pt x="135892" y="14582"/>
                  </a:lnTo>
                  <a:lnTo>
                    <a:pt x="139326" y="19248"/>
                  </a:lnTo>
                  <a:lnTo>
                    <a:pt x="142187" y="24352"/>
                  </a:lnTo>
                  <a:lnTo>
                    <a:pt x="144333" y="29893"/>
                  </a:lnTo>
                  <a:lnTo>
                    <a:pt x="145621" y="35871"/>
                  </a:lnTo>
                  <a:lnTo>
                    <a:pt x="146050" y="41996"/>
                  </a:lnTo>
                  <a:lnTo>
                    <a:pt x="145621" y="48266"/>
                  </a:lnTo>
                  <a:lnTo>
                    <a:pt x="144333" y="54099"/>
                  </a:lnTo>
                  <a:lnTo>
                    <a:pt x="142187" y="59786"/>
                  </a:lnTo>
                  <a:lnTo>
                    <a:pt x="139326" y="64889"/>
                  </a:lnTo>
                  <a:lnTo>
                    <a:pt x="135892" y="69555"/>
                  </a:lnTo>
                  <a:lnTo>
                    <a:pt x="131743" y="73784"/>
                  </a:lnTo>
                  <a:lnTo>
                    <a:pt x="127165" y="77284"/>
                  </a:lnTo>
                  <a:lnTo>
                    <a:pt x="122158" y="80200"/>
                  </a:lnTo>
                  <a:lnTo>
                    <a:pt x="116578" y="82242"/>
                  </a:lnTo>
                  <a:lnTo>
                    <a:pt x="110855" y="83700"/>
                  </a:lnTo>
                  <a:lnTo>
                    <a:pt x="104703" y="84137"/>
                  </a:lnTo>
                  <a:lnTo>
                    <a:pt x="98695" y="83700"/>
                  </a:lnTo>
                  <a:lnTo>
                    <a:pt x="92829" y="82242"/>
                  </a:lnTo>
                  <a:lnTo>
                    <a:pt x="87392" y="80200"/>
                  </a:lnTo>
                  <a:lnTo>
                    <a:pt x="82385" y="77284"/>
                  </a:lnTo>
                  <a:lnTo>
                    <a:pt x="77664" y="73784"/>
                  </a:lnTo>
                  <a:lnTo>
                    <a:pt x="73515" y="69555"/>
                  </a:lnTo>
                  <a:lnTo>
                    <a:pt x="70224" y="64889"/>
                  </a:lnTo>
                  <a:lnTo>
                    <a:pt x="67363" y="59786"/>
                  </a:lnTo>
                  <a:lnTo>
                    <a:pt x="65217" y="54099"/>
                  </a:lnTo>
                  <a:lnTo>
                    <a:pt x="63929" y="48266"/>
                  </a:lnTo>
                  <a:lnTo>
                    <a:pt x="63500" y="41996"/>
                  </a:lnTo>
                  <a:lnTo>
                    <a:pt x="63929" y="35871"/>
                  </a:lnTo>
                  <a:lnTo>
                    <a:pt x="65217" y="29893"/>
                  </a:lnTo>
                  <a:lnTo>
                    <a:pt x="67363" y="24352"/>
                  </a:lnTo>
                  <a:lnTo>
                    <a:pt x="70224" y="19248"/>
                  </a:lnTo>
                  <a:lnTo>
                    <a:pt x="73515" y="14582"/>
                  </a:lnTo>
                  <a:lnTo>
                    <a:pt x="77807" y="10353"/>
                  </a:lnTo>
                  <a:lnTo>
                    <a:pt x="82385" y="6854"/>
                  </a:lnTo>
                  <a:lnTo>
                    <a:pt x="87392" y="3937"/>
                  </a:lnTo>
                  <a:lnTo>
                    <a:pt x="92829" y="1896"/>
                  </a:lnTo>
                  <a:lnTo>
                    <a:pt x="98695" y="438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7469109" y="2644358"/>
              <a:ext cx="2587795" cy="11483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учреждений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84,2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75,6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63,3 млн. ₽</a:t>
              </a:r>
              <a:endPara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24"/>
            <p:cNvSpPr txBox="1">
              <a:spLocks noChangeArrowheads="1"/>
            </p:cNvSpPr>
            <p:nvPr/>
          </p:nvSpPr>
          <p:spPr bwMode="auto">
            <a:xfrm>
              <a:off x="7469109" y="2154597"/>
              <a:ext cx="2587795" cy="49456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xtLst/>
          </p:spPr>
          <p:txBody>
            <a:bodyPr vert="horz" wrap="square" lIns="108000" tIns="0" rIns="108000" bIns="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5pPr>
              <a:lvl6pPr marL="500771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6pPr>
              <a:lvl7pPr marL="1001542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7pPr>
              <a:lvl8pPr marL="1502313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8pPr>
              <a:lvl9pPr marL="2003085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Другие вопросы</a:t>
              </a:r>
            </a:p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области образования</a:t>
              </a:r>
              <a:endPara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93805" y="1868543"/>
            <a:ext cx="2484502" cy="2176324"/>
            <a:chOff x="7454697" y="4182328"/>
            <a:chExt cx="2484502" cy="2176324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7454697" y="5188371"/>
              <a:ext cx="2484502" cy="117028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учреждений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292,1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224,2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171,4 млн. ₽</a:t>
              </a:r>
              <a:endPara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24"/>
            <p:cNvSpPr txBox="1">
              <a:spLocks noChangeArrowheads="1"/>
            </p:cNvSpPr>
            <p:nvPr/>
          </p:nvSpPr>
          <p:spPr bwMode="auto">
            <a:xfrm>
              <a:off x="7454697" y="4698610"/>
              <a:ext cx="2484502" cy="49456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xtLst/>
          </p:spPr>
          <p:txBody>
            <a:bodyPr vert="horz" wrap="square" lIns="108000" tIns="0" rIns="108000" bIns="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5pPr>
              <a:lvl6pPr marL="500771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6pPr>
              <a:lvl7pPr marL="1001542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7pPr>
              <a:lvl8pPr marL="1502313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8pPr>
              <a:lvl9pPr marL="2003085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Freeform 582"/>
            <p:cNvSpPr>
              <a:spLocks/>
            </p:cNvSpPr>
            <p:nvPr/>
          </p:nvSpPr>
          <p:spPr bwMode="auto">
            <a:xfrm>
              <a:off x="7618543" y="4182328"/>
              <a:ext cx="503238" cy="484188"/>
            </a:xfrm>
            <a:custGeom>
              <a:avLst/>
              <a:gdLst>
                <a:gd name="connsiteX0" fmla="*/ 248691 w 503238"/>
                <a:gd name="connsiteY0" fmla="*/ 238125 h 484188"/>
                <a:gd name="connsiteX1" fmla="*/ 252334 w 503238"/>
                <a:gd name="connsiteY1" fmla="*/ 238270 h 484188"/>
                <a:gd name="connsiteX2" fmla="*/ 255660 w 503238"/>
                <a:gd name="connsiteY2" fmla="*/ 238847 h 484188"/>
                <a:gd name="connsiteX3" fmla="*/ 258987 w 503238"/>
                <a:gd name="connsiteY3" fmla="*/ 239713 h 484188"/>
                <a:gd name="connsiteX4" fmla="*/ 259462 w 503238"/>
                <a:gd name="connsiteY4" fmla="*/ 239424 h 484188"/>
                <a:gd name="connsiteX5" fmla="*/ 259462 w 503238"/>
                <a:gd name="connsiteY5" fmla="*/ 239857 h 484188"/>
                <a:gd name="connsiteX6" fmla="*/ 263580 w 503238"/>
                <a:gd name="connsiteY6" fmla="*/ 241300 h 484188"/>
                <a:gd name="connsiteX7" fmla="*/ 267065 w 503238"/>
                <a:gd name="connsiteY7" fmla="*/ 243032 h 484188"/>
                <a:gd name="connsiteX8" fmla="*/ 270392 w 503238"/>
                <a:gd name="connsiteY8" fmla="*/ 245341 h 484188"/>
                <a:gd name="connsiteX9" fmla="*/ 273243 w 503238"/>
                <a:gd name="connsiteY9" fmla="*/ 247939 h 484188"/>
                <a:gd name="connsiteX10" fmla="*/ 275619 w 503238"/>
                <a:gd name="connsiteY10" fmla="*/ 250825 h 484188"/>
                <a:gd name="connsiteX11" fmla="*/ 305874 w 503238"/>
                <a:gd name="connsiteY11" fmla="*/ 250825 h 484188"/>
                <a:gd name="connsiteX12" fmla="*/ 305874 w 503238"/>
                <a:gd name="connsiteY12" fmla="*/ 288492 h 484188"/>
                <a:gd name="connsiteX13" fmla="*/ 276253 w 503238"/>
                <a:gd name="connsiteY13" fmla="*/ 288492 h 484188"/>
                <a:gd name="connsiteX14" fmla="*/ 433388 w 503238"/>
                <a:gd name="connsiteY14" fmla="*/ 484188 h 484188"/>
                <a:gd name="connsiteX15" fmla="*/ 394896 w 503238"/>
                <a:gd name="connsiteY15" fmla="*/ 484188 h 484188"/>
                <a:gd name="connsiteX16" fmla="*/ 259304 w 503238"/>
                <a:gd name="connsiteY16" fmla="*/ 307687 h 484188"/>
                <a:gd name="connsiteX17" fmla="*/ 259304 w 503238"/>
                <a:gd name="connsiteY17" fmla="*/ 483467 h 484188"/>
                <a:gd name="connsiteX18" fmla="*/ 237761 w 503238"/>
                <a:gd name="connsiteY18" fmla="*/ 483467 h 484188"/>
                <a:gd name="connsiteX19" fmla="*/ 237761 w 503238"/>
                <a:gd name="connsiteY19" fmla="*/ 307687 h 484188"/>
                <a:gd name="connsiteX20" fmla="*/ 102168 w 503238"/>
                <a:gd name="connsiteY20" fmla="*/ 484188 h 484188"/>
                <a:gd name="connsiteX21" fmla="*/ 71438 w 503238"/>
                <a:gd name="connsiteY21" fmla="*/ 484188 h 484188"/>
                <a:gd name="connsiteX22" fmla="*/ 221762 w 503238"/>
                <a:gd name="connsiteY22" fmla="*/ 288492 h 484188"/>
                <a:gd name="connsiteX23" fmla="*/ 191190 w 503238"/>
                <a:gd name="connsiteY23" fmla="*/ 288492 h 484188"/>
                <a:gd name="connsiteX24" fmla="*/ 191190 w 503238"/>
                <a:gd name="connsiteY24" fmla="*/ 250681 h 484188"/>
                <a:gd name="connsiteX25" fmla="*/ 221604 w 503238"/>
                <a:gd name="connsiteY25" fmla="*/ 250681 h 484188"/>
                <a:gd name="connsiteX26" fmla="*/ 224613 w 503238"/>
                <a:gd name="connsiteY26" fmla="*/ 247217 h 484188"/>
                <a:gd name="connsiteX27" fmla="*/ 228415 w 503238"/>
                <a:gd name="connsiteY27" fmla="*/ 244187 h 484188"/>
                <a:gd name="connsiteX28" fmla="*/ 232850 w 503238"/>
                <a:gd name="connsiteY28" fmla="*/ 241589 h 484188"/>
                <a:gd name="connsiteX29" fmla="*/ 237602 w 503238"/>
                <a:gd name="connsiteY29" fmla="*/ 239713 h 484188"/>
                <a:gd name="connsiteX30" fmla="*/ 242988 w 503238"/>
                <a:gd name="connsiteY30" fmla="*/ 238414 h 484188"/>
                <a:gd name="connsiteX31" fmla="*/ 449513 w 503238"/>
                <a:gd name="connsiteY31" fmla="*/ 0 h 484188"/>
                <a:gd name="connsiteX32" fmla="*/ 503238 w 503238"/>
                <a:gd name="connsiteY32" fmla="*/ 154421 h 484188"/>
                <a:gd name="connsiteX33" fmla="*/ 438863 w 503238"/>
                <a:gd name="connsiteY33" fmla="*/ 176213 h 484188"/>
                <a:gd name="connsiteX34" fmla="*/ 433935 w 503238"/>
                <a:gd name="connsiteY34" fmla="*/ 162647 h 484188"/>
                <a:gd name="connsiteX35" fmla="*/ 240492 w 503238"/>
                <a:gd name="connsiteY35" fmla="*/ 228456 h 484188"/>
                <a:gd name="connsiteX36" fmla="*/ 232386 w 503238"/>
                <a:gd name="connsiteY36" fmla="*/ 204932 h 484188"/>
                <a:gd name="connsiteX37" fmla="*/ 60401 w 503238"/>
                <a:gd name="connsiteY37" fmla="*/ 263525 h 484188"/>
                <a:gd name="connsiteX38" fmla="*/ 51500 w 503238"/>
                <a:gd name="connsiteY38" fmla="*/ 238270 h 484188"/>
                <a:gd name="connsiteX39" fmla="*/ 10332 w 503238"/>
                <a:gd name="connsiteY39" fmla="*/ 252268 h 484188"/>
                <a:gd name="connsiteX40" fmla="*/ 0 w 503238"/>
                <a:gd name="connsiteY40" fmla="*/ 222395 h 484188"/>
                <a:gd name="connsiteX41" fmla="*/ 41327 w 503238"/>
                <a:gd name="connsiteY41" fmla="*/ 208396 h 484188"/>
                <a:gd name="connsiteX42" fmla="*/ 32426 w 503238"/>
                <a:gd name="connsiteY42" fmla="*/ 183140 h 484188"/>
                <a:gd name="connsiteX43" fmla="*/ 204411 w 503238"/>
                <a:gd name="connsiteY43" fmla="*/ 124547 h 484188"/>
                <a:gd name="connsiteX44" fmla="*/ 196304 w 503238"/>
                <a:gd name="connsiteY44" fmla="*/ 101312 h 484188"/>
                <a:gd name="connsiteX45" fmla="*/ 389906 w 503238"/>
                <a:gd name="connsiteY45" fmla="*/ 35358 h 484188"/>
                <a:gd name="connsiteX46" fmla="*/ 385138 w 503238"/>
                <a:gd name="connsiteY46" fmla="*/ 21648 h 48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03238" h="484188">
                  <a:moveTo>
                    <a:pt x="248691" y="238125"/>
                  </a:moveTo>
                  <a:lnTo>
                    <a:pt x="252334" y="238270"/>
                  </a:lnTo>
                  <a:lnTo>
                    <a:pt x="255660" y="238847"/>
                  </a:lnTo>
                  <a:lnTo>
                    <a:pt x="258987" y="239713"/>
                  </a:lnTo>
                  <a:lnTo>
                    <a:pt x="259462" y="239424"/>
                  </a:lnTo>
                  <a:lnTo>
                    <a:pt x="259462" y="239857"/>
                  </a:lnTo>
                  <a:lnTo>
                    <a:pt x="263580" y="241300"/>
                  </a:lnTo>
                  <a:lnTo>
                    <a:pt x="267065" y="243032"/>
                  </a:lnTo>
                  <a:lnTo>
                    <a:pt x="270392" y="245341"/>
                  </a:lnTo>
                  <a:lnTo>
                    <a:pt x="273243" y="247939"/>
                  </a:lnTo>
                  <a:lnTo>
                    <a:pt x="275619" y="250825"/>
                  </a:lnTo>
                  <a:lnTo>
                    <a:pt x="305874" y="250825"/>
                  </a:lnTo>
                  <a:lnTo>
                    <a:pt x="305874" y="288492"/>
                  </a:lnTo>
                  <a:lnTo>
                    <a:pt x="276253" y="288492"/>
                  </a:lnTo>
                  <a:lnTo>
                    <a:pt x="433388" y="484188"/>
                  </a:lnTo>
                  <a:lnTo>
                    <a:pt x="394896" y="484188"/>
                  </a:lnTo>
                  <a:lnTo>
                    <a:pt x="259304" y="307687"/>
                  </a:lnTo>
                  <a:lnTo>
                    <a:pt x="259304" y="483467"/>
                  </a:lnTo>
                  <a:lnTo>
                    <a:pt x="237761" y="483467"/>
                  </a:lnTo>
                  <a:lnTo>
                    <a:pt x="237761" y="307687"/>
                  </a:lnTo>
                  <a:lnTo>
                    <a:pt x="102168" y="484188"/>
                  </a:lnTo>
                  <a:lnTo>
                    <a:pt x="71438" y="484188"/>
                  </a:lnTo>
                  <a:lnTo>
                    <a:pt x="221762" y="288492"/>
                  </a:lnTo>
                  <a:lnTo>
                    <a:pt x="191190" y="288492"/>
                  </a:lnTo>
                  <a:lnTo>
                    <a:pt x="191190" y="250681"/>
                  </a:lnTo>
                  <a:lnTo>
                    <a:pt x="221604" y="250681"/>
                  </a:lnTo>
                  <a:lnTo>
                    <a:pt x="224613" y="247217"/>
                  </a:lnTo>
                  <a:lnTo>
                    <a:pt x="228415" y="244187"/>
                  </a:lnTo>
                  <a:lnTo>
                    <a:pt x="232850" y="241589"/>
                  </a:lnTo>
                  <a:lnTo>
                    <a:pt x="237602" y="239713"/>
                  </a:lnTo>
                  <a:lnTo>
                    <a:pt x="242988" y="238414"/>
                  </a:lnTo>
                  <a:close/>
                  <a:moveTo>
                    <a:pt x="449513" y="0"/>
                  </a:moveTo>
                  <a:lnTo>
                    <a:pt x="503238" y="154421"/>
                  </a:lnTo>
                  <a:lnTo>
                    <a:pt x="438863" y="176213"/>
                  </a:lnTo>
                  <a:lnTo>
                    <a:pt x="433935" y="162647"/>
                  </a:lnTo>
                  <a:lnTo>
                    <a:pt x="240492" y="228456"/>
                  </a:lnTo>
                  <a:lnTo>
                    <a:pt x="232386" y="204932"/>
                  </a:lnTo>
                  <a:lnTo>
                    <a:pt x="60401" y="263525"/>
                  </a:lnTo>
                  <a:lnTo>
                    <a:pt x="51500" y="238270"/>
                  </a:lnTo>
                  <a:lnTo>
                    <a:pt x="10332" y="252268"/>
                  </a:lnTo>
                  <a:lnTo>
                    <a:pt x="0" y="222395"/>
                  </a:lnTo>
                  <a:lnTo>
                    <a:pt x="41327" y="208396"/>
                  </a:lnTo>
                  <a:lnTo>
                    <a:pt x="32426" y="183140"/>
                  </a:lnTo>
                  <a:lnTo>
                    <a:pt x="204411" y="124547"/>
                  </a:lnTo>
                  <a:lnTo>
                    <a:pt x="196304" y="101312"/>
                  </a:lnTo>
                  <a:lnTo>
                    <a:pt x="389906" y="35358"/>
                  </a:lnTo>
                  <a:lnTo>
                    <a:pt x="385138" y="21648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9557" y="1837993"/>
            <a:ext cx="2484502" cy="2206874"/>
            <a:chOff x="3308210" y="903021"/>
            <a:chExt cx="2484502" cy="2206874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308210" y="1938193"/>
              <a:ext cx="2484502" cy="117170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учреждение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–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0,6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0,6 млн. ₽</a:t>
              </a:r>
            </a:p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0,3 млн. ₽</a:t>
              </a:r>
              <a:endPara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24"/>
            <p:cNvSpPr txBox="1">
              <a:spLocks noChangeArrowheads="1"/>
            </p:cNvSpPr>
            <p:nvPr/>
          </p:nvSpPr>
          <p:spPr bwMode="auto">
            <a:xfrm>
              <a:off x="3308210" y="1448432"/>
              <a:ext cx="2484502" cy="494566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  <a:extLst/>
          </p:spPr>
          <p:txBody>
            <a:bodyPr vert="horz" wrap="square" lIns="108000" tIns="0" rIns="108000" bIns="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5pPr>
              <a:lvl6pPr marL="500771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6pPr>
              <a:lvl7pPr marL="1001542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7pPr>
              <a:lvl8pPr marL="1502313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8pPr>
              <a:lvl9pPr marL="2003085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hlink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Молодежная политика</a:t>
              </a:r>
              <a:endPara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Group 471"/>
            <p:cNvGrpSpPr/>
            <p:nvPr/>
          </p:nvGrpSpPr>
          <p:grpSpPr>
            <a:xfrm>
              <a:off x="3446790" y="903021"/>
              <a:ext cx="425450" cy="516016"/>
              <a:chOff x="3589338" y="5086350"/>
              <a:chExt cx="320675" cy="388938"/>
            </a:xfrm>
            <a:solidFill>
              <a:schemeClr val="tx2"/>
            </a:solidFill>
          </p:grpSpPr>
          <p:sp>
            <p:nvSpPr>
              <p:cNvPr id="100" name="Freeform 378"/>
              <p:cNvSpPr>
                <a:spLocks/>
              </p:cNvSpPr>
              <p:nvPr/>
            </p:nvSpPr>
            <p:spPr bwMode="auto">
              <a:xfrm>
                <a:off x="3735388" y="5086350"/>
                <a:ext cx="42863" cy="44450"/>
              </a:xfrm>
              <a:custGeom>
                <a:avLst/>
                <a:gdLst>
                  <a:gd name="T0" fmla="*/ 177 w 354"/>
                  <a:gd name="T1" fmla="*/ 0 h 359"/>
                  <a:gd name="T2" fmla="*/ 208 w 354"/>
                  <a:gd name="T3" fmla="*/ 3 h 359"/>
                  <a:gd name="T4" fmla="*/ 239 w 354"/>
                  <a:gd name="T5" fmla="*/ 12 h 359"/>
                  <a:gd name="T6" fmla="*/ 267 w 354"/>
                  <a:gd name="T7" fmla="*/ 25 h 359"/>
                  <a:gd name="T8" fmla="*/ 292 w 354"/>
                  <a:gd name="T9" fmla="*/ 43 h 359"/>
                  <a:gd name="T10" fmla="*/ 312 w 354"/>
                  <a:gd name="T11" fmla="*/ 64 h 359"/>
                  <a:gd name="T12" fmla="*/ 329 w 354"/>
                  <a:gd name="T13" fmla="*/ 90 h 359"/>
                  <a:gd name="T14" fmla="*/ 343 w 354"/>
                  <a:gd name="T15" fmla="*/ 117 h 359"/>
                  <a:gd name="T16" fmla="*/ 351 w 354"/>
                  <a:gd name="T17" fmla="*/ 148 h 359"/>
                  <a:gd name="T18" fmla="*/ 354 w 354"/>
                  <a:gd name="T19" fmla="*/ 180 h 359"/>
                  <a:gd name="T20" fmla="*/ 351 w 354"/>
                  <a:gd name="T21" fmla="*/ 211 h 359"/>
                  <a:gd name="T22" fmla="*/ 343 w 354"/>
                  <a:gd name="T23" fmla="*/ 242 h 359"/>
                  <a:gd name="T24" fmla="*/ 329 w 354"/>
                  <a:gd name="T25" fmla="*/ 269 h 359"/>
                  <a:gd name="T26" fmla="*/ 312 w 354"/>
                  <a:gd name="T27" fmla="*/ 294 h 359"/>
                  <a:gd name="T28" fmla="*/ 292 w 354"/>
                  <a:gd name="T29" fmla="*/ 316 h 359"/>
                  <a:gd name="T30" fmla="*/ 267 w 354"/>
                  <a:gd name="T31" fmla="*/ 334 h 359"/>
                  <a:gd name="T32" fmla="*/ 239 w 354"/>
                  <a:gd name="T33" fmla="*/ 347 h 359"/>
                  <a:gd name="T34" fmla="*/ 208 w 354"/>
                  <a:gd name="T35" fmla="*/ 356 h 359"/>
                  <a:gd name="T36" fmla="*/ 177 w 354"/>
                  <a:gd name="T37" fmla="*/ 359 h 359"/>
                  <a:gd name="T38" fmla="*/ 145 w 354"/>
                  <a:gd name="T39" fmla="*/ 356 h 359"/>
                  <a:gd name="T40" fmla="*/ 115 w 354"/>
                  <a:gd name="T41" fmla="*/ 347 h 359"/>
                  <a:gd name="T42" fmla="*/ 87 w 354"/>
                  <a:gd name="T43" fmla="*/ 334 h 359"/>
                  <a:gd name="T44" fmla="*/ 63 w 354"/>
                  <a:gd name="T45" fmla="*/ 316 h 359"/>
                  <a:gd name="T46" fmla="*/ 42 w 354"/>
                  <a:gd name="T47" fmla="*/ 294 h 359"/>
                  <a:gd name="T48" fmla="*/ 25 w 354"/>
                  <a:gd name="T49" fmla="*/ 269 h 359"/>
                  <a:gd name="T50" fmla="*/ 12 w 354"/>
                  <a:gd name="T51" fmla="*/ 242 h 359"/>
                  <a:gd name="T52" fmla="*/ 3 w 354"/>
                  <a:gd name="T53" fmla="*/ 211 h 359"/>
                  <a:gd name="T54" fmla="*/ 0 w 354"/>
                  <a:gd name="T55" fmla="*/ 180 h 359"/>
                  <a:gd name="T56" fmla="*/ 3 w 354"/>
                  <a:gd name="T57" fmla="*/ 148 h 359"/>
                  <a:gd name="T58" fmla="*/ 12 w 354"/>
                  <a:gd name="T59" fmla="*/ 117 h 359"/>
                  <a:gd name="T60" fmla="*/ 25 w 354"/>
                  <a:gd name="T61" fmla="*/ 90 h 359"/>
                  <a:gd name="T62" fmla="*/ 42 w 354"/>
                  <a:gd name="T63" fmla="*/ 64 h 359"/>
                  <a:gd name="T64" fmla="*/ 63 w 354"/>
                  <a:gd name="T65" fmla="*/ 43 h 359"/>
                  <a:gd name="T66" fmla="*/ 87 w 354"/>
                  <a:gd name="T67" fmla="*/ 25 h 359"/>
                  <a:gd name="T68" fmla="*/ 115 w 354"/>
                  <a:gd name="T69" fmla="*/ 12 h 359"/>
                  <a:gd name="T70" fmla="*/ 145 w 354"/>
                  <a:gd name="T71" fmla="*/ 3 h 359"/>
                  <a:gd name="T72" fmla="*/ 177 w 354"/>
                  <a:gd name="T73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4" h="359">
                    <a:moveTo>
                      <a:pt x="177" y="0"/>
                    </a:moveTo>
                    <a:lnTo>
                      <a:pt x="208" y="3"/>
                    </a:lnTo>
                    <a:lnTo>
                      <a:pt x="239" y="12"/>
                    </a:lnTo>
                    <a:lnTo>
                      <a:pt x="267" y="25"/>
                    </a:lnTo>
                    <a:lnTo>
                      <a:pt x="292" y="43"/>
                    </a:lnTo>
                    <a:lnTo>
                      <a:pt x="312" y="64"/>
                    </a:lnTo>
                    <a:lnTo>
                      <a:pt x="329" y="90"/>
                    </a:lnTo>
                    <a:lnTo>
                      <a:pt x="343" y="117"/>
                    </a:lnTo>
                    <a:lnTo>
                      <a:pt x="351" y="148"/>
                    </a:lnTo>
                    <a:lnTo>
                      <a:pt x="354" y="180"/>
                    </a:lnTo>
                    <a:lnTo>
                      <a:pt x="351" y="211"/>
                    </a:lnTo>
                    <a:lnTo>
                      <a:pt x="343" y="242"/>
                    </a:lnTo>
                    <a:lnTo>
                      <a:pt x="329" y="269"/>
                    </a:lnTo>
                    <a:lnTo>
                      <a:pt x="312" y="294"/>
                    </a:lnTo>
                    <a:lnTo>
                      <a:pt x="292" y="316"/>
                    </a:lnTo>
                    <a:lnTo>
                      <a:pt x="267" y="334"/>
                    </a:lnTo>
                    <a:lnTo>
                      <a:pt x="239" y="347"/>
                    </a:lnTo>
                    <a:lnTo>
                      <a:pt x="208" y="356"/>
                    </a:lnTo>
                    <a:lnTo>
                      <a:pt x="177" y="359"/>
                    </a:lnTo>
                    <a:lnTo>
                      <a:pt x="145" y="356"/>
                    </a:lnTo>
                    <a:lnTo>
                      <a:pt x="115" y="347"/>
                    </a:lnTo>
                    <a:lnTo>
                      <a:pt x="87" y="334"/>
                    </a:lnTo>
                    <a:lnTo>
                      <a:pt x="63" y="316"/>
                    </a:lnTo>
                    <a:lnTo>
                      <a:pt x="42" y="294"/>
                    </a:lnTo>
                    <a:lnTo>
                      <a:pt x="25" y="269"/>
                    </a:lnTo>
                    <a:lnTo>
                      <a:pt x="12" y="242"/>
                    </a:lnTo>
                    <a:lnTo>
                      <a:pt x="3" y="211"/>
                    </a:lnTo>
                    <a:lnTo>
                      <a:pt x="0" y="180"/>
                    </a:lnTo>
                    <a:lnTo>
                      <a:pt x="3" y="148"/>
                    </a:lnTo>
                    <a:lnTo>
                      <a:pt x="12" y="117"/>
                    </a:lnTo>
                    <a:lnTo>
                      <a:pt x="25" y="90"/>
                    </a:lnTo>
                    <a:lnTo>
                      <a:pt x="42" y="64"/>
                    </a:lnTo>
                    <a:lnTo>
                      <a:pt x="63" y="43"/>
                    </a:lnTo>
                    <a:lnTo>
                      <a:pt x="87" y="25"/>
                    </a:lnTo>
                    <a:lnTo>
                      <a:pt x="115" y="12"/>
                    </a:lnTo>
                    <a:lnTo>
                      <a:pt x="145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79"/>
              <p:cNvSpPr>
                <a:spLocks/>
              </p:cNvSpPr>
              <p:nvPr/>
            </p:nvSpPr>
            <p:spPr bwMode="auto">
              <a:xfrm>
                <a:off x="3671888" y="5100638"/>
                <a:ext cx="166688" cy="234950"/>
              </a:xfrm>
              <a:custGeom>
                <a:avLst/>
                <a:gdLst>
                  <a:gd name="T0" fmla="*/ 1300 w 1356"/>
                  <a:gd name="T1" fmla="*/ 2 h 1923"/>
                  <a:gd name="T2" fmla="*/ 1334 w 1356"/>
                  <a:gd name="T3" fmla="*/ 22 h 1923"/>
                  <a:gd name="T4" fmla="*/ 1353 w 1356"/>
                  <a:gd name="T5" fmla="*/ 56 h 1923"/>
                  <a:gd name="T6" fmla="*/ 1353 w 1356"/>
                  <a:gd name="T7" fmla="*/ 95 h 1923"/>
                  <a:gd name="T8" fmla="*/ 1334 w 1356"/>
                  <a:gd name="T9" fmla="*/ 129 h 1923"/>
                  <a:gd name="T10" fmla="*/ 1334 w 1356"/>
                  <a:gd name="T11" fmla="*/ 130 h 1923"/>
                  <a:gd name="T12" fmla="*/ 901 w 1356"/>
                  <a:gd name="T13" fmla="*/ 1820 h 1923"/>
                  <a:gd name="T14" fmla="*/ 891 w 1356"/>
                  <a:gd name="T15" fmla="*/ 1865 h 1923"/>
                  <a:gd name="T16" fmla="*/ 863 w 1356"/>
                  <a:gd name="T17" fmla="*/ 1900 h 1923"/>
                  <a:gd name="T18" fmla="*/ 823 w 1356"/>
                  <a:gd name="T19" fmla="*/ 1920 h 1923"/>
                  <a:gd name="T20" fmla="*/ 778 w 1356"/>
                  <a:gd name="T21" fmla="*/ 1920 h 1923"/>
                  <a:gd name="T22" fmla="*/ 738 w 1356"/>
                  <a:gd name="T23" fmla="*/ 1900 h 1923"/>
                  <a:gd name="T24" fmla="*/ 710 w 1356"/>
                  <a:gd name="T25" fmla="*/ 1867 h 1923"/>
                  <a:gd name="T26" fmla="*/ 700 w 1356"/>
                  <a:gd name="T27" fmla="*/ 1822 h 1923"/>
                  <a:gd name="T28" fmla="*/ 700 w 1356"/>
                  <a:gd name="T29" fmla="*/ 991 h 1923"/>
                  <a:gd name="T30" fmla="*/ 655 w 1356"/>
                  <a:gd name="T31" fmla="*/ 1820 h 1923"/>
                  <a:gd name="T32" fmla="*/ 645 w 1356"/>
                  <a:gd name="T33" fmla="*/ 1865 h 1923"/>
                  <a:gd name="T34" fmla="*/ 617 w 1356"/>
                  <a:gd name="T35" fmla="*/ 1900 h 1923"/>
                  <a:gd name="T36" fmla="*/ 577 w 1356"/>
                  <a:gd name="T37" fmla="*/ 1920 h 1923"/>
                  <a:gd name="T38" fmla="*/ 531 w 1356"/>
                  <a:gd name="T39" fmla="*/ 1920 h 1923"/>
                  <a:gd name="T40" fmla="*/ 491 w 1356"/>
                  <a:gd name="T41" fmla="*/ 1900 h 1923"/>
                  <a:gd name="T42" fmla="*/ 463 w 1356"/>
                  <a:gd name="T43" fmla="*/ 1865 h 1923"/>
                  <a:gd name="T44" fmla="*/ 453 w 1356"/>
                  <a:gd name="T45" fmla="*/ 1820 h 1923"/>
                  <a:gd name="T46" fmla="*/ 22 w 1356"/>
                  <a:gd name="T47" fmla="*/ 130 h 1923"/>
                  <a:gd name="T48" fmla="*/ 21 w 1356"/>
                  <a:gd name="T49" fmla="*/ 129 h 1923"/>
                  <a:gd name="T50" fmla="*/ 2 w 1356"/>
                  <a:gd name="T51" fmla="*/ 95 h 1923"/>
                  <a:gd name="T52" fmla="*/ 2 w 1356"/>
                  <a:gd name="T53" fmla="*/ 56 h 1923"/>
                  <a:gd name="T54" fmla="*/ 21 w 1356"/>
                  <a:gd name="T55" fmla="*/ 22 h 1923"/>
                  <a:gd name="T56" fmla="*/ 55 w 1356"/>
                  <a:gd name="T57" fmla="*/ 2 h 1923"/>
                  <a:gd name="T58" fmla="*/ 93 w 1356"/>
                  <a:gd name="T59" fmla="*/ 2 h 1923"/>
                  <a:gd name="T60" fmla="*/ 127 w 1356"/>
                  <a:gd name="T61" fmla="*/ 22 h 1923"/>
                  <a:gd name="T62" fmla="*/ 407 w 1356"/>
                  <a:gd name="T63" fmla="*/ 308 h 1923"/>
                  <a:gd name="T64" fmla="*/ 1228 w 1356"/>
                  <a:gd name="T65" fmla="*/ 22 h 1923"/>
                  <a:gd name="T66" fmla="*/ 1244 w 1356"/>
                  <a:gd name="T67" fmla="*/ 10 h 1923"/>
                  <a:gd name="T68" fmla="*/ 1281 w 1356"/>
                  <a:gd name="T69" fmla="*/ 0 h 1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56" h="1923">
                    <a:moveTo>
                      <a:pt x="1281" y="0"/>
                    </a:moveTo>
                    <a:lnTo>
                      <a:pt x="1300" y="2"/>
                    </a:lnTo>
                    <a:lnTo>
                      <a:pt x="1318" y="10"/>
                    </a:lnTo>
                    <a:lnTo>
                      <a:pt x="1334" y="22"/>
                    </a:lnTo>
                    <a:lnTo>
                      <a:pt x="1346" y="39"/>
                    </a:lnTo>
                    <a:lnTo>
                      <a:pt x="1353" y="56"/>
                    </a:lnTo>
                    <a:lnTo>
                      <a:pt x="1356" y="76"/>
                    </a:lnTo>
                    <a:lnTo>
                      <a:pt x="1353" y="95"/>
                    </a:lnTo>
                    <a:lnTo>
                      <a:pt x="1346" y="113"/>
                    </a:lnTo>
                    <a:lnTo>
                      <a:pt x="1334" y="129"/>
                    </a:lnTo>
                    <a:lnTo>
                      <a:pt x="1334" y="129"/>
                    </a:lnTo>
                    <a:lnTo>
                      <a:pt x="1334" y="130"/>
                    </a:lnTo>
                    <a:lnTo>
                      <a:pt x="900" y="581"/>
                    </a:lnTo>
                    <a:lnTo>
                      <a:pt x="901" y="1820"/>
                    </a:lnTo>
                    <a:lnTo>
                      <a:pt x="898" y="1844"/>
                    </a:lnTo>
                    <a:lnTo>
                      <a:pt x="891" y="1865"/>
                    </a:lnTo>
                    <a:lnTo>
                      <a:pt x="878" y="1885"/>
                    </a:lnTo>
                    <a:lnTo>
                      <a:pt x="863" y="1900"/>
                    </a:lnTo>
                    <a:lnTo>
                      <a:pt x="845" y="1913"/>
                    </a:lnTo>
                    <a:lnTo>
                      <a:pt x="823" y="1920"/>
                    </a:lnTo>
                    <a:lnTo>
                      <a:pt x="800" y="1923"/>
                    </a:lnTo>
                    <a:lnTo>
                      <a:pt x="778" y="1920"/>
                    </a:lnTo>
                    <a:lnTo>
                      <a:pt x="756" y="1913"/>
                    </a:lnTo>
                    <a:lnTo>
                      <a:pt x="738" y="1900"/>
                    </a:lnTo>
                    <a:lnTo>
                      <a:pt x="723" y="1885"/>
                    </a:lnTo>
                    <a:lnTo>
                      <a:pt x="710" y="1867"/>
                    </a:lnTo>
                    <a:lnTo>
                      <a:pt x="703" y="1845"/>
                    </a:lnTo>
                    <a:lnTo>
                      <a:pt x="700" y="1822"/>
                    </a:lnTo>
                    <a:lnTo>
                      <a:pt x="700" y="1821"/>
                    </a:lnTo>
                    <a:lnTo>
                      <a:pt x="700" y="991"/>
                    </a:lnTo>
                    <a:lnTo>
                      <a:pt x="654" y="991"/>
                    </a:lnTo>
                    <a:lnTo>
                      <a:pt x="655" y="1820"/>
                    </a:lnTo>
                    <a:lnTo>
                      <a:pt x="652" y="1843"/>
                    </a:lnTo>
                    <a:lnTo>
                      <a:pt x="645" y="1865"/>
                    </a:lnTo>
                    <a:lnTo>
                      <a:pt x="632" y="1885"/>
                    </a:lnTo>
                    <a:lnTo>
                      <a:pt x="617" y="1900"/>
                    </a:lnTo>
                    <a:lnTo>
                      <a:pt x="598" y="1913"/>
                    </a:lnTo>
                    <a:lnTo>
                      <a:pt x="577" y="1920"/>
                    </a:lnTo>
                    <a:lnTo>
                      <a:pt x="553" y="1923"/>
                    </a:lnTo>
                    <a:lnTo>
                      <a:pt x="531" y="1920"/>
                    </a:lnTo>
                    <a:lnTo>
                      <a:pt x="509" y="1913"/>
                    </a:lnTo>
                    <a:lnTo>
                      <a:pt x="491" y="1900"/>
                    </a:lnTo>
                    <a:lnTo>
                      <a:pt x="475" y="1885"/>
                    </a:lnTo>
                    <a:lnTo>
                      <a:pt x="463" y="1865"/>
                    </a:lnTo>
                    <a:lnTo>
                      <a:pt x="456" y="1843"/>
                    </a:lnTo>
                    <a:lnTo>
                      <a:pt x="453" y="1820"/>
                    </a:lnTo>
                    <a:lnTo>
                      <a:pt x="454" y="580"/>
                    </a:lnTo>
                    <a:lnTo>
                      <a:pt x="22" y="130"/>
                    </a:lnTo>
                    <a:lnTo>
                      <a:pt x="22" y="129"/>
                    </a:lnTo>
                    <a:lnTo>
                      <a:pt x="21" y="129"/>
                    </a:lnTo>
                    <a:lnTo>
                      <a:pt x="9" y="113"/>
                    </a:lnTo>
                    <a:lnTo>
                      <a:pt x="2" y="95"/>
                    </a:lnTo>
                    <a:lnTo>
                      <a:pt x="0" y="76"/>
                    </a:lnTo>
                    <a:lnTo>
                      <a:pt x="2" y="56"/>
                    </a:lnTo>
                    <a:lnTo>
                      <a:pt x="9" y="39"/>
                    </a:lnTo>
                    <a:lnTo>
                      <a:pt x="21" y="22"/>
                    </a:lnTo>
                    <a:lnTo>
                      <a:pt x="38" y="10"/>
                    </a:lnTo>
                    <a:lnTo>
                      <a:pt x="55" y="2"/>
                    </a:lnTo>
                    <a:lnTo>
                      <a:pt x="75" y="0"/>
                    </a:lnTo>
                    <a:lnTo>
                      <a:pt x="93" y="2"/>
                    </a:lnTo>
                    <a:lnTo>
                      <a:pt x="111" y="10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407" y="308"/>
                    </a:lnTo>
                    <a:lnTo>
                      <a:pt x="949" y="308"/>
                    </a:lnTo>
                    <a:lnTo>
                      <a:pt x="1228" y="22"/>
                    </a:lnTo>
                    <a:lnTo>
                      <a:pt x="1228" y="22"/>
                    </a:lnTo>
                    <a:lnTo>
                      <a:pt x="1244" y="10"/>
                    </a:lnTo>
                    <a:lnTo>
                      <a:pt x="1262" y="2"/>
                    </a:lnTo>
                    <a:lnTo>
                      <a:pt x="1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80"/>
              <p:cNvSpPr>
                <a:spLocks/>
              </p:cNvSpPr>
              <p:nvPr/>
            </p:nvSpPr>
            <p:spPr bwMode="auto">
              <a:xfrm>
                <a:off x="3621088" y="5138738"/>
                <a:ext cx="42863" cy="44450"/>
              </a:xfrm>
              <a:custGeom>
                <a:avLst/>
                <a:gdLst>
                  <a:gd name="T0" fmla="*/ 177 w 353"/>
                  <a:gd name="T1" fmla="*/ 0 h 357"/>
                  <a:gd name="T2" fmla="*/ 208 w 353"/>
                  <a:gd name="T3" fmla="*/ 2 h 357"/>
                  <a:gd name="T4" fmla="*/ 238 w 353"/>
                  <a:gd name="T5" fmla="*/ 10 h 357"/>
                  <a:gd name="T6" fmla="*/ 266 w 353"/>
                  <a:gd name="T7" fmla="*/ 24 h 357"/>
                  <a:gd name="T8" fmla="*/ 290 w 353"/>
                  <a:gd name="T9" fmla="*/ 41 h 357"/>
                  <a:gd name="T10" fmla="*/ 312 w 353"/>
                  <a:gd name="T11" fmla="*/ 63 h 357"/>
                  <a:gd name="T12" fmla="*/ 329 w 353"/>
                  <a:gd name="T13" fmla="*/ 88 h 357"/>
                  <a:gd name="T14" fmla="*/ 342 w 353"/>
                  <a:gd name="T15" fmla="*/ 115 h 357"/>
                  <a:gd name="T16" fmla="*/ 350 w 353"/>
                  <a:gd name="T17" fmla="*/ 146 h 357"/>
                  <a:gd name="T18" fmla="*/ 353 w 353"/>
                  <a:gd name="T19" fmla="*/ 179 h 357"/>
                  <a:gd name="T20" fmla="*/ 350 w 353"/>
                  <a:gd name="T21" fmla="*/ 210 h 357"/>
                  <a:gd name="T22" fmla="*/ 342 w 353"/>
                  <a:gd name="T23" fmla="*/ 241 h 357"/>
                  <a:gd name="T24" fmla="*/ 329 w 353"/>
                  <a:gd name="T25" fmla="*/ 268 h 357"/>
                  <a:gd name="T26" fmla="*/ 312 w 353"/>
                  <a:gd name="T27" fmla="*/ 294 h 357"/>
                  <a:gd name="T28" fmla="*/ 290 w 353"/>
                  <a:gd name="T29" fmla="*/ 315 h 357"/>
                  <a:gd name="T30" fmla="*/ 266 w 353"/>
                  <a:gd name="T31" fmla="*/ 332 h 357"/>
                  <a:gd name="T32" fmla="*/ 238 w 353"/>
                  <a:gd name="T33" fmla="*/ 346 h 357"/>
                  <a:gd name="T34" fmla="*/ 208 w 353"/>
                  <a:gd name="T35" fmla="*/ 354 h 357"/>
                  <a:gd name="T36" fmla="*/ 177 w 353"/>
                  <a:gd name="T37" fmla="*/ 357 h 357"/>
                  <a:gd name="T38" fmla="*/ 145 w 353"/>
                  <a:gd name="T39" fmla="*/ 354 h 357"/>
                  <a:gd name="T40" fmla="*/ 115 w 353"/>
                  <a:gd name="T41" fmla="*/ 346 h 357"/>
                  <a:gd name="T42" fmla="*/ 87 w 353"/>
                  <a:gd name="T43" fmla="*/ 332 h 357"/>
                  <a:gd name="T44" fmla="*/ 63 w 353"/>
                  <a:gd name="T45" fmla="*/ 315 h 357"/>
                  <a:gd name="T46" fmla="*/ 41 w 353"/>
                  <a:gd name="T47" fmla="*/ 294 h 357"/>
                  <a:gd name="T48" fmla="*/ 24 w 353"/>
                  <a:gd name="T49" fmla="*/ 268 h 357"/>
                  <a:gd name="T50" fmla="*/ 12 w 353"/>
                  <a:gd name="T51" fmla="*/ 241 h 357"/>
                  <a:gd name="T52" fmla="*/ 3 w 353"/>
                  <a:gd name="T53" fmla="*/ 210 h 357"/>
                  <a:gd name="T54" fmla="*/ 0 w 353"/>
                  <a:gd name="T55" fmla="*/ 179 h 357"/>
                  <a:gd name="T56" fmla="*/ 3 w 353"/>
                  <a:gd name="T57" fmla="*/ 146 h 357"/>
                  <a:gd name="T58" fmla="*/ 12 w 353"/>
                  <a:gd name="T59" fmla="*/ 115 h 357"/>
                  <a:gd name="T60" fmla="*/ 24 w 353"/>
                  <a:gd name="T61" fmla="*/ 88 h 357"/>
                  <a:gd name="T62" fmla="*/ 41 w 353"/>
                  <a:gd name="T63" fmla="*/ 63 h 357"/>
                  <a:gd name="T64" fmla="*/ 63 w 353"/>
                  <a:gd name="T65" fmla="*/ 41 h 357"/>
                  <a:gd name="T66" fmla="*/ 87 w 353"/>
                  <a:gd name="T67" fmla="*/ 24 h 357"/>
                  <a:gd name="T68" fmla="*/ 115 w 353"/>
                  <a:gd name="T69" fmla="*/ 10 h 357"/>
                  <a:gd name="T70" fmla="*/ 145 w 353"/>
                  <a:gd name="T71" fmla="*/ 2 h 357"/>
                  <a:gd name="T72" fmla="*/ 177 w 353"/>
                  <a:gd name="T7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3" h="357">
                    <a:moveTo>
                      <a:pt x="177" y="0"/>
                    </a:moveTo>
                    <a:lnTo>
                      <a:pt x="208" y="2"/>
                    </a:lnTo>
                    <a:lnTo>
                      <a:pt x="238" y="10"/>
                    </a:lnTo>
                    <a:lnTo>
                      <a:pt x="266" y="24"/>
                    </a:lnTo>
                    <a:lnTo>
                      <a:pt x="290" y="41"/>
                    </a:lnTo>
                    <a:lnTo>
                      <a:pt x="312" y="63"/>
                    </a:lnTo>
                    <a:lnTo>
                      <a:pt x="329" y="88"/>
                    </a:lnTo>
                    <a:lnTo>
                      <a:pt x="342" y="115"/>
                    </a:lnTo>
                    <a:lnTo>
                      <a:pt x="350" y="146"/>
                    </a:lnTo>
                    <a:lnTo>
                      <a:pt x="353" y="179"/>
                    </a:lnTo>
                    <a:lnTo>
                      <a:pt x="350" y="210"/>
                    </a:lnTo>
                    <a:lnTo>
                      <a:pt x="342" y="241"/>
                    </a:lnTo>
                    <a:lnTo>
                      <a:pt x="329" y="268"/>
                    </a:lnTo>
                    <a:lnTo>
                      <a:pt x="312" y="294"/>
                    </a:lnTo>
                    <a:lnTo>
                      <a:pt x="290" y="315"/>
                    </a:lnTo>
                    <a:lnTo>
                      <a:pt x="266" y="332"/>
                    </a:lnTo>
                    <a:lnTo>
                      <a:pt x="238" y="346"/>
                    </a:lnTo>
                    <a:lnTo>
                      <a:pt x="208" y="354"/>
                    </a:lnTo>
                    <a:lnTo>
                      <a:pt x="177" y="357"/>
                    </a:lnTo>
                    <a:lnTo>
                      <a:pt x="145" y="354"/>
                    </a:lnTo>
                    <a:lnTo>
                      <a:pt x="115" y="346"/>
                    </a:lnTo>
                    <a:lnTo>
                      <a:pt x="87" y="332"/>
                    </a:lnTo>
                    <a:lnTo>
                      <a:pt x="63" y="315"/>
                    </a:lnTo>
                    <a:lnTo>
                      <a:pt x="41" y="294"/>
                    </a:lnTo>
                    <a:lnTo>
                      <a:pt x="24" y="268"/>
                    </a:lnTo>
                    <a:lnTo>
                      <a:pt x="12" y="241"/>
                    </a:lnTo>
                    <a:lnTo>
                      <a:pt x="3" y="210"/>
                    </a:lnTo>
                    <a:lnTo>
                      <a:pt x="0" y="179"/>
                    </a:lnTo>
                    <a:lnTo>
                      <a:pt x="3" y="146"/>
                    </a:lnTo>
                    <a:lnTo>
                      <a:pt x="12" y="115"/>
                    </a:lnTo>
                    <a:lnTo>
                      <a:pt x="24" y="88"/>
                    </a:lnTo>
                    <a:lnTo>
                      <a:pt x="41" y="63"/>
                    </a:lnTo>
                    <a:lnTo>
                      <a:pt x="63" y="41"/>
                    </a:lnTo>
                    <a:lnTo>
                      <a:pt x="87" y="24"/>
                    </a:lnTo>
                    <a:lnTo>
                      <a:pt x="115" y="10"/>
                    </a:lnTo>
                    <a:lnTo>
                      <a:pt x="145" y="2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81"/>
              <p:cNvSpPr>
                <a:spLocks/>
              </p:cNvSpPr>
              <p:nvPr/>
            </p:nvSpPr>
            <p:spPr bwMode="auto">
              <a:xfrm>
                <a:off x="3589338" y="5189538"/>
                <a:ext cx="103188" cy="196850"/>
              </a:xfrm>
              <a:custGeom>
                <a:avLst/>
                <a:gdLst>
                  <a:gd name="T0" fmla="*/ 599 w 840"/>
                  <a:gd name="T1" fmla="*/ 0 h 1613"/>
                  <a:gd name="T2" fmla="*/ 607 w 840"/>
                  <a:gd name="T3" fmla="*/ 0 h 1613"/>
                  <a:gd name="T4" fmla="*/ 627 w 840"/>
                  <a:gd name="T5" fmla="*/ 1 h 1613"/>
                  <a:gd name="T6" fmla="*/ 658 w 840"/>
                  <a:gd name="T7" fmla="*/ 6 h 1613"/>
                  <a:gd name="T8" fmla="*/ 694 w 840"/>
                  <a:gd name="T9" fmla="*/ 15 h 1613"/>
                  <a:gd name="T10" fmla="*/ 733 w 840"/>
                  <a:gd name="T11" fmla="*/ 32 h 1613"/>
                  <a:gd name="T12" fmla="*/ 770 w 840"/>
                  <a:gd name="T13" fmla="*/ 56 h 1613"/>
                  <a:gd name="T14" fmla="*/ 803 w 840"/>
                  <a:gd name="T15" fmla="*/ 89 h 1613"/>
                  <a:gd name="T16" fmla="*/ 827 w 840"/>
                  <a:gd name="T17" fmla="*/ 135 h 1613"/>
                  <a:gd name="T18" fmla="*/ 840 w 840"/>
                  <a:gd name="T19" fmla="*/ 193 h 1613"/>
                  <a:gd name="T20" fmla="*/ 838 w 840"/>
                  <a:gd name="T21" fmla="*/ 655 h 1613"/>
                  <a:gd name="T22" fmla="*/ 818 w 840"/>
                  <a:gd name="T23" fmla="*/ 688 h 1613"/>
                  <a:gd name="T24" fmla="*/ 785 w 840"/>
                  <a:gd name="T25" fmla="*/ 707 h 1613"/>
                  <a:gd name="T26" fmla="*/ 745 w 840"/>
                  <a:gd name="T27" fmla="*/ 707 h 1613"/>
                  <a:gd name="T28" fmla="*/ 713 w 840"/>
                  <a:gd name="T29" fmla="*/ 688 h 1613"/>
                  <a:gd name="T30" fmla="*/ 693 w 840"/>
                  <a:gd name="T31" fmla="*/ 655 h 1613"/>
                  <a:gd name="T32" fmla="*/ 691 w 840"/>
                  <a:gd name="T33" fmla="*/ 224 h 1613"/>
                  <a:gd name="T34" fmla="*/ 643 w 840"/>
                  <a:gd name="T35" fmla="*/ 1511 h 1613"/>
                  <a:gd name="T36" fmla="*/ 633 w 840"/>
                  <a:gd name="T37" fmla="*/ 1555 h 1613"/>
                  <a:gd name="T38" fmla="*/ 605 w 840"/>
                  <a:gd name="T39" fmla="*/ 1591 h 1613"/>
                  <a:gd name="T40" fmla="*/ 566 w 840"/>
                  <a:gd name="T41" fmla="*/ 1610 h 1613"/>
                  <a:gd name="T42" fmla="*/ 520 w 840"/>
                  <a:gd name="T43" fmla="*/ 1610 h 1613"/>
                  <a:gd name="T44" fmla="*/ 481 w 840"/>
                  <a:gd name="T45" fmla="*/ 1591 h 1613"/>
                  <a:gd name="T46" fmla="*/ 453 w 840"/>
                  <a:gd name="T47" fmla="*/ 1557 h 1613"/>
                  <a:gd name="T48" fmla="*/ 443 w 840"/>
                  <a:gd name="T49" fmla="*/ 1512 h 1613"/>
                  <a:gd name="T50" fmla="*/ 442 w 840"/>
                  <a:gd name="T51" fmla="*/ 681 h 1613"/>
                  <a:gd name="T52" fmla="*/ 397 w 840"/>
                  <a:gd name="T53" fmla="*/ 1510 h 1613"/>
                  <a:gd name="T54" fmla="*/ 387 w 840"/>
                  <a:gd name="T55" fmla="*/ 1555 h 1613"/>
                  <a:gd name="T56" fmla="*/ 359 w 840"/>
                  <a:gd name="T57" fmla="*/ 1590 h 1613"/>
                  <a:gd name="T58" fmla="*/ 319 w 840"/>
                  <a:gd name="T59" fmla="*/ 1610 h 1613"/>
                  <a:gd name="T60" fmla="*/ 273 w 840"/>
                  <a:gd name="T61" fmla="*/ 1610 h 1613"/>
                  <a:gd name="T62" fmla="*/ 233 w 840"/>
                  <a:gd name="T63" fmla="*/ 1590 h 1613"/>
                  <a:gd name="T64" fmla="*/ 205 w 840"/>
                  <a:gd name="T65" fmla="*/ 1555 h 1613"/>
                  <a:gd name="T66" fmla="*/ 195 w 840"/>
                  <a:gd name="T67" fmla="*/ 1510 h 1613"/>
                  <a:gd name="T68" fmla="*/ 149 w 840"/>
                  <a:gd name="T69" fmla="*/ 226 h 1613"/>
                  <a:gd name="T70" fmla="*/ 147 w 840"/>
                  <a:gd name="T71" fmla="*/ 657 h 1613"/>
                  <a:gd name="T72" fmla="*/ 127 w 840"/>
                  <a:gd name="T73" fmla="*/ 691 h 1613"/>
                  <a:gd name="T74" fmla="*/ 94 w 840"/>
                  <a:gd name="T75" fmla="*/ 711 h 1613"/>
                  <a:gd name="T76" fmla="*/ 54 w 840"/>
                  <a:gd name="T77" fmla="*/ 711 h 1613"/>
                  <a:gd name="T78" fmla="*/ 22 w 840"/>
                  <a:gd name="T79" fmla="*/ 691 h 1613"/>
                  <a:gd name="T80" fmla="*/ 2 w 840"/>
                  <a:gd name="T81" fmla="*/ 657 h 1613"/>
                  <a:gd name="T82" fmla="*/ 0 w 840"/>
                  <a:gd name="T83" fmla="*/ 635 h 1613"/>
                  <a:gd name="T84" fmla="*/ 0 w 840"/>
                  <a:gd name="T85" fmla="*/ 634 h 1613"/>
                  <a:gd name="T86" fmla="*/ 0 w 840"/>
                  <a:gd name="T87" fmla="*/ 187 h 1613"/>
                  <a:gd name="T88" fmla="*/ 1 w 840"/>
                  <a:gd name="T89" fmla="*/ 171 h 1613"/>
                  <a:gd name="T90" fmla="*/ 6 w 840"/>
                  <a:gd name="T91" fmla="*/ 148 h 1613"/>
                  <a:gd name="T92" fmla="*/ 15 w 840"/>
                  <a:gd name="T93" fmla="*/ 120 h 1613"/>
                  <a:gd name="T94" fmla="*/ 32 w 840"/>
                  <a:gd name="T95" fmla="*/ 90 h 1613"/>
                  <a:gd name="T96" fmla="*/ 57 w 840"/>
                  <a:gd name="T97" fmla="*/ 61 h 1613"/>
                  <a:gd name="T98" fmla="*/ 94 w 840"/>
                  <a:gd name="T99" fmla="*/ 34 h 1613"/>
                  <a:gd name="T100" fmla="*/ 144 w 840"/>
                  <a:gd name="T101" fmla="*/ 14 h 1613"/>
                  <a:gd name="T102" fmla="*/ 207 w 840"/>
                  <a:gd name="T103" fmla="*/ 2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40" h="1613">
                    <a:moveTo>
                      <a:pt x="245" y="0"/>
                    </a:moveTo>
                    <a:lnTo>
                      <a:pt x="599" y="0"/>
                    </a:lnTo>
                    <a:lnTo>
                      <a:pt x="601" y="0"/>
                    </a:lnTo>
                    <a:lnTo>
                      <a:pt x="607" y="0"/>
                    </a:lnTo>
                    <a:lnTo>
                      <a:pt x="615" y="0"/>
                    </a:lnTo>
                    <a:lnTo>
                      <a:pt x="627" y="1"/>
                    </a:lnTo>
                    <a:lnTo>
                      <a:pt x="642" y="3"/>
                    </a:lnTo>
                    <a:lnTo>
                      <a:pt x="658" y="6"/>
                    </a:lnTo>
                    <a:lnTo>
                      <a:pt x="676" y="10"/>
                    </a:lnTo>
                    <a:lnTo>
                      <a:pt x="694" y="15"/>
                    </a:lnTo>
                    <a:lnTo>
                      <a:pt x="714" y="23"/>
                    </a:lnTo>
                    <a:lnTo>
                      <a:pt x="733" y="32"/>
                    </a:lnTo>
                    <a:lnTo>
                      <a:pt x="752" y="42"/>
                    </a:lnTo>
                    <a:lnTo>
                      <a:pt x="770" y="56"/>
                    </a:lnTo>
                    <a:lnTo>
                      <a:pt x="787" y="71"/>
                    </a:lnTo>
                    <a:lnTo>
                      <a:pt x="803" y="89"/>
                    </a:lnTo>
                    <a:lnTo>
                      <a:pt x="816" y="111"/>
                    </a:lnTo>
                    <a:lnTo>
                      <a:pt x="827" y="135"/>
                    </a:lnTo>
                    <a:lnTo>
                      <a:pt x="836" y="162"/>
                    </a:lnTo>
                    <a:lnTo>
                      <a:pt x="840" y="193"/>
                    </a:lnTo>
                    <a:lnTo>
                      <a:pt x="840" y="634"/>
                    </a:lnTo>
                    <a:lnTo>
                      <a:pt x="838" y="655"/>
                    </a:lnTo>
                    <a:lnTo>
                      <a:pt x="829" y="673"/>
                    </a:lnTo>
                    <a:lnTo>
                      <a:pt x="818" y="688"/>
                    </a:lnTo>
                    <a:lnTo>
                      <a:pt x="803" y="700"/>
                    </a:lnTo>
                    <a:lnTo>
                      <a:pt x="785" y="707"/>
                    </a:lnTo>
                    <a:lnTo>
                      <a:pt x="766" y="710"/>
                    </a:lnTo>
                    <a:lnTo>
                      <a:pt x="745" y="707"/>
                    </a:lnTo>
                    <a:lnTo>
                      <a:pt x="728" y="700"/>
                    </a:lnTo>
                    <a:lnTo>
                      <a:pt x="713" y="688"/>
                    </a:lnTo>
                    <a:lnTo>
                      <a:pt x="701" y="673"/>
                    </a:lnTo>
                    <a:lnTo>
                      <a:pt x="693" y="655"/>
                    </a:lnTo>
                    <a:lnTo>
                      <a:pt x="691" y="634"/>
                    </a:lnTo>
                    <a:lnTo>
                      <a:pt x="691" y="224"/>
                    </a:lnTo>
                    <a:lnTo>
                      <a:pt x="643" y="224"/>
                    </a:lnTo>
                    <a:lnTo>
                      <a:pt x="643" y="1511"/>
                    </a:lnTo>
                    <a:lnTo>
                      <a:pt x="640" y="1535"/>
                    </a:lnTo>
                    <a:lnTo>
                      <a:pt x="633" y="1555"/>
                    </a:lnTo>
                    <a:lnTo>
                      <a:pt x="620" y="1574"/>
                    </a:lnTo>
                    <a:lnTo>
                      <a:pt x="605" y="1591"/>
                    </a:lnTo>
                    <a:lnTo>
                      <a:pt x="586" y="1602"/>
                    </a:lnTo>
                    <a:lnTo>
                      <a:pt x="566" y="1610"/>
                    </a:lnTo>
                    <a:lnTo>
                      <a:pt x="542" y="1613"/>
                    </a:lnTo>
                    <a:lnTo>
                      <a:pt x="520" y="1610"/>
                    </a:lnTo>
                    <a:lnTo>
                      <a:pt x="499" y="1602"/>
                    </a:lnTo>
                    <a:lnTo>
                      <a:pt x="481" y="1591"/>
                    </a:lnTo>
                    <a:lnTo>
                      <a:pt x="464" y="1575"/>
                    </a:lnTo>
                    <a:lnTo>
                      <a:pt x="453" y="1557"/>
                    </a:lnTo>
                    <a:lnTo>
                      <a:pt x="445" y="1535"/>
                    </a:lnTo>
                    <a:lnTo>
                      <a:pt x="443" y="1512"/>
                    </a:lnTo>
                    <a:lnTo>
                      <a:pt x="442" y="1511"/>
                    </a:lnTo>
                    <a:lnTo>
                      <a:pt x="442" y="681"/>
                    </a:lnTo>
                    <a:lnTo>
                      <a:pt x="396" y="681"/>
                    </a:lnTo>
                    <a:lnTo>
                      <a:pt x="397" y="1510"/>
                    </a:lnTo>
                    <a:lnTo>
                      <a:pt x="394" y="1534"/>
                    </a:lnTo>
                    <a:lnTo>
                      <a:pt x="387" y="1555"/>
                    </a:lnTo>
                    <a:lnTo>
                      <a:pt x="374" y="1574"/>
                    </a:lnTo>
                    <a:lnTo>
                      <a:pt x="359" y="1590"/>
                    </a:lnTo>
                    <a:lnTo>
                      <a:pt x="340" y="1602"/>
                    </a:lnTo>
                    <a:lnTo>
                      <a:pt x="319" y="1610"/>
                    </a:lnTo>
                    <a:lnTo>
                      <a:pt x="296" y="1613"/>
                    </a:lnTo>
                    <a:lnTo>
                      <a:pt x="273" y="1610"/>
                    </a:lnTo>
                    <a:lnTo>
                      <a:pt x="252" y="1602"/>
                    </a:lnTo>
                    <a:lnTo>
                      <a:pt x="233" y="1590"/>
                    </a:lnTo>
                    <a:lnTo>
                      <a:pt x="217" y="1574"/>
                    </a:lnTo>
                    <a:lnTo>
                      <a:pt x="205" y="1555"/>
                    </a:lnTo>
                    <a:lnTo>
                      <a:pt x="198" y="1534"/>
                    </a:lnTo>
                    <a:lnTo>
                      <a:pt x="195" y="1510"/>
                    </a:lnTo>
                    <a:lnTo>
                      <a:pt x="196" y="226"/>
                    </a:lnTo>
                    <a:lnTo>
                      <a:pt x="149" y="226"/>
                    </a:lnTo>
                    <a:lnTo>
                      <a:pt x="149" y="637"/>
                    </a:lnTo>
                    <a:lnTo>
                      <a:pt x="147" y="657"/>
                    </a:lnTo>
                    <a:lnTo>
                      <a:pt x="138" y="676"/>
                    </a:lnTo>
                    <a:lnTo>
                      <a:pt x="127" y="691"/>
                    </a:lnTo>
                    <a:lnTo>
                      <a:pt x="112" y="703"/>
                    </a:lnTo>
                    <a:lnTo>
                      <a:pt x="94" y="711"/>
                    </a:lnTo>
                    <a:lnTo>
                      <a:pt x="75" y="713"/>
                    </a:lnTo>
                    <a:lnTo>
                      <a:pt x="54" y="711"/>
                    </a:lnTo>
                    <a:lnTo>
                      <a:pt x="37" y="703"/>
                    </a:lnTo>
                    <a:lnTo>
                      <a:pt x="22" y="691"/>
                    </a:lnTo>
                    <a:lnTo>
                      <a:pt x="10" y="676"/>
                    </a:lnTo>
                    <a:lnTo>
                      <a:pt x="2" y="657"/>
                    </a:lnTo>
                    <a:lnTo>
                      <a:pt x="0" y="637"/>
                    </a:lnTo>
                    <a:lnTo>
                      <a:pt x="0" y="635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1"/>
                    </a:lnTo>
                    <a:lnTo>
                      <a:pt x="3" y="161"/>
                    </a:lnTo>
                    <a:lnTo>
                      <a:pt x="6" y="148"/>
                    </a:lnTo>
                    <a:lnTo>
                      <a:pt x="10" y="135"/>
                    </a:lnTo>
                    <a:lnTo>
                      <a:pt x="15" y="120"/>
                    </a:lnTo>
                    <a:lnTo>
                      <a:pt x="23" y="106"/>
                    </a:lnTo>
                    <a:lnTo>
                      <a:pt x="32" y="90"/>
                    </a:lnTo>
                    <a:lnTo>
                      <a:pt x="44" y="76"/>
                    </a:lnTo>
                    <a:lnTo>
                      <a:pt x="57" y="61"/>
                    </a:lnTo>
                    <a:lnTo>
                      <a:pt x="75" y="47"/>
                    </a:lnTo>
                    <a:lnTo>
                      <a:pt x="94" y="34"/>
                    </a:lnTo>
                    <a:lnTo>
                      <a:pt x="117" y="24"/>
                    </a:lnTo>
                    <a:lnTo>
                      <a:pt x="144" y="14"/>
                    </a:lnTo>
                    <a:lnTo>
                      <a:pt x="173" y="7"/>
                    </a:lnTo>
                    <a:lnTo>
                      <a:pt x="207" y="2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82"/>
              <p:cNvSpPr>
                <a:spLocks/>
              </p:cNvSpPr>
              <p:nvPr/>
            </p:nvSpPr>
            <p:spPr bwMode="auto">
              <a:xfrm>
                <a:off x="3838576" y="5153025"/>
                <a:ext cx="42863" cy="42863"/>
              </a:xfrm>
              <a:custGeom>
                <a:avLst/>
                <a:gdLst>
                  <a:gd name="T0" fmla="*/ 178 w 354"/>
                  <a:gd name="T1" fmla="*/ 0 h 359"/>
                  <a:gd name="T2" fmla="*/ 209 w 354"/>
                  <a:gd name="T3" fmla="*/ 3 h 359"/>
                  <a:gd name="T4" fmla="*/ 239 w 354"/>
                  <a:gd name="T5" fmla="*/ 11 h 359"/>
                  <a:gd name="T6" fmla="*/ 267 w 354"/>
                  <a:gd name="T7" fmla="*/ 25 h 359"/>
                  <a:gd name="T8" fmla="*/ 292 w 354"/>
                  <a:gd name="T9" fmla="*/ 42 h 359"/>
                  <a:gd name="T10" fmla="*/ 313 w 354"/>
                  <a:gd name="T11" fmla="*/ 64 h 359"/>
                  <a:gd name="T12" fmla="*/ 330 w 354"/>
                  <a:gd name="T13" fmla="*/ 89 h 359"/>
                  <a:gd name="T14" fmla="*/ 343 w 354"/>
                  <a:gd name="T15" fmla="*/ 117 h 359"/>
                  <a:gd name="T16" fmla="*/ 351 w 354"/>
                  <a:gd name="T17" fmla="*/ 147 h 359"/>
                  <a:gd name="T18" fmla="*/ 354 w 354"/>
                  <a:gd name="T19" fmla="*/ 180 h 359"/>
                  <a:gd name="T20" fmla="*/ 351 w 354"/>
                  <a:gd name="T21" fmla="*/ 212 h 359"/>
                  <a:gd name="T22" fmla="*/ 343 w 354"/>
                  <a:gd name="T23" fmla="*/ 242 h 359"/>
                  <a:gd name="T24" fmla="*/ 330 w 354"/>
                  <a:gd name="T25" fmla="*/ 270 h 359"/>
                  <a:gd name="T26" fmla="*/ 313 w 354"/>
                  <a:gd name="T27" fmla="*/ 295 h 359"/>
                  <a:gd name="T28" fmla="*/ 292 w 354"/>
                  <a:gd name="T29" fmla="*/ 317 h 359"/>
                  <a:gd name="T30" fmla="*/ 267 w 354"/>
                  <a:gd name="T31" fmla="*/ 335 h 359"/>
                  <a:gd name="T32" fmla="*/ 239 w 354"/>
                  <a:gd name="T33" fmla="*/ 347 h 359"/>
                  <a:gd name="T34" fmla="*/ 209 w 354"/>
                  <a:gd name="T35" fmla="*/ 355 h 359"/>
                  <a:gd name="T36" fmla="*/ 178 w 354"/>
                  <a:gd name="T37" fmla="*/ 359 h 359"/>
                  <a:gd name="T38" fmla="*/ 146 w 354"/>
                  <a:gd name="T39" fmla="*/ 355 h 359"/>
                  <a:gd name="T40" fmla="*/ 116 w 354"/>
                  <a:gd name="T41" fmla="*/ 347 h 359"/>
                  <a:gd name="T42" fmla="*/ 89 w 354"/>
                  <a:gd name="T43" fmla="*/ 335 h 359"/>
                  <a:gd name="T44" fmla="*/ 64 w 354"/>
                  <a:gd name="T45" fmla="*/ 317 h 359"/>
                  <a:gd name="T46" fmla="*/ 42 w 354"/>
                  <a:gd name="T47" fmla="*/ 295 h 359"/>
                  <a:gd name="T48" fmla="*/ 25 w 354"/>
                  <a:gd name="T49" fmla="*/ 270 h 359"/>
                  <a:gd name="T50" fmla="*/ 12 w 354"/>
                  <a:gd name="T51" fmla="*/ 242 h 359"/>
                  <a:gd name="T52" fmla="*/ 3 w 354"/>
                  <a:gd name="T53" fmla="*/ 212 h 359"/>
                  <a:gd name="T54" fmla="*/ 0 w 354"/>
                  <a:gd name="T55" fmla="*/ 180 h 359"/>
                  <a:gd name="T56" fmla="*/ 3 w 354"/>
                  <a:gd name="T57" fmla="*/ 147 h 359"/>
                  <a:gd name="T58" fmla="*/ 12 w 354"/>
                  <a:gd name="T59" fmla="*/ 117 h 359"/>
                  <a:gd name="T60" fmla="*/ 25 w 354"/>
                  <a:gd name="T61" fmla="*/ 89 h 359"/>
                  <a:gd name="T62" fmla="*/ 42 w 354"/>
                  <a:gd name="T63" fmla="*/ 64 h 359"/>
                  <a:gd name="T64" fmla="*/ 64 w 354"/>
                  <a:gd name="T65" fmla="*/ 42 h 359"/>
                  <a:gd name="T66" fmla="*/ 89 w 354"/>
                  <a:gd name="T67" fmla="*/ 25 h 359"/>
                  <a:gd name="T68" fmla="*/ 116 w 354"/>
                  <a:gd name="T69" fmla="*/ 11 h 359"/>
                  <a:gd name="T70" fmla="*/ 146 w 354"/>
                  <a:gd name="T71" fmla="*/ 3 h 359"/>
                  <a:gd name="T72" fmla="*/ 178 w 354"/>
                  <a:gd name="T73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4" h="359">
                    <a:moveTo>
                      <a:pt x="178" y="0"/>
                    </a:moveTo>
                    <a:lnTo>
                      <a:pt x="209" y="3"/>
                    </a:lnTo>
                    <a:lnTo>
                      <a:pt x="239" y="11"/>
                    </a:lnTo>
                    <a:lnTo>
                      <a:pt x="267" y="25"/>
                    </a:lnTo>
                    <a:lnTo>
                      <a:pt x="292" y="42"/>
                    </a:lnTo>
                    <a:lnTo>
                      <a:pt x="313" y="64"/>
                    </a:lnTo>
                    <a:lnTo>
                      <a:pt x="330" y="89"/>
                    </a:lnTo>
                    <a:lnTo>
                      <a:pt x="343" y="117"/>
                    </a:lnTo>
                    <a:lnTo>
                      <a:pt x="351" y="147"/>
                    </a:lnTo>
                    <a:lnTo>
                      <a:pt x="354" y="180"/>
                    </a:lnTo>
                    <a:lnTo>
                      <a:pt x="351" y="212"/>
                    </a:lnTo>
                    <a:lnTo>
                      <a:pt x="343" y="242"/>
                    </a:lnTo>
                    <a:lnTo>
                      <a:pt x="330" y="270"/>
                    </a:lnTo>
                    <a:lnTo>
                      <a:pt x="313" y="295"/>
                    </a:lnTo>
                    <a:lnTo>
                      <a:pt x="292" y="317"/>
                    </a:lnTo>
                    <a:lnTo>
                      <a:pt x="267" y="335"/>
                    </a:lnTo>
                    <a:lnTo>
                      <a:pt x="239" y="347"/>
                    </a:lnTo>
                    <a:lnTo>
                      <a:pt x="209" y="355"/>
                    </a:lnTo>
                    <a:lnTo>
                      <a:pt x="178" y="359"/>
                    </a:lnTo>
                    <a:lnTo>
                      <a:pt x="146" y="355"/>
                    </a:lnTo>
                    <a:lnTo>
                      <a:pt x="116" y="347"/>
                    </a:lnTo>
                    <a:lnTo>
                      <a:pt x="89" y="335"/>
                    </a:lnTo>
                    <a:lnTo>
                      <a:pt x="64" y="317"/>
                    </a:lnTo>
                    <a:lnTo>
                      <a:pt x="42" y="295"/>
                    </a:lnTo>
                    <a:lnTo>
                      <a:pt x="25" y="270"/>
                    </a:lnTo>
                    <a:lnTo>
                      <a:pt x="12" y="242"/>
                    </a:lnTo>
                    <a:lnTo>
                      <a:pt x="3" y="212"/>
                    </a:lnTo>
                    <a:lnTo>
                      <a:pt x="0" y="180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5" y="89"/>
                    </a:lnTo>
                    <a:lnTo>
                      <a:pt x="42" y="64"/>
                    </a:lnTo>
                    <a:lnTo>
                      <a:pt x="64" y="42"/>
                    </a:lnTo>
                    <a:lnTo>
                      <a:pt x="89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83"/>
              <p:cNvSpPr>
                <a:spLocks/>
              </p:cNvSpPr>
              <p:nvPr/>
            </p:nvSpPr>
            <p:spPr bwMode="auto">
              <a:xfrm>
                <a:off x="3808413" y="5203825"/>
                <a:ext cx="101600" cy="196850"/>
              </a:xfrm>
              <a:custGeom>
                <a:avLst/>
                <a:gdLst>
                  <a:gd name="T0" fmla="*/ 599 w 840"/>
                  <a:gd name="T1" fmla="*/ 0 h 1613"/>
                  <a:gd name="T2" fmla="*/ 607 w 840"/>
                  <a:gd name="T3" fmla="*/ 0 h 1613"/>
                  <a:gd name="T4" fmla="*/ 628 w 840"/>
                  <a:gd name="T5" fmla="*/ 2 h 1613"/>
                  <a:gd name="T6" fmla="*/ 658 w 840"/>
                  <a:gd name="T7" fmla="*/ 6 h 1613"/>
                  <a:gd name="T8" fmla="*/ 694 w 840"/>
                  <a:gd name="T9" fmla="*/ 15 h 1613"/>
                  <a:gd name="T10" fmla="*/ 733 w 840"/>
                  <a:gd name="T11" fmla="*/ 32 h 1613"/>
                  <a:gd name="T12" fmla="*/ 770 w 840"/>
                  <a:gd name="T13" fmla="*/ 56 h 1613"/>
                  <a:gd name="T14" fmla="*/ 803 w 840"/>
                  <a:gd name="T15" fmla="*/ 90 h 1613"/>
                  <a:gd name="T16" fmla="*/ 827 w 840"/>
                  <a:gd name="T17" fmla="*/ 135 h 1613"/>
                  <a:gd name="T18" fmla="*/ 840 w 840"/>
                  <a:gd name="T19" fmla="*/ 193 h 1613"/>
                  <a:gd name="T20" fmla="*/ 838 w 840"/>
                  <a:gd name="T21" fmla="*/ 655 h 1613"/>
                  <a:gd name="T22" fmla="*/ 818 w 840"/>
                  <a:gd name="T23" fmla="*/ 688 h 1613"/>
                  <a:gd name="T24" fmla="*/ 785 w 840"/>
                  <a:gd name="T25" fmla="*/ 708 h 1613"/>
                  <a:gd name="T26" fmla="*/ 745 w 840"/>
                  <a:gd name="T27" fmla="*/ 708 h 1613"/>
                  <a:gd name="T28" fmla="*/ 713 w 840"/>
                  <a:gd name="T29" fmla="*/ 688 h 1613"/>
                  <a:gd name="T30" fmla="*/ 694 w 840"/>
                  <a:gd name="T31" fmla="*/ 655 h 1613"/>
                  <a:gd name="T32" fmla="*/ 691 w 840"/>
                  <a:gd name="T33" fmla="*/ 224 h 1613"/>
                  <a:gd name="T34" fmla="*/ 643 w 840"/>
                  <a:gd name="T35" fmla="*/ 1511 h 1613"/>
                  <a:gd name="T36" fmla="*/ 633 w 840"/>
                  <a:gd name="T37" fmla="*/ 1556 h 1613"/>
                  <a:gd name="T38" fmla="*/ 605 w 840"/>
                  <a:gd name="T39" fmla="*/ 1591 h 1613"/>
                  <a:gd name="T40" fmla="*/ 566 w 840"/>
                  <a:gd name="T41" fmla="*/ 1611 h 1613"/>
                  <a:gd name="T42" fmla="*/ 520 w 840"/>
                  <a:gd name="T43" fmla="*/ 1611 h 1613"/>
                  <a:gd name="T44" fmla="*/ 481 w 840"/>
                  <a:gd name="T45" fmla="*/ 1591 h 1613"/>
                  <a:gd name="T46" fmla="*/ 453 w 840"/>
                  <a:gd name="T47" fmla="*/ 1557 h 1613"/>
                  <a:gd name="T48" fmla="*/ 443 w 840"/>
                  <a:gd name="T49" fmla="*/ 1513 h 1613"/>
                  <a:gd name="T50" fmla="*/ 442 w 840"/>
                  <a:gd name="T51" fmla="*/ 682 h 1613"/>
                  <a:gd name="T52" fmla="*/ 397 w 840"/>
                  <a:gd name="T53" fmla="*/ 1511 h 1613"/>
                  <a:gd name="T54" fmla="*/ 387 w 840"/>
                  <a:gd name="T55" fmla="*/ 1556 h 1613"/>
                  <a:gd name="T56" fmla="*/ 359 w 840"/>
                  <a:gd name="T57" fmla="*/ 1591 h 1613"/>
                  <a:gd name="T58" fmla="*/ 319 w 840"/>
                  <a:gd name="T59" fmla="*/ 1611 h 1613"/>
                  <a:gd name="T60" fmla="*/ 273 w 840"/>
                  <a:gd name="T61" fmla="*/ 1611 h 1613"/>
                  <a:gd name="T62" fmla="*/ 233 w 840"/>
                  <a:gd name="T63" fmla="*/ 1591 h 1613"/>
                  <a:gd name="T64" fmla="*/ 205 w 840"/>
                  <a:gd name="T65" fmla="*/ 1556 h 1613"/>
                  <a:gd name="T66" fmla="*/ 195 w 840"/>
                  <a:gd name="T67" fmla="*/ 1511 h 1613"/>
                  <a:gd name="T68" fmla="*/ 149 w 840"/>
                  <a:gd name="T69" fmla="*/ 227 h 1613"/>
                  <a:gd name="T70" fmla="*/ 147 w 840"/>
                  <a:gd name="T71" fmla="*/ 658 h 1613"/>
                  <a:gd name="T72" fmla="*/ 127 w 840"/>
                  <a:gd name="T73" fmla="*/ 691 h 1613"/>
                  <a:gd name="T74" fmla="*/ 94 w 840"/>
                  <a:gd name="T75" fmla="*/ 710 h 1613"/>
                  <a:gd name="T76" fmla="*/ 55 w 840"/>
                  <a:gd name="T77" fmla="*/ 710 h 1613"/>
                  <a:gd name="T78" fmla="*/ 22 w 840"/>
                  <a:gd name="T79" fmla="*/ 691 h 1613"/>
                  <a:gd name="T80" fmla="*/ 2 w 840"/>
                  <a:gd name="T81" fmla="*/ 658 h 1613"/>
                  <a:gd name="T82" fmla="*/ 0 w 840"/>
                  <a:gd name="T83" fmla="*/ 636 h 1613"/>
                  <a:gd name="T84" fmla="*/ 0 w 840"/>
                  <a:gd name="T85" fmla="*/ 634 h 1613"/>
                  <a:gd name="T86" fmla="*/ 0 w 840"/>
                  <a:gd name="T87" fmla="*/ 192 h 1613"/>
                  <a:gd name="T88" fmla="*/ 0 w 840"/>
                  <a:gd name="T89" fmla="*/ 181 h 1613"/>
                  <a:gd name="T90" fmla="*/ 3 w 840"/>
                  <a:gd name="T91" fmla="*/ 161 h 1613"/>
                  <a:gd name="T92" fmla="*/ 10 w 840"/>
                  <a:gd name="T93" fmla="*/ 135 h 1613"/>
                  <a:gd name="T94" fmla="*/ 23 w 840"/>
                  <a:gd name="T95" fmla="*/ 106 h 1613"/>
                  <a:gd name="T96" fmla="*/ 44 w 840"/>
                  <a:gd name="T97" fmla="*/ 76 h 1613"/>
                  <a:gd name="T98" fmla="*/ 75 w 840"/>
                  <a:gd name="T99" fmla="*/ 48 h 1613"/>
                  <a:gd name="T100" fmla="*/ 117 w 840"/>
                  <a:gd name="T101" fmla="*/ 24 h 1613"/>
                  <a:gd name="T102" fmla="*/ 173 w 840"/>
                  <a:gd name="T103" fmla="*/ 7 h 1613"/>
                  <a:gd name="T104" fmla="*/ 245 w 840"/>
                  <a:gd name="T105" fmla="*/ 0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0" h="1613">
                    <a:moveTo>
                      <a:pt x="245" y="0"/>
                    </a:moveTo>
                    <a:lnTo>
                      <a:pt x="599" y="0"/>
                    </a:lnTo>
                    <a:lnTo>
                      <a:pt x="601" y="0"/>
                    </a:lnTo>
                    <a:lnTo>
                      <a:pt x="607" y="0"/>
                    </a:lnTo>
                    <a:lnTo>
                      <a:pt x="615" y="1"/>
                    </a:lnTo>
                    <a:lnTo>
                      <a:pt x="628" y="2"/>
                    </a:lnTo>
                    <a:lnTo>
                      <a:pt x="642" y="3"/>
                    </a:lnTo>
                    <a:lnTo>
                      <a:pt x="658" y="6"/>
                    </a:lnTo>
                    <a:lnTo>
                      <a:pt x="676" y="10"/>
                    </a:lnTo>
                    <a:lnTo>
                      <a:pt x="694" y="15"/>
                    </a:lnTo>
                    <a:lnTo>
                      <a:pt x="714" y="23"/>
                    </a:lnTo>
                    <a:lnTo>
                      <a:pt x="733" y="32"/>
                    </a:lnTo>
                    <a:lnTo>
                      <a:pt x="752" y="42"/>
                    </a:lnTo>
                    <a:lnTo>
                      <a:pt x="770" y="56"/>
                    </a:lnTo>
                    <a:lnTo>
                      <a:pt x="787" y="72"/>
                    </a:lnTo>
                    <a:lnTo>
                      <a:pt x="803" y="90"/>
                    </a:lnTo>
                    <a:lnTo>
                      <a:pt x="816" y="111"/>
                    </a:lnTo>
                    <a:lnTo>
                      <a:pt x="827" y="135"/>
                    </a:lnTo>
                    <a:lnTo>
                      <a:pt x="836" y="163"/>
                    </a:lnTo>
                    <a:lnTo>
                      <a:pt x="840" y="193"/>
                    </a:lnTo>
                    <a:lnTo>
                      <a:pt x="840" y="635"/>
                    </a:lnTo>
                    <a:lnTo>
                      <a:pt x="838" y="655"/>
                    </a:lnTo>
                    <a:lnTo>
                      <a:pt x="830" y="674"/>
                    </a:lnTo>
                    <a:lnTo>
                      <a:pt x="818" y="688"/>
                    </a:lnTo>
                    <a:lnTo>
                      <a:pt x="803" y="701"/>
                    </a:lnTo>
                    <a:lnTo>
                      <a:pt x="785" y="708"/>
                    </a:lnTo>
                    <a:lnTo>
                      <a:pt x="765" y="711"/>
                    </a:lnTo>
                    <a:lnTo>
                      <a:pt x="745" y="708"/>
                    </a:lnTo>
                    <a:lnTo>
                      <a:pt x="728" y="701"/>
                    </a:lnTo>
                    <a:lnTo>
                      <a:pt x="713" y="688"/>
                    </a:lnTo>
                    <a:lnTo>
                      <a:pt x="701" y="674"/>
                    </a:lnTo>
                    <a:lnTo>
                      <a:pt x="694" y="655"/>
                    </a:lnTo>
                    <a:lnTo>
                      <a:pt x="691" y="635"/>
                    </a:lnTo>
                    <a:lnTo>
                      <a:pt x="691" y="224"/>
                    </a:lnTo>
                    <a:lnTo>
                      <a:pt x="643" y="224"/>
                    </a:lnTo>
                    <a:lnTo>
                      <a:pt x="643" y="1511"/>
                    </a:lnTo>
                    <a:lnTo>
                      <a:pt x="641" y="1535"/>
                    </a:lnTo>
                    <a:lnTo>
                      <a:pt x="633" y="1556"/>
                    </a:lnTo>
                    <a:lnTo>
                      <a:pt x="621" y="1574"/>
                    </a:lnTo>
                    <a:lnTo>
                      <a:pt x="605" y="1591"/>
                    </a:lnTo>
                    <a:lnTo>
                      <a:pt x="587" y="1602"/>
                    </a:lnTo>
                    <a:lnTo>
                      <a:pt x="566" y="1611"/>
                    </a:lnTo>
                    <a:lnTo>
                      <a:pt x="542" y="1613"/>
                    </a:lnTo>
                    <a:lnTo>
                      <a:pt x="520" y="1611"/>
                    </a:lnTo>
                    <a:lnTo>
                      <a:pt x="499" y="1602"/>
                    </a:lnTo>
                    <a:lnTo>
                      <a:pt x="481" y="1591"/>
                    </a:lnTo>
                    <a:lnTo>
                      <a:pt x="465" y="1575"/>
                    </a:lnTo>
                    <a:lnTo>
                      <a:pt x="453" y="1557"/>
                    </a:lnTo>
                    <a:lnTo>
                      <a:pt x="445" y="1536"/>
                    </a:lnTo>
                    <a:lnTo>
                      <a:pt x="443" y="1513"/>
                    </a:lnTo>
                    <a:lnTo>
                      <a:pt x="442" y="1511"/>
                    </a:lnTo>
                    <a:lnTo>
                      <a:pt x="442" y="682"/>
                    </a:lnTo>
                    <a:lnTo>
                      <a:pt x="397" y="682"/>
                    </a:lnTo>
                    <a:lnTo>
                      <a:pt x="397" y="1511"/>
                    </a:lnTo>
                    <a:lnTo>
                      <a:pt x="395" y="1534"/>
                    </a:lnTo>
                    <a:lnTo>
                      <a:pt x="387" y="1556"/>
                    </a:lnTo>
                    <a:lnTo>
                      <a:pt x="375" y="1574"/>
                    </a:lnTo>
                    <a:lnTo>
                      <a:pt x="359" y="1591"/>
                    </a:lnTo>
                    <a:lnTo>
                      <a:pt x="340" y="1602"/>
                    </a:lnTo>
                    <a:lnTo>
                      <a:pt x="319" y="1611"/>
                    </a:lnTo>
                    <a:lnTo>
                      <a:pt x="296" y="1613"/>
                    </a:lnTo>
                    <a:lnTo>
                      <a:pt x="273" y="1611"/>
                    </a:lnTo>
                    <a:lnTo>
                      <a:pt x="252" y="1602"/>
                    </a:lnTo>
                    <a:lnTo>
                      <a:pt x="233" y="1591"/>
                    </a:lnTo>
                    <a:lnTo>
                      <a:pt x="217" y="1574"/>
                    </a:lnTo>
                    <a:lnTo>
                      <a:pt x="205" y="1556"/>
                    </a:lnTo>
                    <a:lnTo>
                      <a:pt x="198" y="1534"/>
                    </a:lnTo>
                    <a:lnTo>
                      <a:pt x="195" y="1511"/>
                    </a:lnTo>
                    <a:lnTo>
                      <a:pt x="196" y="227"/>
                    </a:lnTo>
                    <a:lnTo>
                      <a:pt x="149" y="227"/>
                    </a:lnTo>
                    <a:lnTo>
                      <a:pt x="149" y="637"/>
                    </a:lnTo>
                    <a:lnTo>
                      <a:pt x="147" y="658"/>
                    </a:lnTo>
                    <a:lnTo>
                      <a:pt x="140" y="676"/>
                    </a:lnTo>
                    <a:lnTo>
                      <a:pt x="127" y="691"/>
                    </a:lnTo>
                    <a:lnTo>
                      <a:pt x="113" y="703"/>
                    </a:lnTo>
                    <a:lnTo>
                      <a:pt x="94" y="710"/>
                    </a:lnTo>
                    <a:lnTo>
                      <a:pt x="75" y="713"/>
                    </a:lnTo>
                    <a:lnTo>
                      <a:pt x="55" y="710"/>
                    </a:lnTo>
                    <a:lnTo>
                      <a:pt x="37" y="703"/>
                    </a:lnTo>
                    <a:lnTo>
                      <a:pt x="22" y="691"/>
                    </a:lnTo>
                    <a:lnTo>
                      <a:pt x="10" y="676"/>
                    </a:lnTo>
                    <a:lnTo>
                      <a:pt x="2" y="658"/>
                    </a:lnTo>
                    <a:lnTo>
                      <a:pt x="0" y="637"/>
                    </a:lnTo>
                    <a:lnTo>
                      <a:pt x="0" y="636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193"/>
                    </a:lnTo>
                    <a:lnTo>
                      <a:pt x="0" y="192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1" y="172"/>
                    </a:lnTo>
                    <a:lnTo>
                      <a:pt x="3" y="161"/>
                    </a:lnTo>
                    <a:lnTo>
                      <a:pt x="6" y="149"/>
                    </a:lnTo>
                    <a:lnTo>
                      <a:pt x="10" y="135"/>
                    </a:lnTo>
                    <a:lnTo>
                      <a:pt x="15" y="122"/>
                    </a:lnTo>
                    <a:lnTo>
                      <a:pt x="23" y="106"/>
                    </a:lnTo>
                    <a:lnTo>
                      <a:pt x="32" y="91"/>
                    </a:lnTo>
                    <a:lnTo>
                      <a:pt x="44" y="76"/>
                    </a:lnTo>
                    <a:lnTo>
                      <a:pt x="58" y="61"/>
                    </a:lnTo>
                    <a:lnTo>
                      <a:pt x="75" y="48"/>
                    </a:lnTo>
                    <a:lnTo>
                      <a:pt x="94" y="35"/>
                    </a:lnTo>
                    <a:lnTo>
                      <a:pt x="117" y="24"/>
                    </a:lnTo>
                    <a:lnTo>
                      <a:pt x="144" y="14"/>
                    </a:lnTo>
                    <a:lnTo>
                      <a:pt x="173" y="7"/>
                    </a:lnTo>
                    <a:lnTo>
                      <a:pt x="207" y="2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84"/>
              <p:cNvSpPr>
                <a:spLocks noEditPoints="1"/>
              </p:cNvSpPr>
              <p:nvPr/>
            </p:nvSpPr>
            <p:spPr bwMode="auto">
              <a:xfrm>
                <a:off x="3711576" y="5338763"/>
                <a:ext cx="82550" cy="136525"/>
              </a:xfrm>
              <a:custGeom>
                <a:avLst/>
                <a:gdLst>
                  <a:gd name="T0" fmla="*/ 327 w 674"/>
                  <a:gd name="T1" fmla="*/ 453 h 1113"/>
                  <a:gd name="T2" fmla="*/ 255 w 674"/>
                  <a:gd name="T3" fmla="*/ 492 h 1113"/>
                  <a:gd name="T4" fmla="*/ 263 w 674"/>
                  <a:gd name="T5" fmla="*/ 526 h 1113"/>
                  <a:gd name="T6" fmla="*/ 321 w 674"/>
                  <a:gd name="T7" fmla="*/ 495 h 1113"/>
                  <a:gd name="T8" fmla="*/ 322 w 674"/>
                  <a:gd name="T9" fmla="*/ 495 h 1113"/>
                  <a:gd name="T10" fmla="*/ 322 w 674"/>
                  <a:gd name="T11" fmla="*/ 786 h 1113"/>
                  <a:gd name="T12" fmla="*/ 365 w 674"/>
                  <a:gd name="T13" fmla="*/ 786 h 1113"/>
                  <a:gd name="T14" fmla="*/ 365 w 674"/>
                  <a:gd name="T15" fmla="*/ 453 h 1113"/>
                  <a:gd name="T16" fmla="*/ 327 w 674"/>
                  <a:gd name="T17" fmla="*/ 453 h 1113"/>
                  <a:gd name="T18" fmla="*/ 0 w 674"/>
                  <a:gd name="T19" fmla="*/ 0 h 1113"/>
                  <a:gd name="T20" fmla="*/ 674 w 674"/>
                  <a:gd name="T21" fmla="*/ 0 h 1113"/>
                  <a:gd name="T22" fmla="*/ 674 w 674"/>
                  <a:gd name="T23" fmla="*/ 1113 h 1113"/>
                  <a:gd name="T24" fmla="*/ 0 w 674"/>
                  <a:gd name="T25" fmla="*/ 1113 h 1113"/>
                  <a:gd name="T26" fmla="*/ 0 w 674"/>
                  <a:gd name="T27" fmla="*/ 0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4" h="1113">
                    <a:moveTo>
                      <a:pt x="327" y="453"/>
                    </a:moveTo>
                    <a:lnTo>
                      <a:pt x="255" y="492"/>
                    </a:lnTo>
                    <a:lnTo>
                      <a:pt x="263" y="526"/>
                    </a:lnTo>
                    <a:lnTo>
                      <a:pt x="321" y="495"/>
                    </a:lnTo>
                    <a:lnTo>
                      <a:pt x="322" y="495"/>
                    </a:lnTo>
                    <a:lnTo>
                      <a:pt x="322" y="786"/>
                    </a:lnTo>
                    <a:lnTo>
                      <a:pt x="365" y="786"/>
                    </a:lnTo>
                    <a:lnTo>
                      <a:pt x="365" y="453"/>
                    </a:lnTo>
                    <a:lnTo>
                      <a:pt x="327" y="453"/>
                    </a:lnTo>
                    <a:close/>
                    <a:moveTo>
                      <a:pt x="0" y="0"/>
                    </a:moveTo>
                    <a:lnTo>
                      <a:pt x="674" y="0"/>
                    </a:lnTo>
                    <a:lnTo>
                      <a:pt x="674" y="1113"/>
                    </a:lnTo>
                    <a:lnTo>
                      <a:pt x="0" y="11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85"/>
              <p:cNvSpPr>
                <a:spLocks noEditPoints="1"/>
              </p:cNvSpPr>
              <p:nvPr/>
            </p:nvSpPr>
            <p:spPr bwMode="auto">
              <a:xfrm>
                <a:off x="3817938" y="5407025"/>
                <a:ext cx="82550" cy="68263"/>
              </a:xfrm>
              <a:custGeom>
                <a:avLst/>
                <a:gdLst>
                  <a:gd name="T0" fmla="*/ 321 w 674"/>
                  <a:gd name="T1" fmla="*/ 127 h 558"/>
                  <a:gd name="T2" fmla="*/ 276 w 674"/>
                  <a:gd name="T3" fmla="*/ 142 h 558"/>
                  <a:gd name="T4" fmla="*/ 273 w 674"/>
                  <a:gd name="T5" fmla="*/ 183 h 558"/>
                  <a:gd name="T6" fmla="*/ 301 w 674"/>
                  <a:gd name="T7" fmla="*/ 169 h 558"/>
                  <a:gd name="T8" fmla="*/ 338 w 674"/>
                  <a:gd name="T9" fmla="*/ 161 h 558"/>
                  <a:gd name="T10" fmla="*/ 371 w 674"/>
                  <a:gd name="T11" fmla="*/ 169 h 558"/>
                  <a:gd name="T12" fmla="*/ 390 w 674"/>
                  <a:gd name="T13" fmla="*/ 187 h 558"/>
                  <a:gd name="T14" fmla="*/ 396 w 674"/>
                  <a:gd name="T15" fmla="*/ 212 h 558"/>
                  <a:gd name="T16" fmla="*/ 387 w 674"/>
                  <a:gd name="T17" fmla="*/ 240 h 558"/>
                  <a:gd name="T18" fmla="*/ 365 w 674"/>
                  <a:gd name="T19" fmla="*/ 258 h 558"/>
                  <a:gd name="T20" fmla="*/ 336 w 674"/>
                  <a:gd name="T21" fmla="*/ 267 h 558"/>
                  <a:gd name="T22" fmla="*/ 297 w 674"/>
                  <a:gd name="T23" fmla="*/ 268 h 558"/>
                  <a:gd name="T24" fmla="*/ 322 w 674"/>
                  <a:gd name="T25" fmla="*/ 302 h 558"/>
                  <a:gd name="T26" fmla="*/ 354 w 674"/>
                  <a:gd name="T27" fmla="*/ 306 h 558"/>
                  <a:gd name="T28" fmla="*/ 381 w 674"/>
                  <a:gd name="T29" fmla="*/ 317 h 558"/>
                  <a:gd name="T30" fmla="*/ 400 w 674"/>
                  <a:gd name="T31" fmla="*/ 338 h 558"/>
                  <a:gd name="T32" fmla="*/ 407 w 674"/>
                  <a:gd name="T33" fmla="*/ 368 h 558"/>
                  <a:gd name="T34" fmla="*/ 404 w 674"/>
                  <a:gd name="T35" fmla="*/ 390 h 558"/>
                  <a:gd name="T36" fmla="*/ 392 w 674"/>
                  <a:gd name="T37" fmla="*/ 411 h 558"/>
                  <a:gd name="T38" fmla="*/ 369 w 674"/>
                  <a:gd name="T39" fmla="*/ 426 h 558"/>
                  <a:gd name="T40" fmla="*/ 333 w 674"/>
                  <a:gd name="T41" fmla="*/ 433 h 558"/>
                  <a:gd name="T42" fmla="*/ 290 w 674"/>
                  <a:gd name="T43" fmla="*/ 425 h 558"/>
                  <a:gd name="T44" fmla="*/ 260 w 674"/>
                  <a:gd name="T45" fmla="*/ 412 h 558"/>
                  <a:gd name="T46" fmla="*/ 263 w 674"/>
                  <a:gd name="T47" fmla="*/ 455 h 558"/>
                  <a:gd name="T48" fmla="*/ 307 w 674"/>
                  <a:gd name="T49" fmla="*/ 467 h 558"/>
                  <a:gd name="T50" fmla="*/ 361 w 674"/>
                  <a:gd name="T51" fmla="*/ 467 h 558"/>
                  <a:gd name="T52" fmla="*/ 406 w 674"/>
                  <a:gd name="T53" fmla="*/ 451 h 558"/>
                  <a:gd name="T54" fmla="*/ 436 w 674"/>
                  <a:gd name="T55" fmla="*/ 424 h 558"/>
                  <a:gd name="T56" fmla="*/ 451 w 674"/>
                  <a:gd name="T57" fmla="*/ 389 h 558"/>
                  <a:gd name="T58" fmla="*/ 450 w 674"/>
                  <a:gd name="T59" fmla="*/ 347 h 558"/>
                  <a:gd name="T60" fmla="*/ 432 w 674"/>
                  <a:gd name="T61" fmla="*/ 312 h 558"/>
                  <a:gd name="T62" fmla="*/ 399 w 674"/>
                  <a:gd name="T63" fmla="*/ 290 h 558"/>
                  <a:gd name="T64" fmla="*/ 381 w 674"/>
                  <a:gd name="T65" fmla="*/ 283 h 558"/>
                  <a:gd name="T66" fmla="*/ 413 w 674"/>
                  <a:gd name="T67" fmla="*/ 263 h 558"/>
                  <a:gd name="T68" fmla="*/ 434 w 674"/>
                  <a:gd name="T69" fmla="*/ 236 h 558"/>
                  <a:gd name="T70" fmla="*/ 441 w 674"/>
                  <a:gd name="T71" fmla="*/ 205 h 558"/>
                  <a:gd name="T72" fmla="*/ 435 w 674"/>
                  <a:gd name="T73" fmla="*/ 175 h 558"/>
                  <a:gd name="T74" fmla="*/ 417 w 674"/>
                  <a:gd name="T75" fmla="*/ 149 h 558"/>
                  <a:gd name="T76" fmla="*/ 389 w 674"/>
                  <a:gd name="T77" fmla="*/ 131 h 558"/>
                  <a:gd name="T78" fmla="*/ 347 w 674"/>
                  <a:gd name="T79" fmla="*/ 125 h 558"/>
                  <a:gd name="T80" fmla="*/ 674 w 674"/>
                  <a:gd name="T81" fmla="*/ 0 h 558"/>
                  <a:gd name="T82" fmla="*/ 0 w 674"/>
                  <a:gd name="T83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4" h="558">
                    <a:moveTo>
                      <a:pt x="347" y="125"/>
                    </a:moveTo>
                    <a:lnTo>
                      <a:pt x="321" y="127"/>
                    </a:lnTo>
                    <a:lnTo>
                      <a:pt x="296" y="133"/>
                    </a:lnTo>
                    <a:lnTo>
                      <a:pt x="276" y="142"/>
                    </a:lnTo>
                    <a:lnTo>
                      <a:pt x="261" y="151"/>
                    </a:lnTo>
                    <a:lnTo>
                      <a:pt x="273" y="183"/>
                    </a:lnTo>
                    <a:lnTo>
                      <a:pt x="285" y="176"/>
                    </a:lnTo>
                    <a:lnTo>
                      <a:pt x="301" y="169"/>
                    </a:lnTo>
                    <a:lnTo>
                      <a:pt x="319" y="163"/>
                    </a:lnTo>
                    <a:lnTo>
                      <a:pt x="338" y="161"/>
                    </a:lnTo>
                    <a:lnTo>
                      <a:pt x="357" y="163"/>
                    </a:lnTo>
                    <a:lnTo>
                      <a:pt x="371" y="169"/>
                    </a:lnTo>
                    <a:lnTo>
                      <a:pt x="383" y="177"/>
                    </a:lnTo>
                    <a:lnTo>
                      <a:pt x="390" y="187"/>
                    </a:lnTo>
                    <a:lnTo>
                      <a:pt x="394" y="199"/>
                    </a:lnTo>
                    <a:lnTo>
                      <a:pt x="396" y="212"/>
                    </a:lnTo>
                    <a:lnTo>
                      <a:pt x="393" y="228"/>
                    </a:lnTo>
                    <a:lnTo>
                      <a:pt x="387" y="240"/>
                    </a:lnTo>
                    <a:lnTo>
                      <a:pt x="376" y="251"/>
                    </a:lnTo>
                    <a:lnTo>
                      <a:pt x="365" y="258"/>
                    </a:lnTo>
                    <a:lnTo>
                      <a:pt x="351" y="264"/>
                    </a:lnTo>
                    <a:lnTo>
                      <a:pt x="336" y="267"/>
                    </a:lnTo>
                    <a:lnTo>
                      <a:pt x="322" y="268"/>
                    </a:lnTo>
                    <a:lnTo>
                      <a:pt x="297" y="268"/>
                    </a:lnTo>
                    <a:lnTo>
                      <a:pt x="297" y="302"/>
                    </a:lnTo>
                    <a:lnTo>
                      <a:pt x="322" y="302"/>
                    </a:lnTo>
                    <a:lnTo>
                      <a:pt x="338" y="303"/>
                    </a:lnTo>
                    <a:lnTo>
                      <a:pt x="354" y="306"/>
                    </a:lnTo>
                    <a:lnTo>
                      <a:pt x="368" y="310"/>
                    </a:lnTo>
                    <a:lnTo>
                      <a:pt x="381" y="317"/>
                    </a:lnTo>
                    <a:lnTo>
                      <a:pt x="392" y="327"/>
                    </a:lnTo>
                    <a:lnTo>
                      <a:pt x="400" y="338"/>
                    </a:lnTo>
                    <a:lnTo>
                      <a:pt x="405" y="352"/>
                    </a:lnTo>
                    <a:lnTo>
                      <a:pt x="407" y="368"/>
                    </a:lnTo>
                    <a:lnTo>
                      <a:pt x="406" y="379"/>
                    </a:lnTo>
                    <a:lnTo>
                      <a:pt x="404" y="390"/>
                    </a:lnTo>
                    <a:lnTo>
                      <a:pt x="399" y="400"/>
                    </a:lnTo>
                    <a:lnTo>
                      <a:pt x="392" y="411"/>
                    </a:lnTo>
                    <a:lnTo>
                      <a:pt x="382" y="420"/>
                    </a:lnTo>
                    <a:lnTo>
                      <a:pt x="369" y="426"/>
                    </a:lnTo>
                    <a:lnTo>
                      <a:pt x="353" y="432"/>
                    </a:lnTo>
                    <a:lnTo>
                      <a:pt x="333" y="433"/>
                    </a:lnTo>
                    <a:lnTo>
                      <a:pt x="311" y="431"/>
                    </a:lnTo>
                    <a:lnTo>
                      <a:pt x="290" y="425"/>
                    </a:lnTo>
                    <a:lnTo>
                      <a:pt x="273" y="418"/>
                    </a:lnTo>
                    <a:lnTo>
                      <a:pt x="260" y="412"/>
                    </a:lnTo>
                    <a:lnTo>
                      <a:pt x="248" y="447"/>
                    </a:lnTo>
                    <a:lnTo>
                      <a:pt x="263" y="455"/>
                    </a:lnTo>
                    <a:lnTo>
                      <a:pt x="283" y="462"/>
                    </a:lnTo>
                    <a:lnTo>
                      <a:pt x="307" y="467"/>
                    </a:lnTo>
                    <a:lnTo>
                      <a:pt x="333" y="469"/>
                    </a:lnTo>
                    <a:lnTo>
                      <a:pt x="361" y="467"/>
                    </a:lnTo>
                    <a:lnTo>
                      <a:pt x="386" y="461"/>
                    </a:lnTo>
                    <a:lnTo>
                      <a:pt x="406" y="451"/>
                    </a:lnTo>
                    <a:lnTo>
                      <a:pt x="423" y="439"/>
                    </a:lnTo>
                    <a:lnTo>
                      <a:pt x="436" y="424"/>
                    </a:lnTo>
                    <a:lnTo>
                      <a:pt x="446" y="408"/>
                    </a:lnTo>
                    <a:lnTo>
                      <a:pt x="451" y="389"/>
                    </a:lnTo>
                    <a:lnTo>
                      <a:pt x="453" y="370"/>
                    </a:lnTo>
                    <a:lnTo>
                      <a:pt x="450" y="347"/>
                    </a:lnTo>
                    <a:lnTo>
                      <a:pt x="443" y="329"/>
                    </a:lnTo>
                    <a:lnTo>
                      <a:pt x="432" y="312"/>
                    </a:lnTo>
                    <a:lnTo>
                      <a:pt x="417" y="300"/>
                    </a:lnTo>
                    <a:lnTo>
                      <a:pt x="399" y="290"/>
                    </a:lnTo>
                    <a:lnTo>
                      <a:pt x="381" y="284"/>
                    </a:lnTo>
                    <a:lnTo>
                      <a:pt x="381" y="283"/>
                    </a:lnTo>
                    <a:lnTo>
                      <a:pt x="399" y="275"/>
                    </a:lnTo>
                    <a:lnTo>
                      <a:pt x="413" y="263"/>
                    </a:lnTo>
                    <a:lnTo>
                      <a:pt x="426" y="251"/>
                    </a:lnTo>
                    <a:lnTo>
                      <a:pt x="434" y="236"/>
                    </a:lnTo>
                    <a:lnTo>
                      <a:pt x="439" y="222"/>
                    </a:lnTo>
                    <a:lnTo>
                      <a:pt x="441" y="205"/>
                    </a:lnTo>
                    <a:lnTo>
                      <a:pt x="439" y="189"/>
                    </a:lnTo>
                    <a:lnTo>
                      <a:pt x="435" y="175"/>
                    </a:lnTo>
                    <a:lnTo>
                      <a:pt x="428" y="161"/>
                    </a:lnTo>
                    <a:lnTo>
                      <a:pt x="417" y="149"/>
                    </a:lnTo>
                    <a:lnTo>
                      <a:pt x="405" y="139"/>
                    </a:lnTo>
                    <a:lnTo>
                      <a:pt x="389" y="131"/>
                    </a:lnTo>
                    <a:lnTo>
                      <a:pt x="369" y="126"/>
                    </a:lnTo>
                    <a:lnTo>
                      <a:pt x="347" y="125"/>
                    </a:lnTo>
                    <a:close/>
                    <a:moveTo>
                      <a:pt x="0" y="0"/>
                    </a:moveTo>
                    <a:lnTo>
                      <a:pt x="674" y="0"/>
                    </a:lnTo>
                    <a:lnTo>
                      <a:pt x="674" y="558"/>
                    </a:lnTo>
                    <a:lnTo>
                      <a:pt x="0" y="5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86"/>
              <p:cNvSpPr>
                <a:spLocks noEditPoints="1"/>
              </p:cNvSpPr>
              <p:nvPr/>
            </p:nvSpPr>
            <p:spPr bwMode="auto">
              <a:xfrm>
                <a:off x="3598863" y="5391150"/>
                <a:ext cx="82550" cy="84138"/>
              </a:xfrm>
              <a:custGeom>
                <a:avLst/>
                <a:gdLst>
                  <a:gd name="T0" fmla="*/ 332 w 674"/>
                  <a:gd name="T1" fmla="*/ 191 h 685"/>
                  <a:gd name="T2" fmla="*/ 306 w 674"/>
                  <a:gd name="T3" fmla="*/ 193 h 685"/>
                  <a:gd name="T4" fmla="*/ 280 w 674"/>
                  <a:gd name="T5" fmla="*/ 200 h 685"/>
                  <a:gd name="T6" fmla="*/ 258 w 674"/>
                  <a:gd name="T7" fmla="*/ 210 h 685"/>
                  <a:gd name="T8" fmla="*/ 239 w 674"/>
                  <a:gd name="T9" fmla="*/ 224 h 685"/>
                  <a:gd name="T10" fmla="*/ 254 w 674"/>
                  <a:gd name="T11" fmla="*/ 256 h 685"/>
                  <a:gd name="T12" fmla="*/ 267 w 674"/>
                  <a:gd name="T13" fmla="*/ 247 h 685"/>
                  <a:gd name="T14" fmla="*/ 283 w 674"/>
                  <a:gd name="T15" fmla="*/ 237 h 685"/>
                  <a:gd name="T16" fmla="*/ 303 w 674"/>
                  <a:gd name="T17" fmla="*/ 230 h 685"/>
                  <a:gd name="T18" fmla="*/ 324 w 674"/>
                  <a:gd name="T19" fmla="*/ 228 h 685"/>
                  <a:gd name="T20" fmla="*/ 342 w 674"/>
                  <a:gd name="T21" fmla="*/ 229 h 685"/>
                  <a:gd name="T22" fmla="*/ 358 w 674"/>
                  <a:gd name="T23" fmla="*/ 234 h 685"/>
                  <a:gd name="T24" fmla="*/ 369 w 674"/>
                  <a:gd name="T25" fmla="*/ 243 h 685"/>
                  <a:gd name="T26" fmla="*/ 378 w 674"/>
                  <a:gd name="T27" fmla="*/ 253 h 685"/>
                  <a:gd name="T28" fmla="*/ 385 w 674"/>
                  <a:gd name="T29" fmla="*/ 265 h 685"/>
                  <a:gd name="T30" fmla="*/ 388 w 674"/>
                  <a:gd name="T31" fmla="*/ 279 h 685"/>
                  <a:gd name="T32" fmla="*/ 389 w 674"/>
                  <a:gd name="T33" fmla="*/ 292 h 685"/>
                  <a:gd name="T34" fmla="*/ 387 w 674"/>
                  <a:gd name="T35" fmla="*/ 311 h 685"/>
                  <a:gd name="T36" fmla="*/ 381 w 674"/>
                  <a:gd name="T37" fmla="*/ 330 h 685"/>
                  <a:gd name="T38" fmla="*/ 372 w 674"/>
                  <a:gd name="T39" fmla="*/ 349 h 685"/>
                  <a:gd name="T40" fmla="*/ 359 w 674"/>
                  <a:gd name="T41" fmla="*/ 368 h 685"/>
                  <a:gd name="T42" fmla="*/ 342 w 674"/>
                  <a:gd name="T43" fmla="*/ 389 h 685"/>
                  <a:gd name="T44" fmla="*/ 321 w 674"/>
                  <a:gd name="T45" fmla="*/ 412 h 685"/>
                  <a:gd name="T46" fmla="*/ 295 w 674"/>
                  <a:gd name="T47" fmla="*/ 438 h 685"/>
                  <a:gd name="T48" fmla="*/ 267 w 674"/>
                  <a:gd name="T49" fmla="*/ 467 h 685"/>
                  <a:gd name="T50" fmla="*/ 232 w 674"/>
                  <a:gd name="T51" fmla="*/ 501 h 685"/>
                  <a:gd name="T52" fmla="*/ 232 w 674"/>
                  <a:gd name="T53" fmla="*/ 530 h 685"/>
                  <a:gd name="T54" fmla="*/ 441 w 674"/>
                  <a:gd name="T55" fmla="*/ 530 h 685"/>
                  <a:gd name="T56" fmla="*/ 441 w 674"/>
                  <a:gd name="T57" fmla="*/ 492 h 685"/>
                  <a:gd name="T58" fmla="*/ 294 w 674"/>
                  <a:gd name="T59" fmla="*/ 492 h 685"/>
                  <a:gd name="T60" fmla="*/ 294 w 674"/>
                  <a:gd name="T61" fmla="*/ 491 h 685"/>
                  <a:gd name="T62" fmla="*/ 320 w 674"/>
                  <a:gd name="T63" fmla="*/ 466 h 685"/>
                  <a:gd name="T64" fmla="*/ 348 w 674"/>
                  <a:gd name="T65" fmla="*/ 438 h 685"/>
                  <a:gd name="T66" fmla="*/ 372 w 674"/>
                  <a:gd name="T67" fmla="*/ 412 h 685"/>
                  <a:gd name="T68" fmla="*/ 394 w 674"/>
                  <a:gd name="T69" fmla="*/ 387 h 685"/>
                  <a:gd name="T70" fmla="*/ 410 w 674"/>
                  <a:gd name="T71" fmla="*/ 362 h 685"/>
                  <a:gd name="T72" fmla="*/ 422 w 674"/>
                  <a:gd name="T73" fmla="*/ 338 h 685"/>
                  <a:gd name="T74" fmla="*/ 430 w 674"/>
                  <a:gd name="T75" fmla="*/ 313 h 685"/>
                  <a:gd name="T76" fmla="*/ 433 w 674"/>
                  <a:gd name="T77" fmla="*/ 287 h 685"/>
                  <a:gd name="T78" fmla="*/ 432 w 674"/>
                  <a:gd name="T79" fmla="*/ 272 h 685"/>
                  <a:gd name="T80" fmla="*/ 429 w 674"/>
                  <a:gd name="T81" fmla="*/ 256 h 685"/>
                  <a:gd name="T82" fmla="*/ 422 w 674"/>
                  <a:gd name="T83" fmla="*/ 240 h 685"/>
                  <a:gd name="T84" fmla="*/ 414 w 674"/>
                  <a:gd name="T85" fmla="*/ 227 h 685"/>
                  <a:gd name="T86" fmla="*/ 403 w 674"/>
                  <a:gd name="T87" fmla="*/ 214 h 685"/>
                  <a:gd name="T88" fmla="*/ 390 w 674"/>
                  <a:gd name="T89" fmla="*/ 205 h 685"/>
                  <a:gd name="T90" fmla="*/ 373 w 674"/>
                  <a:gd name="T91" fmla="*/ 197 h 685"/>
                  <a:gd name="T92" fmla="*/ 355 w 674"/>
                  <a:gd name="T93" fmla="*/ 192 h 685"/>
                  <a:gd name="T94" fmla="*/ 332 w 674"/>
                  <a:gd name="T95" fmla="*/ 191 h 685"/>
                  <a:gd name="T96" fmla="*/ 0 w 674"/>
                  <a:gd name="T97" fmla="*/ 0 h 685"/>
                  <a:gd name="T98" fmla="*/ 674 w 674"/>
                  <a:gd name="T99" fmla="*/ 0 h 685"/>
                  <a:gd name="T100" fmla="*/ 674 w 674"/>
                  <a:gd name="T101" fmla="*/ 685 h 685"/>
                  <a:gd name="T102" fmla="*/ 0 w 674"/>
                  <a:gd name="T103" fmla="*/ 685 h 685"/>
                  <a:gd name="T104" fmla="*/ 0 w 674"/>
                  <a:gd name="T105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4" h="685">
                    <a:moveTo>
                      <a:pt x="332" y="191"/>
                    </a:moveTo>
                    <a:lnTo>
                      <a:pt x="306" y="193"/>
                    </a:lnTo>
                    <a:lnTo>
                      <a:pt x="280" y="200"/>
                    </a:lnTo>
                    <a:lnTo>
                      <a:pt x="258" y="210"/>
                    </a:lnTo>
                    <a:lnTo>
                      <a:pt x="239" y="224"/>
                    </a:lnTo>
                    <a:lnTo>
                      <a:pt x="254" y="256"/>
                    </a:lnTo>
                    <a:lnTo>
                      <a:pt x="267" y="247"/>
                    </a:lnTo>
                    <a:lnTo>
                      <a:pt x="283" y="237"/>
                    </a:lnTo>
                    <a:lnTo>
                      <a:pt x="303" y="230"/>
                    </a:lnTo>
                    <a:lnTo>
                      <a:pt x="324" y="228"/>
                    </a:lnTo>
                    <a:lnTo>
                      <a:pt x="342" y="229"/>
                    </a:lnTo>
                    <a:lnTo>
                      <a:pt x="358" y="234"/>
                    </a:lnTo>
                    <a:lnTo>
                      <a:pt x="369" y="243"/>
                    </a:lnTo>
                    <a:lnTo>
                      <a:pt x="378" y="253"/>
                    </a:lnTo>
                    <a:lnTo>
                      <a:pt x="385" y="265"/>
                    </a:lnTo>
                    <a:lnTo>
                      <a:pt x="388" y="279"/>
                    </a:lnTo>
                    <a:lnTo>
                      <a:pt x="389" y="292"/>
                    </a:lnTo>
                    <a:lnTo>
                      <a:pt x="387" y="311"/>
                    </a:lnTo>
                    <a:lnTo>
                      <a:pt x="381" y="330"/>
                    </a:lnTo>
                    <a:lnTo>
                      <a:pt x="372" y="349"/>
                    </a:lnTo>
                    <a:lnTo>
                      <a:pt x="359" y="368"/>
                    </a:lnTo>
                    <a:lnTo>
                      <a:pt x="342" y="389"/>
                    </a:lnTo>
                    <a:lnTo>
                      <a:pt x="321" y="412"/>
                    </a:lnTo>
                    <a:lnTo>
                      <a:pt x="295" y="438"/>
                    </a:lnTo>
                    <a:lnTo>
                      <a:pt x="267" y="467"/>
                    </a:lnTo>
                    <a:lnTo>
                      <a:pt x="232" y="501"/>
                    </a:lnTo>
                    <a:lnTo>
                      <a:pt x="232" y="530"/>
                    </a:lnTo>
                    <a:lnTo>
                      <a:pt x="441" y="530"/>
                    </a:lnTo>
                    <a:lnTo>
                      <a:pt x="441" y="492"/>
                    </a:lnTo>
                    <a:lnTo>
                      <a:pt x="294" y="492"/>
                    </a:lnTo>
                    <a:lnTo>
                      <a:pt x="294" y="491"/>
                    </a:lnTo>
                    <a:lnTo>
                      <a:pt x="320" y="466"/>
                    </a:lnTo>
                    <a:lnTo>
                      <a:pt x="348" y="438"/>
                    </a:lnTo>
                    <a:lnTo>
                      <a:pt x="372" y="412"/>
                    </a:lnTo>
                    <a:lnTo>
                      <a:pt x="394" y="387"/>
                    </a:lnTo>
                    <a:lnTo>
                      <a:pt x="410" y="362"/>
                    </a:lnTo>
                    <a:lnTo>
                      <a:pt x="422" y="338"/>
                    </a:lnTo>
                    <a:lnTo>
                      <a:pt x="430" y="313"/>
                    </a:lnTo>
                    <a:lnTo>
                      <a:pt x="433" y="287"/>
                    </a:lnTo>
                    <a:lnTo>
                      <a:pt x="432" y="272"/>
                    </a:lnTo>
                    <a:lnTo>
                      <a:pt x="429" y="256"/>
                    </a:lnTo>
                    <a:lnTo>
                      <a:pt x="422" y="240"/>
                    </a:lnTo>
                    <a:lnTo>
                      <a:pt x="414" y="227"/>
                    </a:lnTo>
                    <a:lnTo>
                      <a:pt x="403" y="214"/>
                    </a:lnTo>
                    <a:lnTo>
                      <a:pt x="390" y="205"/>
                    </a:lnTo>
                    <a:lnTo>
                      <a:pt x="373" y="197"/>
                    </a:lnTo>
                    <a:lnTo>
                      <a:pt x="355" y="192"/>
                    </a:lnTo>
                    <a:lnTo>
                      <a:pt x="332" y="191"/>
                    </a:lnTo>
                    <a:close/>
                    <a:moveTo>
                      <a:pt x="0" y="0"/>
                    </a:moveTo>
                    <a:lnTo>
                      <a:pt x="674" y="0"/>
                    </a:lnTo>
                    <a:lnTo>
                      <a:pt x="674" y="685"/>
                    </a:lnTo>
                    <a:lnTo>
                      <a:pt x="0" y="6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Группа 108"/>
          <p:cNvGrpSpPr/>
          <p:nvPr/>
        </p:nvGrpSpPr>
        <p:grpSpPr>
          <a:xfrm>
            <a:off x="3417667" y="3606259"/>
            <a:ext cx="3202529" cy="3202529"/>
            <a:chOff x="3417667" y="3606259"/>
            <a:chExt cx="3202529" cy="320252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667" y="3606259"/>
              <a:ext cx="3202529" cy="3202529"/>
            </a:xfrm>
            <a:prstGeom prst="rect">
              <a:avLst/>
            </a:prstGeom>
          </p:spPr>
        </p:pic>
        <p:sp>
          <p:nvSpPr>
            <p:cNvPr id="110" name="Text Box 140"/>
            <p:cNvSpPr txBox="1">
              <a:spLocks noChangeArrowheads="1"/>
            </p:cNvSpPr>
            <p:nvPr/>
          </p:nvSpPr>
          <p:spPr bwMode="auto">
            <a:xfrm rot="10800000" flipV="1">
              <a:off x="4281143" y="4864013"/>
              <a:ext cx="1399779" cy="86177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ru-RU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257,5</a:t>
              </a:r>
              <a:endPara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</a:t>
              </a:r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₽ </a:t>
              </a:r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893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«Социальная политика»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649" y="1152247"/>
            <a:ext cx="9324514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учреждений социальной защиты населения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5649" y="1766460"/>
            <a:ext cx="9324514" cy="120032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мер социальной поддержки отдельным категориям граждан в целях повышения адресности социальной поддержки, в том числе в рамках муниципальной программы «Поддержка социально ориентированных некоммерческих организаций Озерского городского округа»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5649" y="3229783"/>
            <a:ext cx="9324514" cy="64633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Приспособление жилых помещений и (или) общего имущества в многоквартирных домах с учетом потребностей инвалидов по их обращениям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5649" y="4749644"/>
            <a:ext cx="9324514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Приобретения жилых помещений для детей-сирот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5649" y="4120980"/>
            <a:ext cx="9324514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Социальные выплаты молодым семьям на приобретение (строительство) жилья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92561" y="5839485"/>
            <a:ext cx="1457601" cy="12857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6" y="5858100"/>
            <a:ext cx="1314976" cy="1267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02" y="6010022"/>
            <a:ext cx="1450243" cy="1115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26" y="5318322"/>
            <a:ext cx="2211309" cy="1820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2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«Культура и кинематография»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408692423"/>
              </p:ext>
            </p:extLst>
          </p:nvPr>
        </p:nvGraphicFramePr>
        <p:xfrm>
          <a:off x="124797" y="1366022"/>
          <a:ext cx="6466125" cy="288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3782709"/>
              </p:ext>
            </p:extLst>
          </p:nvPr>
        </p:nvGraphicFramePr>
        <p:xfrm>
          <a:off x="3811509" y="4539661"/>
          <a:ext cx="6440056" cy="296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140"/>
          <p:cNvSpPr txBox="1">
            <a:spLocks noChangeArrowheads="1"/>
          </p:cNvSpPr>
          <p:nvPr/>
        </p:nvSpPr>
        <p:spPr bwMode="auto">
          <a:xfrm rot="10800000" flipV="1">
            <a:off x="4932188" y="1017659"/>
            <a:ext cx="139977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140"/>
          <p:cNvSpPr txBox="1">
            <a:spLocks noChangeArrowheads="1"/>
          </p:cNvSpPr>
          <p:nvPr/>
        </p:nvSpPr>
        <p:spPr bwMode="auto">
          <a:xfrm rot="10800000" flipV="1">
            <a:off x="4932188" y="3652472"/>
            <a:ext cx="4394922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Индикативный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заработной платы работников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тыс.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729352"/>
            <a:ext cx="3868093" cy="2581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85" y="972440"/>
            <a:ext cx="3378207" cy="2534406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14708465">
            <a:off x="2758269" y="1350483"/>
            <a:ext cx="741120" cy="1286140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172314">
            <a:off x="2693243" y="1884592"/>
            <a:ext cx="774574" cy="273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11,5%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«Физическая культура и спорт»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0"/>
          <p:cNvSpPr txBox="1">
            <a:spLocks noChangeArrowheads="1"/>
          </p:cNvSpPr>
          <p:nvPr/>
        </p:nvSpPr>
        <p:spPr bwMode="auto">
          <a:xfrm rot="10800000" flipV="1">
            <a:off x="4798335" y="1088813"/>
            <a:ext cx="1481261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85192" y="1637626"/>
            <a:ext cx="9153329" cy="2882386"/>
            <a:chOff x="1160398" y="2380010"/>
            <a:chExt cx="6466125" cy="2882386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="" xmlns:p14="http://schemas.microsoft.com/office/powerpoint/2010/main" val="3943293590"/>
                </p:ext>
              </p:extLst>
            </p:nvPr>
          </p:nvGraphicFramePr>
          <p:xfrm>
            <a:off x="1160398" y="2380010"/>
            <a:ext cx="6466125" cy="2882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Группа 7"/>
            <p:cNvGrpSpPr/>
            <p:nvPr/>
          </p:nvGrpSpPr>
          <p:grpSpPr>
            <a:xfrm rot="3994006">
              <a:off x="4527844" y="3049792"/>
              <a:ext cx="1286140" cy="741119"/>
              <a:chOff x="1154953" y="1687573"/>
              <a:chExt cx="1286140" cy="612953"/>
            </a:xfrm>
          </p:grpSpPr>
          <p:sp>
            <p:nvSpPr>
              <p:cNvPr id="9" name="Стрелка вниз 8"/>
              <p:cNvSpPr/>
              <p:nvPr/>
            </p:nvSpPr>
            <p:spPr>
              <a:xfrm rot="14462073">
                <a:off x="1491546" y="1350980"/>
                <a:ext cx="612953" cy="1286140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rot="19858044">
                <a:off x="1225456" y="1928290"/>
                <a:ext cx="932595" cy="2216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11,5%</a:t>
                </a:r>
                <a:endParaRPr lang="ru-RU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" b="49634"/>
          <a:stretch/>
        </p:blipFill>
        <p:spPr>
          <a:xfrm>
            <a:off x="204069" y="4198777"/>
            <a:ext cx="5570145" cy="14555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1" b="3982"/>
          <a:stretch/>
        </p:blipFill>
        <p:spPr>
          <a:xfrm>
            <a:off x="3606263" y="5579706"/>
            <a:ext cx="5570145" cy="1474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854" y="3086045"/>
            <a:ext cx="5806196" cy="12068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дворовых территорий –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дворовых проездов; ремонт тротуаров; установка детских и спортивных площадок;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ландшафтный дизайн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553" y="5359652"/>
            <a:ext cx="5806197" cy="10505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общественных </a:t>
            </a:r>
            <a:r>
              <a:rPr lang="ru-RU" b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территорий – сквер 40-лет Победы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767155983"/>
              </p:ext>
            </p:extLst>
          </p:nvPr>
        </p:nvGraphicFramePr>
        <p:xfrm>
          <a:off x="1795129" y="-350472"/>
          <a:ext cx="66967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Даешь детские площадки всем дворам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8924" y="2702428"/>
            <a:ext cx="3448085" cy="2292610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6" name="AutoShape 4" descr="Новая жизнь портов. Как современная городская среда поглощает промышленные  террито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Новая жизнь портов. Как современная городская среда поглощает промышленные  террито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В этом году в Петербурге будет благоустроено 11 общественных пространств -  Официальный сайт Администрации Санкт‑Петербург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54" y="4757659"/>
            <a:ext cx="3294156" cy="2192777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22" name="AutoShape 10" descr="Фото Вверх, более 788 000 качественных бесплатных стоковы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1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2023 год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096" y="1094948"/>
            <a:ext cx="1693854" cy="14150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47,8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7352" y="1075492"/>
            <a:ext cx="1693854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34112" y="2523149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43866" y="2483340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19040" y="2911547"/>
            <a:ext cx="3223386" cy="11571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автомобильных дорог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72392" y="2911547"/>
            <a:ext cx="3793788" cy="11571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обслуживание автомобильных дорог и дорожной инфраструктуры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26545" y="5519224"/>
            <a:ext cx="1502697" cy="1394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кие фирмы будут ремонтировать дороги Екатеринбурга в 2022 году | e1.ru -  новости Екатеринбурга"/>
          <p:cNvPicPr>
            <a:picLocks noChangeAspect="1" noChangeArrowheads="1"/>
          </p:cNvPicPr>
          <p:nvPr/>
        </p:nvPicPr>
        <p:blipFill>
          <a:blip r:embed="rId3" cstate="print"/>
          <a:srcRect l="3896" b="5623"/>
          <a:stretch>
            <a:fillRect/>
          </a:stretch>
        </p:blipFill>
        <p:spPr bwMode="auto">
          <a:xfrm>
            <a:off x="636242" y="4307527"/>
            <a:ext cx="2431914" cy="1585507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 descr="Дорожная разметка 2020, пояснения к дорожной разметке, знаки дорожной  разме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086" y="5418485"/>
            <a:ext cx="2644110" cy="1499513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Улан-Удэнцам не нравится новый светофор | Новости Улан-Удэ - БезФорма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4082" y="4818209"/>
            <a:ext cx="2619375" cy="1743076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854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Сезон фонтанов открылся в Москве / Новости города / Сайт Москвы"/>
          <p:cNvPicPr>
            <a:picLocks noChangeAspect="1" noChangeArrowheads="1"/>
          </p:cNvPicPr>
          <p:nvPr/>
        </p:nvPicPr>
        <p:blipFill>
          <a:blip r:embed="rId3" cstate="print"/>
          <a:srcRect l="6080" r="18531"/>
          <a:stretch>
            <a:fillRect/>
          </a:stretch>
        </p:blipFill>
        <p:spPr bwMode="auto">
          <a:xfrm>
            <a:off x="361017" y="5466945"/>
            <a:ext cx="1672064" cy="1271544"/>
          </a:xfrm>
          <a:prstGeom prst="round2Diag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4409"/>
          <a:stretch>
            <a:fillRect/>
          </a:stretch>
        </p:blipFill>
        <p:spPr bwMode="auto">
          <a:xfrm>
            <a:off x="1974715" y="5787390"/>
            <a:ext cx="1692613" cy="1274891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2023 год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494" y="3152650"/>
            <a:ext cx="1792765" cy="22056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площадей; размещение и содержание малых форм; содержание мест захоронения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685" y="1397803"/>
            <a:ext cx="1724213" cy="1335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округа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12155" y="1367781"/>
            <a:ext cx="1559454" cy="1365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9044" y="1347477"/>
            <a:ext cx="1693854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наружного освещения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68443" y="2724442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67449" y="2727039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165552" y="2755324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93516" y="3152648"/>
            <a:ext cx="1726731" cy="22056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 водоснабжения, строительство ливневой канализации</a:t>
            </a:r>
          </a:p>
          <a:p>
            <a:pPr algn="ctr"/>
            <a:endParaRPr lang="ru-RU" sz="16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45771" y="3181830"/>
            <a:ext cx="1808732" cy="21759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lang="ru-RU" sz="1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населению и организация транспортного обслуживания населения </a:t>
            </a:r>
            <a:endParaRPr lang="ru-RU" sz="17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59346" y="5959877"/>
            <a:ext cx="1325071" cy="11024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144,1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1617" y="1338598"/>
            <a:ext cx="1547083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2914" y="3188592"/>
            <a:ext cx="1697936" cy="21759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ремонт, оплата расходов на электрическую энергию </a:t>
            </a:r>
          </a:p>
          <a:p>
            <a:pPr algn="ctr"/>
            <a:endParaRPr lang="ru-RU" sz="1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135583" y="2745597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498060" y="936948"/>
            <a:ext cx="846306" cy="7653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 </a:t>
            </a:r>
            <a:r>
              <a:rPr lang="ru-RU" sz="165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6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₽</a:t>
            </a:r>
            <a:endParaRPr lang="ru-RU" sz="16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375499" y="904672"/>
            <a:ext cx="798807" cy="7886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51,3 </a:t>
            </a:r>
            <a:r>
              <a:rPr lang="ru-RU" sz="16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27" name="Овал 26"/>
          <p:cNvSpPr/>
          <p:nvPr/>
        </p:nvSpPr>
        <p:spPr>
          <a:xfrm>
            <a:off x="7256833" y="914400"/>
            <a:ext cx="797669" cy="7490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36,6 </a:t>
            </a:r>
            <a:r>
              <a:rPr lang="ru-RU" sz="16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29" name="Овал 28"/>
          <p:cNvSpPr/>
          <p:nvPr/>
        </p:nvSpPr>
        <p:spPr>
          <a:xfrm>
            <a:off x="9415083" y="824698"/>
            <a:ext cx="830413" cy="73249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 </a:t>
            </a:r>
            <a:r>
              <a:rPr lang="ru-RU" sz="16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74204" y="1325628"/>
            <a:ext cx="1547083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Природо-охранные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463701" y="940339"/>
            <a:ext cx="798809" cy="7594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17,0 </a:t>
            </a:r>
            <a:r>
              <a:rPr lang="ru-RU" sz="16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94172" y="3178589"/>
            <a:ext cx="1726731" cy="22056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Озеленение; вырубка </a:t>
            </a:r>
            <a:r>
              <a:rPr lang="ru-RU" sz="165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фаутных</a:t>
            </a:r>
            <a:r>
              <a:rPr lang="ru-RU" sz="16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деревьев; капитальный ремонт ливневой канализации</a:t>
            </a:r>
            <a:endParaRPr lang="ru-RU" sz="16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126470" y="2733524"/>
            <a:ext cx="1" cy="43793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233" y="5467319"/>
            <a:ext cx="1643976" cy="1235038"/>
          </a:xfrm>
          <a:prstGeom prst="round2Diag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транспорт: последние новости на сегодня, самые свежие сведения | 76.ru -  новости Ярославля"/>
          <p:cNvPicPr>
            <a:picLocks noChangeAspect="1" noChangeArrowheads="1"/>
          </p:cNvPicPr>
          <p:nvPr/>
        </p:nvPicPr>
        <p:blipFill>
          <a:blip r:embed="rId6" cstate="print"/>
          <a:srcRect l="40160" t="21908" r="9912" b="14451"/>
          <a:stretch>
            <a:fillRect/>
          </a:stretch>
        </p:blipFill>
        <p:spPr bwMode="auto">
          <a:xfrm>
            <a:off x="5136204" y="5781945"/>
            <a:ext cx="1595336" cy="1270607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 descr="Партнер экс-главы «МегаФона» переделает фонари в вышки сотовой связи — РБ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079" y="5462997"/>
            <a:ext cx="1485839" cy="1190722"/>
          </a:xfrm>
          <a:prstGeom prst="round2Diag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215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2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938931940"/>
              </p:ext>
            </p:extLst>
          </p:nvPr>
        </p:nvGraphicFramePr>
        <p:xfrm>
          <a:off x="581993" y="1357595"/>
          <a:ext cx="9422086" cy="527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609861" y="6600018"/>
            <a:ext cx="305043" cy="227944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lIns="57013" rIns="57013" anchor="ctr"/>
          <a:lstStyle/>
          <a:p>
            <a:pPr eaLnBrk="1" hangingPunct="1"/>
            <a:endParaRPr lang="ru-RU" altLang="ru-RU" dirty="0">
              <a:solidFill>
                <a:srgbClr val="00FF00"/>
              </a:solidFill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007087" y="6578229"/>
            <a:ext cx="10643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7013" rIns="5701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510515" y="6600018"/>
            <a:ext cx="305043" cy="227944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none" lIns="57013" rIns="57013" anchor="ctr"/>
          <a:lstStyle/>
          <a:p>
            <a:pPr eaLnBrk="1" hangingPunct="1"/>
            <a:endParaRPr lang="ru-RU" altLang="ru-RU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966403" y="6527947"/>
            <a:ext cx="92061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7013" rIns="57013">
            <a:spAutoFit/>
          </a:bodyPr>
          <a:lstStyle/>
          <a:p>
            <a:pPr eaLnBrk="1" hangingPunct="1"/>
            <a:r>
              <a:rPr lang="ru-RU" altLang="ru-RU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5639113" y="6600018"/>
            <a:ext cx="305043" cy="2279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57013" rIns="57013" anchor="ctr"/>
          <a:lstStyle/>
          <a:p>
            <a:pPr eaLnBrk="1" hangingPunct="1"/>
            <a:endParaRPr lang="ru-RU" altLang="ru-RU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053100" y="6522919"/>
            <a:ext cx="95793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7013" rIns="57013">
            <a:spAutoFit/>
          </a:bodyPr>
          <a:lstStyle/>
          <a:p>
            <a:pPr eaLnBrk="1" hangingPunct="1"/>
            <a:r>
              <a:rPr lang="ru-RU" altLang="ru-RU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2679822" y="3220197"/>
            <a:ext cx="81614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4 007,6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3638444" y="1815279"/>
            <a:ext cx="843189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4 075,3</a:t>
            </a: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4155542" y="3230366"/>
            <a:ext cx="8164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3 651,5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5100045" y="1815279"/>
            <a:ext cx="844111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3 676,5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5532297" y="5437584"/>
            <a:ext cx="55699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5554615" y="3211146"/>
            <a:ext cx="84233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3 599,2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6607358" y="1849568"/>
            <a:ext cx="829656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3 624,2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6975991" y="5409185"/>
            <a:ext cx="54873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2795150" y="3764105"/>
            <a:ext cx="8332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+4,0%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auto">
          <a:xfrm>
            <a:off x="3645394" y="2336057"/>
            <a:ext cx="836239" cy="352276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sz="1689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+4,9%</a:t>
            </a:r>
            <a:endParaRPr lang="ru-RU" altLang="ru-RU" sz="168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auto">
          <a:xfrm>
            <a:off x="4204797" y="3755054"/>
            <a:ext cx="9022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auto">
          <a:xfrm>
            <a:off x="5102821" y="2336057"/>
            <a:ext cx="841335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auto">
          <a:xfrm>
            <a:off x="5634685" y="3755054"/>
            <a:ext cx="7746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6604539" y="2351099"/>
            <a:ext cx="829656" cy="36933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57013" rIns="57013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-1,4%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0514" y="5419225"/>
            <a:ext cx="61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67,7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49392" y="6815346"/>
            <a:ext cx="437608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8"/>
              </a:clrFrom>
              <a:clrTo>
                <a:srgbClr val="F7F7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926" t="18938" r="25550" b="27233"/>
          <a:stretch/>
        </p:blipFill>
        <p:spPr>
          <a:xfrm>
            <a:off x="39856" y="4452202"/>
            <a:ext cx="1902123" cy="249535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09" t="18938" r="54154" b="27233"/>
          <a:stretch/>
        </p:blipFill>
        <p:spPr>
          <a:xfrm>
            <a:off x="7574444" y="3230366"/>
            <a:ext cx="2656148" cy="3591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0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Природоохранные мероприятия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2023 год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20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79" y="2027227"/>
            <a:ext cx="1946659" cy="200428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4182" b="91455" l="400" r="53267">
                        <a14:foregroundMark x1="40333" y1="58000" x2="40067" y2="59091"/>
                        <a14:foregroundMark x1="40600" y1="65818" x2="41067" y2="79818"/>
                        <a14:foregroundMark x1="36200" y1="82182" x2="37200" y2="88909"/>
                        <a14:foregroundMark x1="44333" y1="79818" x2="44200" y2="88364"/>
                        <a14:foregroundMark x1="48600" y1="73636" x2="53267" y2="72545"/>
                        <a14:foregroundMark x1="52600" y1="78182" x2="52400" y2="91818"/>
                        <a14:foregroundMark x1="12333" y1="48909" x2="12067" y2="44182"/>
                        <a14:foregroundMark x1="11267" y1="84000" x2="18600" y2="84000"/>
                        <a14:foregroundMark x1="22067" y1="79818" x2="24333" y2="82909"/>
                        <a14:foregroundMark x1="31733" y1="83636" x2="32533" y2="83636"/>
                        <a14:foregroundMark x1="27933" y1="86000" x2="28133" y2="86364"/>
                        <a14:foregroundMark x1="21933" y1="85818" x2="22067" y2="86727"/>
                        <a14:foregroundMark x1="8200" y1="58182" x2="8867" y2="80364"/>
                        <a14:foregroundMark x1="400" y1="76727" x2="5200" y2="76727"/>
                        <a14:foregroundMark x1="5200" y1="60000" x2="5267" y2="61818"/>
                        <a14:foregroundMark x1="5067" y1="65455" x2="5467" y2="68364"/>
                        <a14:foregroundMark x1="4867" y1="79273" x2="7000" y2="84727"/>
                        <a14:foregroundMark x1="4867" y1="85455" x2="486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806" r="44876" b="5502"/>
          <a:stretch/>
        </p:blipFill>
        <p:spPr>
          <a:xfrm flipH="1">
            <a:off x="333828" y="3187165"/>
            <a:ext cx="1418289" cy="5065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27" t="18725" r="18231" b="16424"/>
          <a:stretch/>
        </p:blipFill>
        <p:spPr>
          <a:xfrm>
            <a:off x="333828" y="2361636"/>
            <a:ext cx="781250" cy="798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5" t="19113" r="15909" b="18411"/>
          <a:stretch/>
        </p:blipFill>
        <p:spPr>
          <a:xfrm>
            <a:off x="365605" y="1707632"/>
            <a:ext cx="717695" cy="636139"/>
          </a:xfrm>
          <a:prstGeom prst="rect">
            <a:avLst/>
          </a:prstGeom>
        </p:spPr>
      </p:pic>
      <p:sp>
        <p:nvSpPr>
          <p:cNvPr id="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74791" y="1939837"/>
            <a:ext cx="1628584" cy="377928"/>
          </a:xfrm>
        </p:spPr>
        <p:txBody>
          <a:bodyPr/>
          <a:lstStyle/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774791" y="2618379"/>
            <a:ext cx="1628584" cy="3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774790" y="3254719"/>
            <a:ext cx="1628584" cy="55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операторы по обращению с ТКО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3828" y="1076317"/>
            <a:ext cx="3151013" cy="552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74359" y="1076317"/>
            <a:ext cx="3064918" cy="552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платежей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674359" y="1899288"/>
            <a:ext cx="3064918" cy="3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выбросы загрязняющих веществ в водные объекты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6674359" y="2456755"/>
            <a:ext cx="3064917" cy="68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выбросы загрязняющих веществ </a:t>
            </a: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атмосферный воздух стационарными объектами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6674359" y="3327018"/>
            <a:ext cx="3064917" cy="4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размещение отходов производства и потребления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495658" y="1038628"/>
            <a:ext cx="1024077" cy="971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32,8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839930" y="4873610"/>
            <a:ext cx="2072555" cy="2244546"/>
            <a:chOff x="8003951" y="4912521"/>
            <a:chExt cx="1934253" cy="2244546"/>
          </a:xfrm>
          <a:solidFill>
            <a:srgbClr val="00B050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8003951" y="4912521"/>
              <a:ext cx="1934253" cy="976895"/>
            </a:xfrm>
            <a:prstGeom prst="rect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76" tIns="41738" rIns="83476" bIns="41738" rtlCol="0" anchor="ctr"/>
            <a:lstStyle/>
            <a:p>
              <a:pPr algn="ctr"/>
              <a:r>
                <a:rPr lang="ru-RU" sz="1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Озеленение, вырубка </a:t>
              </a:r>
              <a:r>
                <a:rPr lang="ru-RU" sz="1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фаутных</a:t>
              </a:r>
              <a:r>
                <a:rPr lang="ru-RU" sz="1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деревьев</a:t>
              </a:r>
            </a:p>
          </p:txBody>
        </p:sp>
        <p:pic>
          <p:nvPicPr>
            <p:cNvPr id="58" name="Picture 2" descr="W:\2022 год\1_ПРОЕКТ БЮДЖЕТА - 2023-2025\ПУБЛИЧНЫЕ слушания\Картинки для слайдов\природоохрана8.jpe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22057" y="5856528"/>
              <a:ext cx="1913957" cy="1300539"/>
            </a:xfrm>
            <a:prstGeom prst="rect">
              <a:avLst/>
            </a:prstGeom>
            <a:grpFill/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5477452" y="4912521"/>
            <a:ext cx="1895905" cy="2225134"/>
            <a:chOff x="5495558" y="4912521"/>
            <a:chExt cx="1895905" cy="2225134"/>
          </a:xfrm>
          <a:solidFill>
            <a:srgbClr val="00B050"/>
          </a:solidFill>
        </p:grpSpPr>
        <p:sp>
          <p:nvSpPr>
            <p:cNvPr id="56" name="Прямоугольник 55"/>
            <p:cNvSpPr/>
            <p:nvPr/>
          </p:nvSpPr>
          <p:spPr>
            <a:xfrm>
              <a:off x="5495558" y="4912521"/>
              <a:ext cx="1895905" cy="963417"/>
            </a:xfrm>
            <a:prstGeom prst="rect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76" tIns="41738" rIns="83476" bIns="41738" rtlCol="0" anchor="ctr"/>
            <a:lstStyle/>
            <a:p>
              <a:pPr algn="ctr"/>
              <a:r>
                <a:rPr lang="ru-RU" sz="1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Противопожарные мероприятия</a:t>
              </a:r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b="9785"/>
            <a:stretch>
              <a:fillRect/>
            </a:stretch>
          </p:blipFill>
          <p:spPr bwMode="auto">
            <a:xfrm>
              <a:off x="5495558" y="5800874"/>
              <a:ext cx="1883701" cy="1336781"/>
            </a:xfrm>
            <a:prstGeom prst="rect">
              <a:avLst/>
            </a:prstGeom>
            <a:grpFill/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154487" y="4912521"/>
            <a:ext cx="2244891" cy="2261354"/>
            <a:chOff x="154418" y="4912521"/>
            <a:chExt cx="2253500" cy="2261354"/>
          </a:xfrm>
          <a:solidFill>
            <a:srgbClr val="00B050"/>
          </a:solidFill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18" y="5915668"/>
              <a:ext cx="2235600" cy="1258207"/>
            </a:xfrm>
            <a:prstGeom prst="rect">
              <a:avLst/>
            </a:prstGeom>
            <a:grpFill/>
            <a:ln w="28575">
              <a:solidFill>
                <a:schemeClr val="tx2"/>
              </a:solidFill>
            </a:ln>
          </p:spPr>
        </p:pic>
        <p:sp>
          <p:nvSpPr>
            <p:cNvPr id="49" name="Прямоугольник 48"/>
            <p:cNvSpPr/>
            <p:nvPr/>
          </p:nvSpPr>
          <p:spPr>
            <a:xfrm>
              <a:off x="154418" y="4912521"/>
              <a:ext cx="2251401" cy="1070239"/>
            </a:xfrm>
            <a:prstGeom prst="rect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76" tIns="41738" rIns="83476" bIns="41738" rtlCol="0" anchor="ctr"/>
            <a:lstStyle/>
            <a:p>
              <a:pPr algn="ctr"/>
              <a:r>
                <a:rPr lang="ru-RU" sz="1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Ликвидация мест несанкционированных свалок, уборка береговой территории</a:t>
              </a:r>
            </a:p>
          </p:txBody>
        </p:sp>
      </p:grpSp>
      <p:sp>
        <p:nvSpPr>
          <p:cNvPr id="53" name="Овал 52"/>
          <p:cNvSpPr/>
          <p:nvPr/>
        </p:nvSpPr>
        <p:spPr>
          <a:xfrm>
            <a:off x="2049720" y="4519985"/>
            <a:ext cx="752272" cy="7249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14,8 </a:t>
            </a:r>
            <a:r>
              <a:rPr lang="ru-RU" sz="1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₽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910418" y="4912522"/>
            <a:ext cx="1858641" cy="2225134"/>
            <a:chOff x="2847047" y="4912522"/>
            <a:chExt cx="1858641" cy="2225134"/>
          </a:xfrm>
          <a:solidFill>
            <a:srgbClr val="00B050"/>
          </a:solidFill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56100" y="5800874"/>
              <a:ext cx="1849588" cy="1336782"/>
            </a:xfrm>
            <a:prstGeom prst="rect">
              <a:avLst/>
            </a:prstGeom>
            <a:grpFill/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2847047" y="4912522"/>
              <a:ext cx="1856830" cy="961318"/>
            </a:xfrm>
            <a:prstGeom prst="rect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476" tIns="41738" rIns="83476" bIns="41738" rtlCol="0" anchor="ctr"/>
            <a:lstStyle/>
            <a:p>
              <a:pPr algn="ctr"/>
              <a:r>
                <a:rPr lang="ru-RU" sz="1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Капитальный ремонт ливневой канализации</a:t>
              </a:r>
            </a:p>
          </p:txBody>
        </p:sp>
      </p:grpSp>
      <p:sp>
        <p:nvSpPr>
          <p:cNvPr id="54" name="Овал 53"/>
          <p:cNvSpPr/>
          <p:nvPr/>
        </p:nvSpPr>
        <p:spPr>
          <a:xfrm>
            <a:off x="4496713" y="4597038"/>
            <a:ext cx="738512" cy="74694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12,0 млн ₽</a:t>
            </a:r>
          </a:p>
        </p:txBody>
      </p:sp>
      <p:sp>
        <p:nvSpPr>
          <p:cNvPr id="57" name="Овал 56"/>
          <p:cNvSpPr/>
          <p:nvPr/>
        </p:nvSpPr>
        <p:spPr>
          <a:xfrm>
            <a:off x="7064687" y="4560825"/>
            <a:ext cx="773845" cy="73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 млн ₽</a:t>
            </a:r>
          </a:p>
        </p:txBody>
      </p:sp>
      <p:sp>
        <p:nvSpPr>
          <p:cNvPr id="55" name="Овал 54"/>
          <p:cNvSpPr/>
          <p:nvPr/>
        </p:nvSpPr>
        <p:spPr>
          <a:xfrm>
            <a:off x="9514631" y="4560825"/>
            <a:ext cx="743488" cy="68410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млн ₽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2275" y="4094198"/>
            <a:ext cx="10102452" cy="358609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10.01.2002 № 7-ФЗ «Об охране окружающей среды»</a:t>
            </a:r>
          </a:p>
        </p:txBody>
      </p:sp>
      <p:sp>
        <p:nvSpPr>
          <p:cNvPr id="61" name="Стрелка вниз 60"/>
          <p:cNvSpPr/>
          <p:nvPr/>
        </p:nvSpPr>
        <p:spPr>
          <a:xfrm>
            <a:off x="985077" y="4494495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3697447" y="4484815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6214783" y="4489301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8743646" y="4489144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3411699" y="2579961"/>
            <a:ext cx="434566" cy="380246"/>
          </a:xfrm>
          <a:prstGeom prst="down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 rot="17628113">
            <a:off x="3383158" y="1987652"/>
            <a:ext cx="434566" cy="380246"/>
          </a:xfrm>
          <a:prstGeom prst="down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4994892">
            <a:off x="3456716" y="3281331"/>
            <a:ext cx="434566" cy="380246"/>
          </a:xfrm>
          <a:prstGeom prst="down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6198649" y="2560349"/>
            <a:ext cx="434566" cy="380246"/>
          </a:xfrm>
          <a:prstGeom prst="down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 rot="17766879">
            <a:off x="6183328" y="3165572"/>
            <a:ext cx="434566" cy="380246"/>
          </a:xfrm>
          <a:prstGeom prst="down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 rot="14994892">
            <a:off x="6169757" y="2010052"/>
            <a:ext cx="434566" cy="380246"/>
          </a:xfrm>
          <a:prstGeom prst="down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5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21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070" y="1378346"/>
            <a:ext cx="1946697" cy="23445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из других бюджетов бюджетной системы Российской Федерации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1920" y="1319141"/>
            <a:ext cx="1943373" cy="14150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из бюджета округа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8226" y="1319141"/>
            <a:ext cx="1943373" cy="1406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кредитов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округа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395979" y="1187406"/>
            <a:ext cx="0" cy="426600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52473" y="1176850"/>
            <a:ext cx="0" cy="4264283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8456626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377126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3"/>
          <p:cNvGrpSpPr>
            <a:grpSpLocks noChangeAspect="1"/>
          </p:cNvGrpSpPr>
          <p:nvPr/>
        </p:nvGrpSpPr>
        <p:grpSpPr bwMode="auto">
          <a:xfrm>
            <a:off x="3783265" y="4725144"/>
            <a:ext cx="735012" cy="469900"/>
            <a:chOff x="1973" y="2523"/>
            <a:chExt cx="463" cy="296"/>
          </a:xfrm>
        </p:grpSpPr>
        <p:sp>
          <p:nvSpPr>
            <p:cNvPr id="3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2023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1" name="Group 37"/>
          <p:cNvGrpSpPr>
            <a:grpSpLocks noChangeAspect="1"/>
          </p:cNvGrpSpPr>
          <p:nvPr/>
        </p:nvGrpSpPr>
        <p:grpSpPr bwMode="auto">
          <a:xfrm>
            <a:off x="4791327" y="4725144"/>
            <a:ext cx="647700" cy="460375"/>
            <a:chOff x="2699" y="2523"/>
            <a:chExt cx="408" cy="290"/>
          </a:xfrm>
        </p:grpSpPr>
        <p:sp>
          <p:nvSpPr>
            <p:cNvPr id="42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739" y="2550"/>
              <a:ext cx="32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5" name="Group 40"/>
          <p:cNvGrpSpPr>
            <a:grpSpLocks noChangeAspect="1"/>
          </p:cNvGrpSpPr>
          <p:nvPr/>
        </p:nvGrpSpPr>
        <p:grpSpPr bwMode="auto">
          <a:xfrm>
            <a:off x="5870827" y="4725144"/>
            <a:ext cx="647700" cy="460375"/>
            <a:chOff x="2699" y="2523"/>
            <a:chExt cx="408" cy="290"/>
          </a:xfrm>
        </p:grpSpPr>
        <p:sp>
          <p:nvSpPr>
            <p:cNvPr id="4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2025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9" name="Group 37"/>
          <p:cNvGrpSpPr>
            <a:grpSpLocks noChangeAspect="1"/>
          </p:cNvGrpSpPr>
          <p:nvPr/>
        </p:nvGrpSpPr>
        <p:grpSpPr bwMode="auto">
          <a:xfrm>
            <a:off x="8241223" y="4725144"/>
            <a:ext cx="734139" cy="460375"/>
            <a:chOff x="2699" y="2523"/>
            <a:chExt cx="408" cy="290"/>
          </a:xfrm>
        </p:grpSpPr>
        <p:sp>
          <p:nvSpPr>
            <p:cNvPr id="50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2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9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год</a:t>
              </a:r>
              <a:endPara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40"/>
          <p:cNvGrpSpPr>
            <a:grpSpLocks noChangeAspect="1"/>
          </p:cNvGrpSpPr>
          <p:nvPr/>
        </p:nvGrpSpPr>
        <p:grpSpPr bwMode="auto">
          <a:xfrm>
            <a:off x="9320722" y="4725144"/>
            <a:ext cx="652463" cy="460375"/>
            <a:chOff x="2699" y="2523"/>
            <a:chExt cx="411" cy="290"/>
          </a:xfrm>
        </p:grpSpPr>
        <p:sp>
          <p:nvSpPr>
            <p:cNvPr id="54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2726" y="255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2025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57" name="Group 33"/>
          <p:cNvGrpSpPr>
            <a:grpSpLocks noChangeAspect="1"/>
          </p:cNvGrpSpPr>
          <p:nvPr/>
        </p:nvGrpSpPr>
        <p:grpSpPr bwMode="auto">
          <a:xfrm>
            <a:off x="7233110" y="4725144"/>
            <a:ext cx="735012" cy="469900"/>
            <a:chOff x="1973" y="2523"/>
            <a:chExt cx="463" cy="296"/>
          </a:xfrm>
        </p:grpSpPr>
        <p:sp>
          <p:nvSpPr>
            <p:cNvPr id="5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2023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61" name="Group 37"/>
          <p:cNvGrpSpPr>
            <a:grpSpLocks noChangeAspect="1"/>
          </p:cNvGrpSpPr>
          <p:nvPr/>
        </p:nvGrpSpPr>
        <p:grpSpPr bwMode="auto">
          <a:xfrm>
            <a:off x="1187624" y="4653136"/>
            <a:ext cx="665163" cy="460375"/>
            <a:chOff x="2699" y="2523"/>
            <a:chExt cx="419" cy="290"/>
          </a:xfrm>
        </p:grpSpPr>
        <p:sp>
          <p:nvSpPr>
            <p:cNvPr id="62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2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65" name="Group 40"/>
          <p:cNvGrpSpPr>
            <a:grpSpLocks noChangeAspect="1"/>
          </p:cNvGrpSpPr>
          <p:nvPr/>
        </p:nvGrpSpPr>
        <p:grpSpPr bwMode="auto">
          <a:xfrm>
            <a:off x="2195733" y="4653136"/>
            <a:ext cx="647700" cy="460375"/>
            <a:chOff x="2699" y="2523"/>
            <a:chExt cx="408" cy="290"/>
          </a:xfrm>
        </p:grpSpPr>
        <p:sp>
          <p:nvSpPr>
            <p:cNvPr id="6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2025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69" name="Group 33"/>
          <p:cNvGrpSpPr>
            <a:grpSpLocks noChangeAspect="1"/>
          </p:cNvGrpSpPr>
          <p:nvPr/>
        </p:nvGrpSpPr>
        <p:grpSpPr bwMode="auto">
          <a:xfrm>
            <a:off x="395536" y="4653136"/>
            <a:ext cx="735012" cy="469900"/>
            <a:chOff x="1973" y="2523"/>
            <a:chExt cx="463" cy="296"/>
          </a:xfrm>
        </p:grpSpPr>
        <p:sp>
          <p:nvSpPr>
            <p:cNvPr id="70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2023</a:t>
              </a:r>
              <a:r>
                <a:rPr lang="ru-RU" altLang="ru-RU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57158" y="41490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0,0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0,0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-8,5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9428672" y="4149080"/>
            <a:ext cx="4318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979362" y="412824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4903271" y="413968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3909309" y="4137779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693853" y="898611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89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8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4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Характеристика бюджета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2023 – 2025 годы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22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6645" y="1521001"/>
            <a:ext cx="9433711" cy="774330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устойчивости показателей в экономической и социальной сферах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26644" y="2548835"/>
            <a:ext cx="9433711" cy="1006127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расходов бюджета на мероприятия, имеющие приоритетные значения для жителей округа и определяемых с учетом их мнения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26644" y="3826124"/>
            <a:ext cx="9433711" cy="81118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достигнутого уровня выполнения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обязательств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целях сохранения социально-экономической стабильности в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873"/>
          <a:stretch>
            <a:fillRect/>
          </a:stretch>
        </p:blipFill>
        <p:spPr bwMode="auto">
          <a:xfrm>
            <a:off x="4562273" y="5710135"/>
            <a:ext cx="5272391" cy="14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20771" r="60463"/>
          <a:stretch>
            <a:fillRect/>
          </a:stretch>
        </p:blipFill>
        <p:spPr bwMode="auto">
          <a:xfrm>
            <a:off x="612841" y="5758774"/>
            <a:ext cx="1313235" cy="12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93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32063" y="6835942"/>
            <a:ext cx="437608" cy="398462"/>
          </a:xfrm>
        </p:spPr>
        <p:txBody>
          <a:bodyPr/>
          <a:lstStyle/>
          <a:p>
            <a:pPr>
              <a:defRPr/>
            </a:pPr>
            <a:fld id="{790ADCC2-3C26-4DA9-BA1A-E630A4ACBD6A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23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AutoShape 2" descr="Переворачивание деревянных кубиков меняет блок с 2022 на 2023 год.  концепция счастливого рождества, счастливого нового года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Переворачивание деревянных кубиков меняет блок с 2022 на 2023 год.  концепция счастливого рождества, счастливого нового года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ереворачивание деревянных кубиков меняет блок с 2022 на 2023 год.  концепция счастливого рождества, счастливого нового года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Переворачивание деревянных кубиков меняет блок с 2022 на 2023 год.  концепция счастливого рождества, счастливого нового года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Новый год 2023 на деревянных кубиках деревянный кубик с цифрами 2021 начало  нового года деревянный кубик изменение блока с 2022 на 2023 управление  бизнесом вдохновение к успеху идеи и цели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Новый год 2023 на деревянных кубиках деревянный кубик с цифрами 2021 начало  нового года деревянный кубик изменение блока с 2022 на 2023 управление  бизнесом вдохновение к успеху идеи и цели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153668" y="204281"/>
            <a:ext cx="10440668" cy="6569379"/>
            <a:chOff x="-153668" y="665025"/>
            <a:chExt cx="10483192" cy="6569379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7329" y="1036040"/>
              <a:ext cx="10269671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altLang="ru-RU" sz="4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Благодарим</a:t>
              </a:r>
            </a:p>
            <a:p>
              <a:pPr algn="ctr" eaLnBrk="1" hangingPunct="1"/>
              <a:r>
                <a:rPr lang="ru-RU" altLang="ru-RU" sz="4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внимание!</a:t>
              </a:r>
              <a:endParaRPr lang="ru-RU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" y="2193774"/>
              <a:ext cx="10287000" cy="50406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8750" b="90000" l="8887" r="90820">
                          <a14:foregroundMark x1="8887" y1="51719" x2="9277" y2="58906"/>
                          <a14:foregroundMark x1="14063" y1="52656" x2="14160" y2="56406"/>
                          <a14:foregroundMark x1="90430" y1="57031" x2="90820" y2="58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2049"/>
            <a:stretch/>
          </p:blipFill>
          <p:spPr>
            <a:xfrm>
              <a:off x="-153668" y="4859464"/>
              <a:ext cx="4320480" cy="237494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3395" b="97030" l="5700" r="98600">
                          <a14:foregroundMark x1="66000" y1="49364" x2="66100" y2="60113"/>
                          <a14:foregroundMark x1="60400" y1="63791" x2="60100" y2="72136"/>
                          <a14:foregroundMark x1="14100" y1="78359" x2="13400" y2="83876"/>
                          <a14:foregroundMark x1="19600" y1="73692" x2="19700" y2="79066"/>
                          <a14:foregroundMark x1="25400" y1="77511" x2="25500" y2="84300"/>
                          <a14:foregroundMark x1="32100" y1="85714" x2="32100" y2="85714"/>
                          <a14:foregroundMark x1="37600" y1="82320" x2="37700" y2="84300"/>
                          <a14:foregroundMark x1="43500" y1="78359" x2="43600" y2="82178"/>
                          <a14:foregroundMark x1="49100" y1="68175" x2="48900" y2="76379"/>
                          <a14:foregroundMark x1="54800" y1="70014" x2="54700" y2="78076"/>
                          <a14:foregroundMark x1="46200" y1="88402" x2="46200" y2="88402"/>
                          <a14:foregroundMark x1="68400" y1="88543" x2="70000" y2="87977"/>
                          <a14:foregroundMark x1="71700" y1="88260" x2="73900" y2="88260"/>
                          <a14:foregroundMark x1="74600" y1="88543" x2="76500" y2="88402"/>
                          <a14:foregroundMark x1="76900" y1="88543" x2="78900" y2="88260"/>
                          <a14:foregroundMark x1="79300" y1="88685" x2="80800" y2="88402"/>
                          <a14:foregroundMark x1="48100" y1="88260" x2="67300" y2="87977"/>
                          <a14:foregroundMark x1="51600" y1="61810" x2="57700" y2="66478"/>
                          <a14:foregroundMark x1="74100" y1="31966" x2="71000" y2="44554"/>
                          <a14:foregroundMark x1="75700" y1="46393" x2="71000" y2="60962"/>
                          <a14:foregroundMark x1="80500" y1="56294" x2="75600" y2="69307"/>
                          <a14:foregroundMark x1="84700" y1="10891" x2="78500" y2="25318"/>
                          <a14:foregroundMark x1="88400" y1="15700" x2="85800" y2="36351"/>
                          <a14:foregroundMark x1="95700" y1="8487" x2="95800" y2="35785"/>
                          <a14:foregroundMark x1="93800" y1="4668" x2="98600" y2="3395"/>
                          <a14:foregroundMark x1="94900" y1="76096" x2="95000" y2="95474"/>
                          <a14:foregroundMark x1="91700" y1="91513" x2="90800" y2="97171"/>
                          <a14:foregroundMark x1="19900" y1="82178" x2="19800" y2="84583"/>
                          <a14:foregroundMark x1="49300" y1="77793" x2="49700" y2="82885"/>
                          <a14:foregroundMark x1="55100" y1="83310" x2="55100" y2="85714"/>
                          <a14:foregroundMark x1="65500" y1="28289" x2="65300" y2="31117"/>
                          <a14:foregroundMark x1="7100" y1="40170" x2="7000" y2="41867"/>
                          <a14:foregroundMark x1="6300" y1="25884" x2="5900" y2="26591"/>
                          <a14:foregroundMark x1="7100" y1="25460" x2="7000" y2="27723"/>
                          <a14:foregroundMark x1="7100" y1="29844" x2="7100" y2="31400"/>
                          <a14:foregroundMark x1="7000" y1="33522" x2="7000" y2="35785"/>
                          <a14:foregroundMark x1="7000" y1="43423" x2="6800" y2="45686"/>
                          <a14:foregroundMark x1="6900" y1="37765" x2="6900" y2="37765"/>
                          <a14:foregroundMark x1="7000" y1="33098" x2="7000" y2="33098"/>
                          <a14:foregroundMark x1="8000" y1="26874" x2="8000" y2="26874"/>
                          <a14:foregroundMark x1="6900" y1="55163" x2="6900" y2="55163"/>
                          <a14:foregroundMark x1="7000" y1="57567" x2="7000" y2="58274"/>
                          <a14:foregroundMark x1="7100" y1="60255" x2="6800" y2="61386"/>
                          <a14:foregroundMark x1="7000" y1="50919" x2="7000" y2="52334"/>
                          <a14:foregroundMark x1="7100" y1="47949" x2="7100" y2="49081"/>
                          <a14:foregroundMark x1="7000" y1="53465" x2="7000" y2="54455"/>
                          <a14:foregroundMark x1="7000" y1="39180" x2="7000" y2="40170"/>
                          <a14:foregroundMark x1="81400" y1="88402" x2="81800" y2="88119"/>
                          <a14:foregroundMark x1="80700" y1="86846" x2="81100" y2="87270"/>
                          <a14:foregroundMark x1="19200" y1="88260" x2="21200" y2="88260"/>
                          <a14:foregroundMark x1="22600" y1="88402" x2="24100" y2="88402"/>
                          <a14:foregroundMark x1="25400" y1="88543" x2="27200" y2="88543"/>
                          <a14:foregroundMark x1="28700" y1="88402" x2="30300" y2="88402"/>
                          <a14:foregroundMark x1="31800" y1="88402" x2="33700" y2="88119"/>
                          <a14:foregroundMark x1="35200" y1="88402" x2="37100" y2="88402"/>
                          <a14:foregroundMark x1="38400" y1="88543" x2="40800" y2="88260"/>
                          <a14:foregroundMark x1="42000" y1="88260" x2="43700" y2="88260"/>
                          <a14:foregroundMark x1="44600" y1="88402" x2="45800" y2="88402"/>
                          <a14:foregroundMark x1="7100" y1="63508" x2="7000" y2="65064"/>
                          <a14:foregroundMark x1="7100" y1="67893" x2="7100" y2="70156"/>
                          <a14:foregroundMark x1="7000" y1="72560" x2="7000" y2="74540"/>
                          <a14:foregroundMark x1="7100" y1="66478" x2="7200" y2="67185"/>
                          <a14:foregroundMark x1="7100" y1="75813" x2="6900" y2="78218"/>
                          <a14:foregroundMark x1="7000" y1="79915" x2="6900" y2="81895"/>
                          <a14:foregroundMark x1="7100" y1="83310" x2="7000" y2="84866"/>
                          <a14:foregroundMark x1="7000" y1="85856" x2="7000" y2="87553"/>
                          <a14:foregroundMark x1="7700" y1="88402" x2="9000" y2="88260"/>
                          <a14:foregroundMark x1="10000" y1="88402" x2="11300" y2="88402"/>
                          <a14:foregroundMark x1="12400" y1="88260" x2="14500" y2="88260"/>
                          <a14:foregroundMark x1="16000" y1="88402" x2="17800" y2="88260"/>
                          <a14:foregroundMark x1="5900" y1="26733" x2="5700" y2="26874"/>
                          <a14:foregroundMark x1="70800" y1="88402" x2="70800" y2="88402"/>
                          <a14:foregroundMark x1="80900" y1="89250" x2="80900" y2="89250"/>
                          <a14:foregroundMark x1="80500" y1="89958" x2="80500" y2="89958"/>
                          <a14:backgroundMark x1="71500" y1="86987" x2="71500" y2="86987"/>
                          <a14:backgroundMark x1="70600" y1="87553" x2="70600" y2="87553"/>
                          <a14:backgroundMark x1="80200" y1="88967" x2="80200" y2="88967"/>
                          <a14:backgroundMark x1="93200" y1="1556" x2="94500" y2="707"/>
                          <a14:backgroundMark x1="57200" y1="85431" x2="57600" y2="86280"/>
                          <a14:backgroundMark x1="62500" y1="86987" x2="63000" y2="87270"/>
                          <a14:backgroundMark x1="63400" y1="87694" x2="64400" y2="87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306"/>
            <a:stretch>
              <a:fillRect/>
            </a:stretch>
          </p:blipFill>
          <p:spPr>
            <a:xfrm>
              <a:off x="7269692" y="665025"/>
              <a:ext cx="3059832" cy="1974715"/>
            </a:xfrm>
            <a:prstGeom prst="rect">
              <a:avLst/>
            </a:prstGeom>
          </p:spPr>
        </p:pic>
      </p:grpSp>
      <p:sp>
        <p:nvSpPr>
          <p:cNvPr id="5136" name="AutoShape 16" descr="Новый год 2023 на деревянных кубиках деревянный кубик с цифрами 2021 начало  нового года деревянный кубик изменение блока с 2022 на 2023 управление  бизнесом вдохновение к успеху идеи и цели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Новый год 2023 на деревянных кубиках деревянный кубик с цифрами 2021 начало  нового года деревянный кубик изменение блока с 2022 на 2023 управление  бизнесом вдохновение к успеху идеи и цели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Новый год 2023 на деревянных кубиках деревянный кубик с цифрами 2021 начало нового года деревянный кубик изменение блока с 2022 на 2023 управление бизнесом вдохновение к успеху идеи и цели"/>
          <p:cNvSpPr>
            <a:spLocks noChangeAspect="1" noChangeArrowheads="1"/>
          </p:cNvSpPr>
          <p:nvPr/>
        </p:nvSpPr>
        <p:spPr bwMode="auto">
          <a:xfrm>
            <a:off x="155575" y="-1912938"/>
            <a:ext cx="5962650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2" name="AutoShape 22" descr="страница 2 | Фото Календарь 2022 2023, более 400 качественных бесплатных  стоковы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4" name="AutoShape 24" descr="Фото Переход, более 13 000 качественных бесплатных стоковы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6" name="AutoShape 26" descr="Фото Вверх, более 788 000 качественных бесплатных стоковы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8" name="AutoShape 28" descr="Бесплатное фото Ручное восхождение на деревянные блоки, символизирующие рост"/>
          <p:cNvSpPr>
            <a:spLocks noChangeAspect="1" noChangeArrowheads="1"/>
          </p:cNvSpPr>
          <p:nvPr/>
        </p:nvSpPr>
        <p:spPr bwMode="auto">
          <a:xfrm>
            <a:off x="155575" y="-1905000"/>
            <a:ext cx="5962650" cy="397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0" name="AutoShape 30" descr="Бесплатное фото Ручное восхождение на деревянные блоки, символизирующие рост"/>
          <p:cNvSpPr>
            <a:spLocks noChangeAspect="1" noChangeArrowheads="1"/>
          </p:cNvSpPr>
          <p:nvPr/>
        </p:nvSpPr>
        <p:spPr bwMode="auto">
          <a:xfrm>
            <a:off x="155575" y="-1905000"/>
            <a:ext cx="5962650" cy="397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605578" y="2158090"/>
            <a:ext cx="2438400" cy="13716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655622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проекта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645" y="1566249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округа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6644" y="2919998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6644" y="4333078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бюджетообразующих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показателей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6645" y="5699156"/>
            <a:ext cx="9433711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926216" y="2492961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926216" y="3887181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926216" y="5251504"/>
            <a:ext cx="434566" cy="380246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13951" y="6808788"/>
            <a:ext cx="410455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бюджет округа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2023 - 2025 годах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233722600"/>
              </p:ext>
            </p:extLst>
          </p:nvPr>
        </p:nvGraphicFramePr>
        <p:xfrm>
          <a:off x="-515084" y="1379925"/>
          <a:ext cx="8946145" cy="508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77330" y="6808788"/>
            <a:ext cx="401402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59" y="3639493"/>
            <a:ext cx="3070529" cy="230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39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2023-2025 годах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776279433"/>
              </p:ext>
            </p:extLst>
          </p:nvPr>
        </p:nvGraphicFramePr>
        <p:xfrm>
          <a:off x="1809345" y="1206230"/>
          <a:ext cx="8272138" cy="476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 rot="1381475">
            <a:off x="1987223" y="1408871"/>
            <a:ext cx="927979" cy="950749"/>
            <a:chOff x="1543612" y="1412204"/>
            <a:chExt cx="927979" cy="950749"/>
          </a:xfrm>
        </p:grpSpPr>
        <p:sp>
          <p:nvSpPr>
            <p:cNvPr id="5" name="Стрелка вниз 4"/>
            <p:cNvSpPr/>
            <p:nvPr/>
          </p:nvSpPr>
          <p:spPr>
            <a:xfrm rot="10800000">
              <a:off x="1543612" y="1412204"/>
              <a:ext cx="927979" cy="9507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670361" y="1570707"/>
              <a:ext cx="674480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11,8%</a:t>
              </a:r>
              <a:endPara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8"/>
          <p:cNvGrpSpPr/>
          <p:nvPr/>
        </p:nvGrpSpPr>
        <p:grpSpPr>
          <a:xfrm rot="1381475">
            <a:off x="3561019" y="1408871"/>
            <a:ext cx="927979" cy="950749"/>
            <a:chOff x="1543612" y="1412204"/>
            <a:chExt cx="927979" cy="950749"/>
          </a:xfrm>
        </p:grpSpPr>
        <p:sp>
          <p:nvSpPr>
            <p:cNvPr id="10" name="Стрелка вниз 9"/>
            <p:cNvSpPr/>
            <p:nvPr/>
          </p:nvSpPr>
          <p:spPr>
            <a:xfrm rot="10800000">
              <a:off x="1543612" y="1412204"/>
              <a:ext cx="927979" cy="9507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70361" y="1570707"/>
              <a:ext cx="674480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6,6%</a:t>
              </a:r>
              <a:endPara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 rot="1381475">
            <a:off x="5134816" y="1415457"/>
            <a:ext cx="927979" cy="950749"/>
            <a:chOff x="1543612" y="1412204"/>
            <a:chExt cx="927979" cy="950749"/>
          </a:xfrm>
        </p:grpSpPr>
        <p:sp>
          <p:nvSpPr>
            <p:cNvPr id="13" name="Стрелка вниз 12"/>
            <p:cNvSpPr/>
            <p:nvPr/>
          </p:nvSpPr>
          <p:spPr>
            <a:xfrm rot="10800000">
              <a:off x="1543612" y="1412204"/>
              <a:ext cx="927979" cy="9507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70361" y="1570707"/>
              <a:ext cx="674480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4,3%</a:t>
              </a:r>
              <a:endPara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90019" y="6152511"/>
            <a:ext cx="9433711" cy="832919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– консервативный вариант прогноза социально-экономического развития Озерского городского округа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77735" y="6808788"/>
            <a:ext cx="473829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 основным доходным источникам бюджета округа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348169701"/>
              </p:ext>
            </p:extLst>
          </p:nvPr>
        </p:nvGraphicFramePr>
        <p:xfrm>
          <a:off x="598631" y="2146079"/>
          <a:ext cx="9229349" cy="44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4623907" y="3480775"/>
            <a:ext cx="1077358" cy="1077497"/>
            <a:chOff x="1394234" y="1412205"/>
            <a:chExt cx="1077358" cy="1077497"/>
          </a:xfrm>
        </p:grpSpPr>
        <p:sp>
          <p:nvSpPr>
            <p:cNvPr id="11" name="Стрелка вниз 10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83,2%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3076518" y="3159830"/>
            <a:ext cx="1077358" cy="1077497"/>
            <a:chOff x="1394234" y="1412205"/>
            <a:chExt cx="1077358" cy="1077497"/>
          </a:xfrm>
        </p:grpSpPr>
        <p:sp>
          <p:nvSpPr>
            <p:cNvPr id="14" name="Стрелка вниз 13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10,8%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 rot="10800000">
            <a:off x="7949194" y="3472925"/>
            <a:ext cx="1077358" cy="1077497"/>
            <a:chOff x="1394234" y="1412205"/>
            <a:chExt cx="1077358" cy="1077497"/>
          </a:xfrm>
        </p:grpSpPr>
        <p:sp>
          <p:nvSpPr>
            <p:cNvPr id="20" name="Стрелка вниз 19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FFB5A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10800000"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19,0%</a:t>
              </a:r>
              <a:endPara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77736" y="6808788"/>
            <a:ext cx="464776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1"/>
          <p:cNvGrpSpPr/>
          <p:nvPr/>
        </p:nvGrpSpPr>
        <p:grpSpPr>
          <a:xfrm rot="10800000">
            <a:off x="6340239" y="3476492"/>
            <a:ext cx="1077358" cy="1077497"/>
            <a:chOff x="1394234" y="1412205"/>
            <a:chExt cx="1077358" cy="1077497"/>
          </a:xfrm>
        </p:grpSpPr>
        <p:sp>
          <p:nvSpPr>
            <p:cNvPr id="23" name="Стрелка вниз 22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FFB5A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0800000"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9,0%</a:t>
              </a:r>
              <a:endPara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1530187" y="1103335"/>
            <a:ext cx="1077358" cy="1077497"/>
            <a:chOff x="1394234" y="1412205"/>
            <a:chExt cx="1077358" cy="1077497"/>
          </a:xfrm>
        </p:grpSpPr>
        <p:sp>
          <p:nvSpPr>
            <p:cNvPr id="26" name="Стрелка вниз 25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15,2%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844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3" y="2446840"/>
            <a:ext cx="8608335" cy="4760410"/>
          </a:xfrm>
          <a:prstGeom prst="rect">
            <a:avLst/>
          </a:prstGeom>
          <a:effectLst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из федерального и регионального бюджетов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80377" y="1142972"/>
            <a:ext cx="1164325" cy="30504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endParaRPr lang="ru-RU" altLang="ru-RU" sz="168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3399" y="458048"/>
            <a:ext cx="4486652" cy="5907142"/>
            <a:chOff x="1679970" y="848789"/>
            <a:chExt cx="4486652" cy="5907142"/>
          </a:xfrm>
        </p:grpSpPr>
        <p:graphicFrame>
          <p:nvGraphicFramePr>
            <p:cNvPr id="22" name="Диаграмма 2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933401602"/>
                </p:ext>
              </p:extLst>
            </p:nvPr>
          </p:nvGraphicFramePr>
          <p:xfrm>
            <a:off x="1679970" y="848789"/>
            <a:ext cx="4486652" cy="59071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3404625" y="3114214"/>
              <a:ext cx="983455" cy="398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2 890,7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379754" y="4513867"/>
              <a:ext cx="983455" cy="398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(27,9%)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04624" y="1924618"/>
              <a:ext cx="983455" cy="398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(72,1%)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803270" y="1424976"/>
            <a:ext cx="3811509" cy="698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первоначальному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23003" y="6808788"/>
            <a:ext cx="419509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131049" y="2357800"/>
            <a:ext cx="1077358" cy="1077497"/>
            <a:chOff x="1394234" y="1412205"/>
            <a:chExt cx="1077358" cy="1077497"/>
          </a:xfrm>
        </p:grpSpPr>
        <p:sp>
          <p:nvSpPr>
            <p:cNvPr id="17" name="Стрелка вниз 16"/>
            <p:cNvSpPr/>
            <p:nvPr/>
          </p:nvSpPr>
          <p:spPr>
            <a:xfrm rot="10800000">
              <a:off x="1394234" y="1412205"/>
              <a:ext cx="1077358" cy="107749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43613" y="1618809"/>
              <a:ext cx="778598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1,2%</a:t>
              </a:r>
              <a:endPara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349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формирование расходов бюджета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2023 - 2025 годах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645" y="1104546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национальных целей развития страны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6644" y="2132381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расходов бюджета на мероприятия, имеющие приоритетные значения для жителей округа и определяемых с учетом их мнения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6644" y="3165229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целевых показателей «майских» Указов Президента Российской Федерации 2012 года в области социальной политики на достигнутом уровне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6645" y="4214430"/>
            <a:ext cx="9433711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 и обеспечение функционирования объектов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 инженерной инфраструктуры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642" y="5169159"/>
            <a:ext cx="9433711" cy="817687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ts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мероприятиям,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которых выделены субсидии из областного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6642" y="6176017"/>
            <a:ext cx="9433711" cy="840603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принятого в текущем году решения о повышении на 4,0% должностных окладов (ставок заработной платы) установленных категорий работников бюджетной сферы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23001" y="6808788"/>
            <a:ext cx="455723" cy="39846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4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2686652"/>
            <a:ext cx="2826327" cy="219077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9453"/>
            <a:ext cx="10287000" cy="83917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76"/>
          <p:cNvSpPr>
            <a:spLocks noGrp="1"/>
          </p:cNvSpPr>
          <p:nvPr>
            <p:ph type="sldNum" sz="quarter" idx="10"/>
          </p:nvPr>
        </p:nvSpPr>
        <p:spPr>
          <a:xfrm>
            <a:off x="9850163" y="6808788"/>
            <a:ext cx="401402" cy="398462"/>
          </a:xfrm>
        </p:spPr>
        <p:txBody>
          <a:bodyPr/>
          <a:lstStyle/>
          <a:p>
            <a:pPr algn="r">
              <a:defRPr/>
            </a:pPr>
            <a:fld id="{790ADCC2-3C26-4DA9-BA1A-E630A4ACBD6A}" type="slidenum"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332" y="1139846"/>
            <a:ext cx="3720885" cy="15275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lvl="0"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комфортной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городской среды»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дворовых и общественных территорий 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3,2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1446" y="1140915"/>
            <a:ext cx="3449418" cy="15509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«Финансовая поддержка семей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рождении детей»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единовременного пособия при рождении ребенка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3,3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514" y="3189381"/>
            <a:ext cx="3600813" cy="14369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«Современная школа»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 пунктов проведения экзаменов государственной итоговой аттестации 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0,7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19918" y="3234377"/>
            <a:ext cx="3449418" cy="13577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активность»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с детьми и молодежью 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162073"/>
            <a:ext cx="1838036" cy="135774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41514" y="4998531"/>
            <a:ext cx="3951795" cy="19821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новых мест в образовательных организациях различных типов для реализации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дополнительных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 всех направленностей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1,9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4653548"/>
            <a:ext cx="752994" cy="751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2807890"/>
            <a:ext cx="830358" cy="830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867" y="604479"/>
            <a:ext cx="690592" cy="69003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79473" y="5744468"/>
            <a:ext cx="1570182" cy="11637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804427"/>
            <a:ext cx="831086" cy="6708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7" y="2755850"/>
            <a:ext cx="599343" cy="6295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391564" y="5000409"/>
            <a:ext cx="3648363" cy="19291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Старшее поколение»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системы долговременного ухода за гражданами пожилого возраста и инвалидами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5,0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32" y="4645259"/>
            <a:ext cx="537213" cy="62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3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01ad8bdec32ca172674a65146329f078114f99"/>
</p:tagLst>
</file>

<file path=ppt/theme/theme1.xml><?xml version="1.0" encoding="utf-8"?>
<a:theme xmlns:a="http://schemas.openxmlformats.org/drawingml/2006/main" name="b-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content">
  <a:themeElements>
    <a:clrScheme name="Маяк">
      <a:dk1>
        <a:srgbClr val="244061"/>
      </a:dk1>
      <a:lt1>
        <a:sysClr val="window" lastClr="FFFFFF"/>
      </a:lt1>
      <a:dk2>
        <a:srgbClr val="244061"/>
      </a:dk2>
      <a:lt2>
        <a:srgbClr val="FFFFFF"/>
      </a:lt2>
      <a:accent1>
        <a:srgbClr val="5A89C1"/>
      </a:accent1>
      <a:accent2>
        <a:srgbClr val="953734"/>
      </a:accent2>
      <a:accent3>
        <a:srgbClr val="76923C"/>
      </a:accent3>
      <a:accent4>
        <a:srgbClr val="246374"/>
      </a:accent4>
      <a:accent5>
        <a:srgbClr val="00008F"/>
      </a:accent5>
      <a:accent6>
        <a:srgbClr val="264366"/>
      </a:accent6>
      <a:hlink>
        <a:srgbClr val="122030"/>
      </a:hlink>
      <a:folHlink>
        <a:srgbClr val="C500C7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-section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-section32">
  <a:themeElements>
    <a:clrScheme name="Маяк">
      <a:dk1>
        <a:srgbClr val="244061"/>
      </a:dk1>
      <a:lt1>
        <a:sysClr val="window" lastClr="FFFFFF"/>
      </a:lt1>
      <a:dk2>
        <a:srgbClr val="244061"/>
      </a:dk2>
      <a:lt2>
        <a:srgbClr val="FFFFFF"/>
      </a:lt2>
      <a:accent1>
        <a:srgbClr val="5A89C1"/>
      </a:accent1>
      <a:accent2>
        <a:srgbClr val="953734"/>
      </a:accent2>
      <a:accent3>
        <a:srgbClr val="76923C"/>
      </a:accent3>
      <a:accent4>
        <a:srgbClr val="246374"/>
      </a:accent4>
      <a:accent5>
        <a:srgbClr val="00008F"/>
      </a:accent5>
      <a:accent6>
        <a:srgbClr val="264366"/>
      </a:accent6>
      <a:hlink>
        <a:srgbClr val="122030"/>
      </a:hlink>
      <a:folHlink>
        <a:srgbClr val="C500C7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50500</TotalTime>
  <Words>1235</Words>
  <Application>Microsoft Office PowerPoint</Application>
  <PresentationFormat>Произвольный</PresentationFormat>
  <Paragraphs>362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b-default</vt:lpstr>
      <vt:lpstr>b-content</vt:lpstr>
      <vt:lpstr>b-section33</vt:lpstr>
      <vt:lpstr>b-section31</vt:lpstr>
      <vt:lpstr>b-section32</vt:lpstr>
      <vt:lpstr>Слайд 1</vt:lpstr>
      <vt:lpstr>Основные параметры бюджета на 2023-2025 годы</vt:lpstr>
      <vt:lpstr>Условия формирования проекта бюджета на 2023-2025 годы</vt:lpstr>
      <vt:lpstr>Поступления в бюджет округа в 2023 - 2025 годах</vt:lpstr>
      <vt:lpstr>Налоговые и неналоговые доходы бюджета округа в 2023-2025 годах</vt:lpstr>
      <vt:lpstr>Динамика по основным доходным источникам бюджета округа в 2023 году</vt:lpstr>
      <vt:lpstr>Трансферты из федерального и регионального бюджетов в 2023 году</vt:lpstr>
      <vt:lpstr>Факторы, влияющие на формирование расходов бюджета в 2023 - 2025 годах</vt:lpstr>
      <vt:lpstr>Национальные проекты в 2023 году</vt:lpstr>
      <vt:lpstr>Финансовое обеспечение реализации инициативных проектов</vt:lpstr>
      <vt:lpstr>Отраслевая структура расходов бюджета в 2023 году</vt:lpstr>
      <vt:lpstr>Особенности расходов бюджета в 2023 году</vt:lpstr>
      <vt:lpstr>Расходы в отрасли «Образование»</vt:lpstr>
      <vt:lpstr>Расходы в отрасли «Социальная политика»</vt:lpstr>
      <vt:lpstr>Расходы в отрасли «Культура и кинематография»</vt:lpstr>
      <vt:lpstr>Расходы в отрасли «Физическая культура и спорт»</vt:lpstr>
      <vt:lpstr>Формирование комфортной городской среды в 2023 году</vt:lpstr>
      <vt:lpstr>Дорожное хозяйство на 2023 год</vt:lpstr>
      <vt:lpstr>Благоустройство на 2023 год</vt:lpstr>
      <vt:lpstr>Природоохранные мероприятия на 2023 год</vt:lpstr>
      <vt:lpstr>Долговая политика</vt:lpstr>
      <vt:lpstr>Характеристика бюджета на 2023 – 2025 годы</vt:lpstr>
      <vt:lpstr>Слайд 23</vt:lpstr>
    </vt:vector>
  </TitlesOfParts>
  <Company>ПО МАЯК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ПТО</dc:creator>
  <cp:lastModifiedBy>U_Fin_KMA</cp:lastModifiedBy>
  <cp:revision>4004</cp:revision>
  <cp:lastPrinted>2021-12-09T05:41:18Z</cp:lastPrinted>
  <dcterms:created xsi:type="dcterms:W3CDTF">2012-03-10T12:04:06Z</dcterms:created>
  <dcterms:modified xsi:type="dcterms:W3CDTF">2022-12-16T03:40:46Z</dcterms:modified>
</cp:coreProperties>
</file>